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95" r:id="rId3"/>
    <p:sldId id="303" r:id="rId4"/>
    <p:sldId id="310" r:id="rId5"/>
    <p:sldId id="305" r:id="rId6"/>
    <p:sldId id="309" r:id="rId7"/>
    <p:sldId id="299" r:id="rId8"/>
    <p:sldId id="302" r:id="rId9"/>
    <p:sldId id="301" r:id="rId10"/>
    <p:sldId id="300" r:id="rId11"/>
    <p:sldId id="297" r:id="rId12"/>
    <p:sldId id="263" r:id="rId13"/>
    <p:sldId id="260" r:id="rId14"/>
    <p:sldId id="288" r:id="rId15"/>
    <p:sldId id="265" r:id="rId16"/>
    <p:sldId id="296" r:id="rId17"/>
    <p:sldId id="289" r:id="rId18"/>
    <p:sldId id="280" r:id="rId19"/>
    <p:sldId id="281" r:id="rId20"/>
    <p:sldId id="282" r:id="rId21"/>
    <p:sldId id="292" r:id="rId22"/>
    <p:sldId id="270" r:id="rId23"/>
    <p:sldId id="294" r:id="rId24"/>
    <p:sldId id="306" r:id="rId25"/>
    <p:sldId id="298" r:id="rId26"/>
    <p:sldId id="293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A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D215C8-E013-4FB2-A424-B88DC1F892A2}" v="18" dt="2025-10-09T08:21:04.6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007" autoAdjust="0"/>
  </p:normalViewPr>
  <p:slideViewPr>
    <p:cSldViewPr snapToGrid="0">
      <p:cViewPr varScale="1">
        <p:scale>
          <a:sx n="100" d="100"/>
          <a:sy n="100" d="100"/>
        </p:scale>
        <p:origin x="85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3" d="100"/>
          <a:sy n="83" d="100"/>
        </p:scale>
        <p:origin x="14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F0F437\Downloads\2025yearendvalues2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PWLB Debt Outstanding as of 31</a:t>
            </a:r>
            <a:r>
              <a:rPr lang="en-US" sz="1800" baseline="0"/>
              <a:t> March 2025</a:t>
            </a:r>
          </a:p>
          <a:p>
            <a:pPr>
              <a:defRPr sz="1800"/>
            </a:pPr>
            <a:r>
              <a:rPr lang="en-US" sz="1800" baseline="0"/>
              <a:t>by Fire Authority</a:t>
            </a:r>
            <a:endParaRPr lang="en-US" sz="18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Principal Balance Outstanding (£)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Sheet2!$A$2:$A$27</c:f>
              <c:strCache>
                <c:ptCount val="26"/>
                <c:pt idx="0">
                  <c:v>LONDON FIRE COMMISSIONER</c:v>
                </c:pt>
                <c:pt idx="1">
                  <c:v>WEST YORKSHIRE</c:v>
                </c:pt>
                <c:pt idx="2">
                  <c:v>MERSEYSIDE</c:v>
                </c:pt>
                <c:pt idx="3">
                  <c:v>WEST MIDLANDS</c:v>
                </c:pt>
                <c:pt idx="4">
                  <c:v>NOTTINGHAMSHIRE</c:v>
                </c:pt>
                <c:pt idx="5">
                  <c:v>DEVON &amp; SOMERSET</c:v>
                </c:pt>
                <c:pt idx="6">
                  <c:v>ESSEX PFCC</c:v>
                </c:pt>
                <c:pt idx="7">
                  <c:v>SOUTH YORKSHIRE</c:v>
                </c:pt>
                <c:pt idx="8">
                  <c:v>NORTH YORKSHIRE PFCC</c:v>
                </c:pt>
                <c:pt idx="9">
                  <c:v>DORSET &amp; WILTSHIRE</c:v>
                </c:pt>
                <c:pt idx="10">
                  <c:v>HUMBERSIDE</c:v>
                </c:pt>
                <c:pt idx="11">
                  <c:v>STAFFORDSHIRE</c:v>
                </c:pt>
                <c:pt idx="12">
                  <c:v>CHESHIRE FIRE AUTHORITY</c:v>
                </c:pt>
                <c:pt idx="13">
                  <c:v>LEICESTER</c:v>
                </c:pt>
                <c:pt idx="14">
                  <c:v>BEDFORDSHIRE</c:v>
                </c:pt>
                <c:pt idx="15">
                  <c:v>EAST SUSSEX</c:v>
                </c:pt>
                <c:pt idx="16">
                  <c:v>ROYAL BERKSHIRE</c:v>
                </c:pt>
                <c:pt idx="17">
                  <c:v>HEREFORD &amp; WORCESTER</c:v>
                </c:pt>
                <c:pt idx="18">
                  <c:v>CUMBRIA</c:v>
                </c:pt>
                <c:pt idx="19">
                  <c:v>AVON</c:v>
                </c:pt>
                <c:pt idx="20">
                  <c:v>CLEVELAND</c:v>
                </c:pt>
                <c:pt idx="21">
                  <c:v>CAMBRIDGESHIRE</c:v>
                </c:pt>
                <c:pt idx="22">
                  <c:v>SHROPSHIRE</c:v>
                </c:pt>
                <c:pt idx="23">
                  <c:v>DERBYSHIRE</c:v>
                </c:pt>
                <c:pt idx="24">
                  <c:v>NORTHANTS</c:v>
                </c:pt>
                <c:pt idx="25">
                  <c:v>LANCASHIRE COMBINED</c:v>
                </c:pt>
              </c:strCache>
            </c:strRef>
          </c:cat>
          <c:val>
            <c:numRef>
              <c:f>Sheet2!$B$2:$B$27</c:f>
              <c:numCache>
                <c:formatCode>#,##0</c:formatCode>
                <c:ptCount val="26"/>
                <c:pt idx="0">
                  <c:v>43225000</c:v>
                </c:pt>
                <c:pt idx="1">
                  <c:v>38937200</c:v>
                </c:pt>
                <c:pt idx="2">
                  <c:v>33720000</c:v>
                </c:pt>
                <c:pt idx="3">
                  <c:v>28050004</c:v>
                </c:pt>
                <c:pt idx="4">
                  <c:v>25900000</c:v>
                </c:pt>
                <c:pt idx="5">
                  <c:v>23312666.93</c:v>
                </c:pt>
                <c:pt idx="6">
                  <c:v>22500000</c:v>
                </c:pt>
                <c:pt idx="7">
                  <c:v>20259000</c:v>
                </c:pt>
                <c:pt idx="8">
                  <c:v>16588655.120000001</c:v>
                </c:pt>
                <c:pt idx="9">
                  <c:v>16187406.07</c:v>
                </c:pt>
                <c:pt idx="10">
                  <c:v>15828378</c:v>
                </c:pt>
                <c:pt idx="11">
                  <c:v>15150000</c:v>
                </c:pt>
                <c:pt idx="12">
                  <c:v>11119000</c:v>
                </c:pt>
                <c:pt idx="13">
                  <c:v>10137369</c:v>
                </c:pt>
                <c:pt idx="14">
                  <c:v>9987000</c:v>
                </c:pt>
                <c:pt idx="15">
                  <c:v>9015000</c:v>
                </c:pt>
                <c:pt idx="16">
                  <c:v>8922000</c:v>
                </c:pt>
                <c:pt idx="17">
                  <c:v>8488000</c:v>
                </c:pt>
                <c:pt idx="18">
                  <c:v>7500000</c:v>
                </c:pt>
                <c:pt idx="19">
                  <c:v>7000000</c:v>
                </c:pt>
                <c:pt idx="20">
                  <c:v>6694359.6700000009</c:v>
                </c:pt>
                <c:pt idx="21">
                  <c:v>5700000</c:v>
                </c:pt>
                <c:pt idx="22">
                  <c:v>5045000</c:v>
                </c:pt>
                <c:pt idx="23">
                  <c:v>4364024.91</c:v>
                </c:pt>
                <c:pt idx="24">
                  <c:v>2970000</c:v>
                </c:pt>
                <c:pt idx="25">
                  <c:v>2000000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E2-492F-BA96-F9BEFD6B46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8983407"/>
        <c:axId val="578981007"/>
      </c:barChart>
      <c:catAx>
        <c:axId val="5789834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8981007"/>
        <c:crosses val="autoZero"/>
        <c:auto val="1"/>
        <c:lblAlgn val="ctr"/>
        <c:lblOffset val="100"/>
        <c:noMultiLvlLbl val="0"/>
      </c:catAx>
      <c:valAx>
        <c:axId val="578981007"/>
        <c:scaling>
          <c:orientation val="minMax"/>
          <c:max val="45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89834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43069" y="229394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629970" y="225195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C5AED9-AEF6-408E-9042-7456D0546E9E}" type="datetimeFigureOut">
              <a:rPr lang="en-GB" smtClean="0"/>
              <a:t>15/10/2025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43069" y="847159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629970" y="8464220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8048D4-593B-432F-ACCD-5669CA60FB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804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F09E17-CF68-4811-95A6-47A18AB73008}" type="datetimeFigureOut">
              <a:rPr lang="en-GB" smtClean="0"/>
              <a:t>15/10/2025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1B197C-79C6-45D0-8378-5B45E53BA6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5362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1B197C-79C6-45D0-8378-5B45E53BA651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1041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1B197C-79C6-45D0-8378-5B45E53BA651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568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u="none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1B197C-79C6-45D0-8378-5B45E53BA651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5490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1B197C-79C6-45D0-8378-5B45E53BA651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13658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1B197C-79C6-45D0-8378-5B45E53BA651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87452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1B197C-79C6-45D0-8378-5B45E53BA651}" type="slidenum">
              <a:rPr lang="en-GB" smtClean="0"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36814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1B197C-79C6-45D0-8378-5B45E53BA651}" type="slidenum">
              <a:rPr lang="en-GB" smtClean="0"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63986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1B197C-79C6-45D0-8378-5B45E53BA651}" type="slidenum">
              <a:rPr lang="en-GB" smtClean="0"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3459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56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105156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D5A7-CA67-479F-9567-81102E83444C}" type="datetimeFigureOut">
              <a:rPr lang="en-GB" smtClean="0"/>
              <a:t>15/10/2025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9A5C3-B5E4-49AC-9778-320D1006077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049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D5A7-CA67-479F-9567-81102E83444C}" type="datetimeFigureOut">
              <a:rPr lang="en-GB" smtClean="0"/>
              <a:t>15/10/2025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9A5C3-B5E4-49AC-9778-320D1006077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6865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4921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4921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D5A7-CA67-479F-9567-81102E83444C}" type="datetimeFigureOut">
              <a:rPr lang="en-GB" smtClean="0"/>
              <a:t>15/10/2025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9A5C3-B5E4-49AC-9778-320D1006077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0354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D5A7-CA67-479F-9567-81102E83444C}" type="datetimeFigureOut">
              <a:rPr lang="en-GB" smtClean="0"/>
              <a:t>15/10/2025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9A5C3-B5E4-49AC-9778-320D1006077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0525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938203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1792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D5A7-CA67-479F-9567-81102E83444C}" type="datetimeFigureOut">
              <a:rPr lang="en-GB" smtClean="0"/>
              <a:t>15/10/2025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9A5C3-B5E4-49AC-9778-320D1006077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0814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460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460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D5A7-CA67-479F-9567-81102E83444C}" type="datetimeFigureOut">
              <a:rPr lang="en-GB" smtClean="0"/>
              <a:t>15/10/2025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9A5C3-B5E4-49AC-9778-320D1006077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4719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2781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2781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D5A7-CA67-479F-9567-81102E83444C}" type="datetimeFigureOut">
              <a:rPr lang="en-GB" smtClean="0"/>
              <a:t>15/10/2025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9A5C3-B5E4-49AC-9778-320D1006077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219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D5A7-CA67-479F-9567-81102E83444C}" type="datetimeFigureOut">
              <a:rPr lang="en-GB" smtClean="0"/>
              <a:t>15/10/2025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9A5C3-B5E4-49AC-9778-320D1006077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2264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D5A7-CA67-479F-9567-81102E83444C}" type="datetimeFigureOut">
              <a:rPr lang="en-GB" smtClean="0"/>
              <a:t>15/10/2025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9A5C3-B5E4-49AC-9778-320D1006077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6360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1286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2289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D5A7-CA67-479F-9567-81102E83444C}" type="datetimeFigureOut">
              <a:rPr lang="en-GB" smtClean="0"/>
              <a:t>15/10/2025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9A5C3-B5E4-49AC-9778-320D1006077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4005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 l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838341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87846" y="0"/>
            <a:ext cx="6204154" cy="68579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2057400"/>
            <a:ext cx="4839929" cy="32004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5399063"/>
            <a:ext cx="975852" cy="365125"/>
          </a:xfrm>
        </p:spPr>
        <p:txBody>
          <a:bodyPr/>
          <a:lstStyle/>
          <a:p>
            <a:fld id="{0BEFD5A7-CA67-479F-9567-81102E83444C}" type="datetimeFigureOut">
              <a:rPr lang="en-GB" smtClean="0"/>
              <a:t>15/10/2025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81200" y="5399063"/>
            <a:ext cx="1705897" cy="3651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54245" y="5399063"/>
            <a:ext cx="1823884" cy="365125"/>
          </a:xfrm>
        </p:spPr>
        <p:txBody>
          <a:bodyPr/>
          <a:lstStyle/>
          <a:p>
            <a:fld id="{8F69A5C3-B5E4-49AC-9778-320D1006077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6166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475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539906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FD5A7-CA67-479F-9567-81102E83444C}" type="datetimeFigureOut">
              <a:rPr lang="en-GB" smtClean="0"/>
              <a:t>15/10/2025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539906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539906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9A5C3-B5E4-49AC-9778-320D1006077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7513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2A44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71475"/>
            <a:ext cx="10515600" cy="2493655"/>
          </a:xfrm>
        </p:spPr>
        <p:txBody>
          <a:bodyPr>
            <a:normAutofit fontScale="90000"/>
          </a:bodyPr>
          <a:lstStyle/>
          <a:p>
            <a:r>
              <a:rPr lang="en-GB" dirty="0"/>
              <a:t>Medium Term Financial Plan</a:t>
            </a:r>
            <a:br>
              <a:rPr lang="en-GB" dirty="0"/>
            </a:br>
            <a:r>
              <a:rPr lang="en-GB" dirty="0"/>
              <a:t>(MTFP)</a:t>
            </a:r>
            <a:br>
              <a:rPr lang="en-GB" dirty="0"/>
            </a:br>
            <a:r>
              <a:rPr lang="en-GB" dirty="0"/>
              <a:t>2026/27 – 2029/30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729082"/>
            <a:ext cx="10515600" cy="894032"/>
          </a:xfrm>
        </p:spPr>
        <p:txBody>
          <a:bodyPr>
            <a:normAutofit/>
          </a:bodyPr>
          <a:lstStyle/>
          <a:p>
            <a:r>
              <a:rPr lang="en-GB" sz="4400" dirty="0">
                <a:solidFill>
                  <a:srgbClr val="FF0000"/>
                </a:solidFill>
              </a:rPr>
              <a:t>16 October 2025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078908-4929-3340-8C13-913029566F08}"/>
              </a:ext>
            </a:extLst>
          </p:cNvPr>
          <p:cNvSpPr txBox="1"/>
          <p:nvPr/>
        </p:nvSpPr>
        <p:spPr>
          <a:xfrm>
            <a:off x="4819650" y="3531206"/>
            <a:ext cx="27527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202A44"/>
                </a:solidFill>
              </a:rPr>
              <a:t>Update</a:t>
            </a:r>
          </a:p>
        </p:txBody>
      </p:sp>
    </p:spTree>
    <p:extLst>
      <p:ext uri="{BB962C8B-B14F-4D97-AF65-F5344CB8AC3E}">
        <p14:creationId xmlns:p14="http://schemas.microsoft.com/office/powerpoint/2010/main" val="608579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1FB1D-12FA-4A5A-8D22-6C300AC71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4550"/>
          </a:xfrm>
        </p:spPr>
        <p:txBody>
          <a:bodyPr/>
          <a:lstStyle/>
          <a:p>
            <a:r>
              <a:rPr lang="en-GB" dirty="0"/>
              <a:t>2025/26 Revenue Budget - Funding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C571032-8496-E0E9-07D4-03590A83E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912" y="1409489"/>
            <a:ext cx="9782175" cy="4039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7031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3DAF6-EB21-A776-09C9-53F852C2F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1362" y="2103437"/>
            <a:ext cx="5629275" cy="1325563"/>
          </a:xfrm>
        </p:spPr>
        <p:txBody>
          <a:bodyPr/>
          <a:lstStyle/>
          <a:p>
            <a:r>
              <a:rPr lang="en-GB" dirty="0"/>
              <a:t>Funding Scenarios</a:t>
            </a:r>
          </a:p>
        </p:txBody>
      </p:sp>
    </p:spTree>
    <p:extLst>
      <p:ext uri="{BB962C8B-B14F-4D97-AF65-F5344CB8AC3E}">
        <p14:creationId xmlns:p14="http://schemas.microsoft.com/office/powerpoint/2010/main" val="2798146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34013-1695-B21B-99B4-377DCD414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328" y="142289"/>
            <a:ext cx="6910040" cy="1325563"/>
          </a:xfrm>
        </p:spPr>
        <p:txBody>
          <a:bodyPr>
            <a:normAutofit/>
          </a:bodyPr>
          <a:lstStyle/>
          <a:p>
            <a:r>
              <a:rPr lang="en-GB" sz="3600" dirty="0"/>
              <a:t>Key Funding Considerations</a:t>
            </a:r>
            <a:br>
              <a:rPr lang="en-GB" sz="3600" dirty="0"/>
            </a:br>
            <a:r>
              <a:rPr lang="en-GB" sz="3600" dirty="0"/>
              <a:t>- 2026/27 (short-term)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71A06-EFF3-6E6B-DC6B-ACBCFB8C4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498" y="1607414"/>
            <a:ext cx="11909502" cy="3992136"/>
          </a:xfrm>
        </p:spPr>
        <p:txBody>
          <a:bodyPr>
            <a:normAutofit fontScale="70000" lnSpcReduction="20000"/>
          </a:bodyPr>
          <a:lstStyle/>
          <a:p>
            <a:r>
              <a:rPr lang="en-GB" dirty="0">
                <a:highlight>
                  <a:srgbClr val="00FFFF"/>
                </a:highlight>
              </a:rPr>
              <a:t>Settlement Funding Assessment (SFA) and Business Rates</a:t>
            </a:r>
            <a:r>
              <a:rPr lang="en-GB" dirty="0"/>
              <a:t> </a:t>
            </a:r>
            <a:r>
              <a:rPr lang="en-GB" sz="2400" dirty="0"/>
              <a:t>(</a:t>
            </a:r>
            <a:r>
              <a:rPr lang="en-GB" sz="2400" dirty="0">
                <a:solidFill>
                  <a:schemeClr val="accent6"/>
                </a:solidFill>
              </a:rPr>
              <a:t>Reduced by £1.1m </a:t>
            </a:r>
            <a:r>
              <a:rPr lang="en-GB" sz="2400" dirty="0"/>
              <a:t>or </a:t>
            </a:r>
            <a:r>
              <a:rPr lang="en-GB" sz="2400" dirty="0">
                <a:solidFill>
                  <a:schemeClr val="accent4">
                    <a:lumMod val="75000"/>
                  </a:schemeClr>
                </a:solidFill>
              </a:rPr>
              <a:t>Reduced by £0.3m</a:t>
            </a:r>
            <a:r>
              <a:rPr lang="en-GB" sz="2400" dirty="0"/>
              <a:t>)</a:t>
            </a:r>
          </a:p>
          <a:p>
            <a:pPr lvl="1"/>
            <a:r>
              <a:rPr lang="en-GB" dirty="0">
                <a:solidFill>
                  <a:srgbClr val="7030A0"/>
                </a:solidFill>
              </a:rPr>
              <a:t>£27.919m (2025/26)  (28% of total funding)</a:t>
            </a:r>
          </a:p>
          <a:p>
            <a:pPr marL="457200" lvl="1" indent="0">
              <a:buNone/>
            </a:pPr>
            <a:endParaRPr lang="en-GB" sz="1800" dirty="0">
              <a:solidFill>
                <a:srgbClr val="00B050"/>
              </a:solidFill>
            </a:endParaRPr>
          </a:p>
          <a:p>
            <a:r>
              <a:rPr lang="en-GB" sz="2900" dirty="0">
                <a:highlight>
                  <a:srgbClr val="00FFFF"/>
                </a:highlight>
              </a:rPr>
              <a:t>Services Grant</a:t>
            </a:r>
            <a:r>
              <a:rPr lang="en-GB" dirty="0"/>
              <a:t> </a:t>
            </a:r>
            <a:r>
              <a:rPr lang="en-GB" sz="2400" dirty="0"/>
              <a:t>(</a:t>
            </a:r>
            <a:r>
              <a:rPr lang="en-GB" sz="2400" dirty="0">
                <a:solidFill>
                  <a:schemeClr val="accent6"/>
                </a:solidFill>
              </a:rPr>
              <a:t>Removed</a:t>
            </a:r>
            <a:r>
              <a:rPr lang="en-GB" sz="2400" dirty="0"/>
              <a:t> or </a:t>
            </a:r>
            <a:r>
              <a:rPr lang="en-GB" sz="2400" dirty="0">
                <a:solidFill>
                  <a:schemeClr val="accent4">
                    <a:lumMod val="75000"/>
                  </a:schemeClr>
                </a:solidFill>
              </a:rPr>
              <a:t>Removed</a:t>
            </a:r>
            <a:r>
              <a:rPr lang="en-GB" sz="2400" dirty="0"/>
              <a:t>)                  </a:t>
            </a:r>
            <a:r>
              <a:rPr lang="en-GB" sz="2400" dirty="0">
                <a:highlight>
                  <a:srgbClr val="00FFFF"/>
                </a:highlight>
              </a:rPr>
              <a:t>= Outcome of Spending Review and Fair Funding Review</a:t>
            </a:r>
            <a:endParaRPr lang="en-GB" sz="2400" u="sng" dirty="0">
              <a:highlight>
                <a:srgbClr val="00FFFF"/>
              </a:highlight>
            </a:endParaRPr>
          </a:p>
          <a:p>
            <a:pPr lvl="1"/>
            <a:r>
              <a:rPr lang="en-GB" dirty="0">
                <a:solidFill>
                  <a:srgbClr val="7030A0"/>
                </a:solidFill>
              </a:rPr>
              <a:t>£0.6m (2025/26)</a:t>
            </a:r>
          </a:p>
          <a:p>
            <a:pPr marL="457200" lvl="1" indent="0">
              <a:buNone/>
            </a:pPr>
            <a:endParaRPr lang="en-GB" sz="1800" dirty="0">
              <a:solidFill>
                <a:srgbClr val="00B050"/>
              </a:solidFill>
            </a:endParaRPr>
          </a:p>
          <a:p>
            <a:r>
              <a:rPr lang="en-GB" dirty="0"/>
              <a:t>Council Tax Charge Increase </a:t>
            </a:r>
            <a:r>
              <a:rPr lang="en-GB" sz="2400" dirty="0"/>
              <a:t>(</a:t>
            </a:r>
            <a:r>
              <a:rPr lang="en-GB" sz="2400" dirty="0">
                <a:solidFill>
                  <a:schemeClr val="accent6"/>
                </a:solidFill>
              </a:rPr>
              <a:t>£0 </a:t>
            </a:r>
            <a:r>
              <a:rPr lang="en-GB" sz="2400" dirty="0"/>
              <a:t>or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GB" sz="2400" dirty="0">
                <a:solidFill>
                  <a:schemeClr val="accent4">
                    <a:lumMod val="75000"/>
                  </a:schemeClr>
                </a:solidFill>
              </a:rPr>
              <a:t>£4.95</a:t>
            </a:r>
            <a:r>
              <a:rPr lang="en-GB" sz="2400" dirty="0"/>
              <a:t>) – assumes referendum limit is £5 for Fire Authorities</a:t>
            </a:r>
          </a:p>
          <a:p>
            <a:pPr lvl="1"/>
            <a:r>
              <a:rPr lang="en-GB" dirty="0">
                <a:solidFill>
                  <a:srgbClr val="7030A0"/>
                </a:solidFill>
              </a:rPr>
              <a:t>£4.95 for 2025/26 (66% of total funding)</a:t>
            </a:r>
          </a:p>
          <a:p>
            <a:pPr lvl="1"/>
            <a:endParaRPr lang="en-GB" sz="1800" dirty="0">
              <a:solidFill>
                <a:srgbClr val="00B050"/>
              </a:solidFill>
            </a:endParaRPr>
          </a:p>
          <a:p>
            <a:r>
              <a:rPr lang="en-GB" dirty="0"/>
              <a:t>Council Tax Base Increase </a:t>
            </a:r>
            <a:r>
              <a:rPr lang="en-GB" sz="2400" dirty="0"/>
              <a:t>(</a:t>
            </a:r>
            <a:r>
              <a:rPr lang="en-GB" sz="2400" dirty="0">
                <a:solidFill>
                  <a:schemeClr val="accent6"/>
                </a:solidFill>
              </a:rPr>
              <a:t>0% </a:t>
            </a:r>
            <a:r>
              <a:rPr lang="en-GB" sz="2400" dirty="0"/>
              <a:t>or </a:t>
            </a:r>
            <a:r>
              <a:rPr lang="en-GB" sz="2400" dirty="0">
                <a:solidFill>
                  <a:schemeClr val="accent4">
                    <a:lumMod val="75000"/>
                  </a:schemeClr>
                </a:solidFill>
              </a:rPr>
              <a:t>0.5%</a:t>
            </a:r>
            <a:r>
              <a:rPr lang="en-GB" sz="2400" dirty="0"/>
              <a:t>)</a:t>
            </a:r>
          </a:p>
          <a:p>
            <a:pPr lvl="1"/>
            <a:r>
              <a:rPr lang="en-GB" dirty="0">
                <a:solidFill>
                  <a:srgbClr val="7030A0"/>
                </a:solidFill>
              </a:rPr>
              <a:t>Increased by 1.23% in 2025/26 but most Districts are consulting on changes to their Council Tax Reduction Schemes</a:t>
            </a:r>
          </a:p>
          <a:p>
            <a:pPr lvl="1"/>
            <a:endParaRPr lang="en-GB" sz="1800" dirty="0">
              <a:solidFill>
                <a:srgbClr val="7030A0"/>
              </a:solidFill>
            </a:endParaRPr>
          </a:p>
          <a:p>
            <a:r>
              <a:rPr lang="en-GB" dirty="0"/>
              <a:t>Collection Funds </a:t>
            </a:r>
            <a:r>
              <a:rPr lang="en-GB" sz="2400" dirty="0"/>
              <a:t>(</a:t>
            </a:r>
            <a:r>
              <a:rPr lang="en-GB" sz="2400" dirty="0">
                <a:solidFill>
                  <a:schemeClr val="accent6"/>
                </a:solidFill>
              </a:rPr>
              <a:t>£0m </a:t>
            </a:r>
            <a:r>
              <a:rPr lang="en-GB" sz="2400" dirty="0"/>
              <a:t>or </a:t>
            </a:r>
            <a:r>
              <a:rPr lang="en-GB" sz="2400" dirty="0">
                <a:solidFill>
                  <a:schemeClr val="accent4">
                    <a:lumMod val="75000"/>
                  </a:schemeClr>
                </a:solidFill>
              </a:rPr>
              <a:t>£0.4m</a:t>
            </a:r>
            <a:r>
              <a:rPr lang="en-GB" sz="2400" dirty="0"/>
              <a:t>)</a:t>
            </a:r>
          </a:p>
          <a:p>
            <a:pPr lvl="1"/>
            <a:r>
              <a:rPr lang="en-GB" dirty="0">
                <a:solidFill>
                  <a:srgbClr val="7030A0"/>
                </a:solidFill>
              </a:rPr>
              <a:t>£0.4m 2025/26 and £0.5m 2024/25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320F32-A31A-AB5C-BDBC-554ED0020807}"/>
              </a:ext>
            </a:extLst>
          </p:cNvPr>
          <p:cNvSpPr txBox="1"/>
          <p:nvPr/>
        </p:nvSpPr>
        <p:spPr>
          <a:xfrm>
            <a:off x="9448800" y="380173"/>
            <a:ext cx="21925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6"/>
                </a:solidFill>
              </a:rPr>
              <a:t>Scenario 1 – Low end</a:t>
            </a:r>
          </a:p>
          <a:p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Scenario 2 – Top end</a:t>
            </a:r>
          </a:p>
        </p:txBody>
      </p:sp>
    </p:spTree>
    <p:extLst>
      <p:ext uri="{BB962C8B-B14F-4D97-AF65-F5344CB8AC3E}">
        <p14:creationId xmlns:p14="http://schemas.microsoft.com/office/powerpoint/2010/main" val="2300358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AA802C0-AFEC-86D7-036A-65FC0F8F62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3555158"/>
              </p:ext>
            </p:extLst>
          </p:nvPr>
        </p:nvGraphicFramePr>
        <p:xfrm>
          <a:off x="297785" y="837038"/>
          <a:ext cx="11596429" cy="43281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979065">
                  <a:extLst>
                    <a:ext uri="{9D8B030D-6E8A-4147-A177-3AD203B41FA5}">
                      <a16:colId xmlns:a16="http://schemas.microsoft.com/office/drawing/2014/main" val="2416213875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179651155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2674308857"/>
                    </a:ext>
                  </a:extLst>
                </a:gridCol>
                <a:gridCol w="2392169">
                  <a:extLst>
                    <a:ext uri="{9D8B030D-6E8A-4147-A177-3AD203B41FA5}">
                      <a16:colId xmlns:a16="http://schemas.microsoft.com/office/drawing/2014/main" val="4013946295"/>
                    </a:ext>
                  </a:extLst>
                </a:gridCol>
                <a:gridCol w="977170">
                  <a:extLst>
                    <a:ext uri="{9D8B030D-6E8A-4147-A177-3AD203B41FA5}">
                      <a16:colId xmlns:a16="http://schemas.microsoft.com/office/drawing/2014/main" val="490319692"/>
                    </a:ext>
                  </a:extLst>
                </a:gridCol>
              </a:tblGrid>
              <a:tr h="807396">
                <a:tc>
                  <a:txBody>
                    <a:bodyPr/>
                    <a:lstStyle/>
                    <a:p>
                      <a:pPr algn="l"/>
                      <a:r>
                        <a:rPr lang="en-GB" sz="2600" dirty="0">
                          <a:solidFill>
                            <a:srgbClr val="202A44"/>
                          </a:solidFill>
                          <a:latin typeface="Arial (Headings)"/>
                        </a:rPr>
                        <a:t>Funding</a:t>
                      </a:r>
                      <a:r>
                        <a:rPr lang="en-GB" sz="2600" dirty="0">
                          <a:solidFill>
                            <a:srgbClr val="202A44"/>
                          </a:solidFill>
                        </a:rPr>
                        <a:t> </a:t>
                      </a:r>
                      <a:r>
                        <a:rPr lang="en-GB" sz="2600" dirty="0">
                          <a:solidFill>
                            <a:srgbClr val="202A44"/>
                          </a:solidFill>
                          <a:latin typeface="Arial (Headings)"/>
                        </a:rPr>
                        <a:t>Changes</a:t>
                      </a:r>
                      <a:r>
                        <a:rPr lang="en-GB" sz="2600" dirty="0">
                          <a:solidFill>
                            <a:srgbClr val="202A44"/>
                          </a:solidFill>
                        </a:rPr>
                        <a:t> for 2026/27</a:t>
                      </a:r>
                    </a:p>
                  </a:txBody>
                  <a:tcPr anchor="ctr" anchorCtr="1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Scenario 1</a:t>
                      </a:r>
                    </a:p>
                    <a:p>
                      <a:pPr algn="ctr"/>
                      <a:r>
                        <a:rPr lang="en-GB" sz="1600" dirty="0"/>
                        <a:t>(low end)</a:t>
                      </a: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 Tax Base +0% </a:t>
                      </a: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 Tax Charge +£0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Scenario 2</a:t>
                      </a:r>
                    </a:p>
                    <a:p>
                      <a:pPr algn="ctr"/>
                      <a:r>
                        <a:rPr lang="en-GB" sz="1600" dirty="0"/>
                        <a:t>(top end)</a:t>
                      </a: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 Tax Base +0.5%</a:t>
                      </a: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 Tax Charge +£4.95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7312115"/>
                  </a:ext>
                </a:extLst>
              </a:tr>
              <a:tr h="751851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  <a:p>
                      <a:pPr algn="r"/>
                      <a:r>
                        <a:rPr lang="en-GB" sz="1600" dirty="0"/>
                        <a:t>Change</a:t>
                      </a:r>
                    </a:p>
                    <a:p>
                      <a:pPr algn="r"/>
                      <a:r>
                        <a:rPr lang="en-GB" sz="1600" dirty="0"/>
                        <a:t>Assumption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>
                          <a:solidFill>
                            <a:srgbClr val="202A44"/>
                          </a:solidFill>
                        </a:rPr>
                        <a:t>2026/27</a:t>
                      </a:r>
                    </a:p>
                    <a:p>
                      <a:pPr algn="r"/>
                      <a:r>
                        <a:rPr lang="en-GB" sz="1600" dirty="0">
                          <a:solidFill>
                            <a:srgbClr val="202A44"/>
                          </a:solidFill>
                        </a:rPr>
                        <a:t>Impact</a:t>
                      </a:r>
                    </a:p>
                    <a:p>
                      <a:pPr algn="r"/>
                      <a:r>
                        <a:rPr lang="en-GB" sz="1600" dirty="0">
                          <a:solidFill>
                            <a:srgbClr val="202A44"/>
                          </a:solidFill>
                        </a:rPr>
                        <a:t>£’m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  <a:p>
                      <a:pPr algn="r"/>
                      <a:r>
                        <a:rPr lang="en-GB" sz="1600" dirty="0"/>
                        <a:t>Change</a:t>
                      </a:r>
                    </a:p>
                    <a:p>
                      <a:pPr algn="r"/>
                      <a:r>
                        <a:rPr lang="en-GB" sz="1600" dirty="0"/>
                        <a:t>Assumption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>
                          <a:solidFill>
                            <a:srgbClr val="202A44"/>
                          </a:solidFill>
                        </a:rPr>
                        <a:t>2026/27</a:t>
                      </a:r>
                    </a:p>
                    <a:p>
                      <a:pPr algn="r"/>
                      <a:r>
                        <a:rPr lang="en-GB" sz="1600" dirty="0">
                          <a:solidFill>
                            <a:srgbClr val="202A44"/>
                          </a:solidFill>
                        </a:rPr>
                        <a:t>Impact</a:t>
                      </a:r>
                    </a:p>
                    <a:p>
                      <a:pPr algn="r"/>
                      <a:r>
                        <a:rPr lang="en-GB" sz="1600" dirty="0">
                          <a:solidFill>
                            <a:srgbClr val="202A44"/>
                          </a:solidFill>
                        </a:rPr>
                        <a:t>£’m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25814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r>
                        <a:rPr lang="en-GB" sz="1400" dirty="0"/>
                        <a:t>Settlement Funding Assessment (SFA) and Business Rates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Cuts front loaded in yr 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>
                          <a:solidFill>
                            <a:srgbClr val="202A44"/>
                          </a:solidFill>
                        </a:rPr>
                        <a:t>-1.1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Cuts spread over SR period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>
                          <a:solidFill>
                            <a:srgbClr val="202A44"/>
                          </a:solidFill>
                        </a:rPr>
                        <a:t>-0.3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2344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r>
                        <a:rPr lang="en-GB" sz="1400" dirty="0"/>
                        <a:t>Services Grant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Removed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>
                          <a:solidFill>
                            <a:srgbClr val="202A44"/>
                          </a:solidFill>
                        </a:rPr>
                        <a:t>-0.6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Removed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>
                          <a:solidFill>
                            <a:srgbClr val="202A44"/>
                          </a:solidFill>
                        </a:rPr>
                        <a:t>-0.6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15319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r>
                        <a:rPr lang="en-GB" sz="1400" dirty="0"/>
                        <a:t>Council Tax Base</a:t>
                      </a:r>
                      <a:endParaRPr lang="en-GB" sz="14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No change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>
                          <a:solidFill>
                            <a:srgbClr val="202A44"/>
                          </a:solidFill>
                        </a:rPr>
                        <a:t>0.0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+0.5%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>
                          <a:solidFill>
                            <a:srgbClr val="202A44"/>
                          </a:solidFill>
                        </a:rPr>
                        <a:t>0.3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75638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solidFill>
                            <a:schemeClr val="tx1"/>
                          </a:solidFill>
                        </a:rPr>
                        <a:t>Council Tax Charge (Band 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No change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>
                          <a:solidFill>
                            <a:srgbClr val="202A44"/>
                          </a:solidFill>
                        </a:rPr>
                        <a:t>0.0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+£4.95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>
                          <a:solidFill>
                            <a:srgbClr val="202A44"/>
                          </a:solidFill>
                        </a:rPr>
                        <a:t>3.4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11636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r>
                        <a:rPr lang="en-GB" sz="1400" dirty="0"/>
                        <a:t>Collection Funds</a:t>
                      </a:r>
                      <a:endParaRPr lang="en-GB" sz="1400" b="0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No surplus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>
                          <a:solidFill>
                            <a:srgbClr val="202A44"/>
                          </a:solidFill>
                        </a:rPr>
                        <a:t>-0.4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No change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>
                          <a:solidFill>
                            <a:srgbClr val="202A44"/>
                          </a:solidFill>
                        </a:rPr>
                        <a:t>0.0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44671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dirty="0">
                        <a:solidFill>
                          <a:srgbClr val="202A44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dirty="0">
                        <a:solidFill>
                          <a:srgbClr val="202A44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74249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Total Potential Funding Changes from 2025/26 to 2026/27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400" b="1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1" u="none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-2.1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b="1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1" u="none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+2.8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6372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r>
                        <a:rPr lang="en-GB" sz="1400" b="1" dirty="0"/>
                        <a:t>Total Potential Funding Available for 2026/27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400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1" u="sng" dirty="0">
                          <a:solidFill>
                            <a:srgbClr val="202A44"/>
                          </a:solidFill>
                        </a:rPr>
                        <a:t>96.1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1" u="sng" dirty="0">
                          <a:solidFill>
                            <a:srgbClr val="202A44"/>
                          </a:solidFill>
                        </a:rPr>
                        <a:t>101.0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316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2431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15208-9E07-8EF6-D2B5-15A13F914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163" y="108647"/>
            <a:ext cx="10803673" cy="1325563"/>
          </a:xfrm>
        </p:spPr>
        <p:txBody>
          <a:bodyPr>
            <a:normAutofit/>
          </a:bodyPr>
          <a:lstStyle/>
          <a:p>
            <a:r>
              <a:rPr lang="en-GB" sz="3600" dirty="0"/>
              <a:t>Key Funding Assumptions</a:t>
            </a:r>
            <a:br>
              <a:rPr lang="en-GB" sz="3600" dirty="0"/>
            </a:br>
            <a:r>
              <a:rPr lang="en-GB" sz="3600" dirty="0"/>
              <a:t>2027/28 to 2029/30 (medium-term)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193C2-75D0-A13E-92FB-6D2F6FF739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998" y="1434210"/>
            <a:ext cx="11029952" cy="4385565"/>
          </a:xfrm>
        </p:spPr>
        <p:txBody>
          <a:bodyPr>
            <a:normAutofit fontScale="62500" lnSpcReduction="20000"/>
          </a:bodyPr>
          <a:lstStyle/>
          <a:p>
            <a:r>
              <a:rPr lang="en-GB" sz="2900" b="1" dirty="0"/>
              <a:t>National</a:t>
            </a:r>
            <a:r>
              <a:rPr lang="en-GB" sz="2900" dirty="0"/>
              <a:t> - Spending Review and Fair Funding Review - </a:t>
            </a:r>
            <a:r>
              <a:rPr lang="en-GB" sz="2500" dirty="0">
                <a:solidFill>
                  <a:srgbClr val="FF0000"/>
                </a:solidFill>
              </a:rPr>
              <a:t>How will government funding cuts be implemented?</a:t>
            </a:r>
            <a:endParaRPr lang="en-GB" sz="3200" dirty="0">
              <a:solidFill>
                <a:srgbClr val="FF0000"/>
              </a:solidFill>
            </a:endParaRPr>
          </a:p>
          <a:p>
            <a:pPr lvl="1"/>
            <a:r>
              <a:rPr lang="en-GB" i="1" dirty="0"/>
              <a:t>Scenario 1 assumes front loaded in 2026/27 / Scenario 2 assumes evenly spread over 3-year Spending Review period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GB" dirty="0"/>
              <a:t>Current assumptions for 2027/28 – 2029/30:</a:t>
            </a:r>
          </a:p>
          <a:p>
            <a:endParaRPr lang="en-GB" dirty="0">
              <a:solidFill>
                <a:srgbClr val="7030A0"/>
              </a:solidFill>
            </a:endParaRPr>
          </a:p>
          <a:p>
            <a:endParaRPr lang="en-GB" sz="600" dirty="0">
              <a:solidFill>
                <a:srgbClr val="7030A0"/>
              </a:solidFill>
            </a:endParaRPr>
          </a:p>
          <a:p>
            <a:pPr lvl="1"/>
            <a:endParaRPr lang="en-GB" dirty="0">
              <a:solidFill>
                <a:srgbClr val="7030A0"/>
              </a:solidFill>
            </a:endParaRPr>
          </a:p>
          <a:p>
            <a:pPr lvl="1"/>
            <a:endParaRPr lang="en-GB" sz="1600" dirty="0">
              <a:solidFill>
                <a:srgbClr val="7030A0"/>
              </a:solidFill>
            </a:endParaRPr>
          </a:p>
          <a:p>
            <a:pPr lvl="1"/>
            <a:endParaRPr lang="en-GB" i="1" dirty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endParaRPr lang="en-GB" sz="1600" dirty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endParaRPr lang="en-GB" dirty="0">
              <a:solidFill>
                <a:srgbClr val="7030A0"/>
              </a:solidFill>
            </a:endParaRPr>
          </a:p>
          <a:p>
            <a:pPr lvl="1"/>
            <a:endParaRPr lang="en-GB" sz="1600" dirty="0">
              <a:solidFill>
                <a:srgbClr val="7030A0"/>
              </a:solidFill>
            </a:endParaRPr>
          </a:p>
          <a:p>
            <a:pPr lvl="1"/>
            <a:endParaRPr lang="en-GB" dirty="0">
              <a:solidFill>
                <a:srgbClr val="7030A0"/>
              </a:solidFill>
            </a:endParaRPr>
          </a:p>
          <a:p>
            <a:pPr lvl="1"/>
            <a:endParaRPr lang="en-GB" sz="1600" dirty="0">
              <a:solidFill>
                <a:srgbClr val="7030A0"/>
              </a:solidFill>
            </a:endParaRPr>
          </a:p>
          <a:p>
            <a:pPr lvl="1"/>
            <a:endParaRPr lang="en-GB" dirty="0">
              <a:solidFill>
                <a:srgbClr val="7030A0"/>
              </a:solidFill>
            </a:endParaRPr>
          </a:p>
          <a:p>
            <a:pPr lvl="1"/>
            <a:endParaRPr lang="en-GB" sz="1600" dirty="0">
              <a:solidFill>
                <a:srgbClr val="7030A0"/>
              </a:solidFill>
            </a:endParaRPr>
          </a:p>
          <a:p>
            <a:pPr lvl="1"/>
            <a:r>
              <a:rPr lang="en-GB" dirty="0">
                <a:solidFill>
                  <a:srgbClr val="7030A0"/>
                </a:solidFill>
              </a:rPr>
              <a:t>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DFCD95D-A4E9-9497-5989-2037F874D0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733105"/>
              </p:ext>
            </p:extLst>
          </p:nvPr>
        </p:nvGraphicFramePr>
        <p:xfrm>
          <a:off x="1524577" y="2566670"/>
          <a:ext cx="10086398" cy="3002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0863">
                  <a:extLst>
                    <a:ext uri="{9D8B030D-6E8A-4147-A177-3AD203B41FA5}">
                      <a16:colId xmlns:a16="http://schemas.microsoft.com/office/drawing/2014/main" val="1967677204"/>
                    </a:ext>
                  </a:extLst>
                </a:gridCol>
                <a:gridCol w="3569915">
                  <a:extLst>
                    <a:ext uri="{9D8B030D-6E8A-4147-A177-3AD203B41FA5}">
                      <a16:colId xmlns:a16="http://schemas.microsoft.com/office/drawing/2014/main" val="1646289091"/>
                    </a:ext>
                  </a:extLst>
                </a:gridCol>
                <a:gridCol w="3395620">
                  <a:extLst>
                    <a:ext uri="{9D8B030D-6E8A-4147-A177-3AD203B41FA5}">
                      <a16:colId xmlns:a16="http://schemas.microsoft.com/office/drawing/2014/main" val="3959881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Scenario 1 (low end)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Scenario 2 (top end)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5095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SFA and Business Rates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highlight>
                            <a:srgbClr val="FFFF00"/>
                          </a:highlight>
                        </a:rPr>
                        <a:t>FRONT LOADED REDUCTIONS</a:t>
                      </a:r>
                    </a:p>
                    <a:p>
                      <a:r>
                        <a:rPr lang="en-GB" sz="1600" dirty="0"/>
                        <a:t>2027/28 &gt; 1/3</a:t>
                      </a:r>
                      <a:r>
                        <a:rPr lang="en-GB" sz="1600" baseline="30000" dirty="0"/>
                        <a:t>rd</a:t>
                      </a:r>
                      <a:r>
                        <a:rPr lang="en-GB" sz="1600" dirty="0"/>
                        <a:t> cut</a:t>
                      </a:r>
                    </a:p>
                    <a:p>
                      <a:r>
                        <a:rPr lang="en-GB" sz="1600" dirty="0"/>
                        <a:t>2028/29 &gt; cash flat</a:t>
                      </a:r>
                    </a:p>
                    <a:p>
                      <a:r>
                        <a:rPr lang="en-GB" sz="1600" dirty="0"/>
                        <a:t>2029/30 &gt; +2% (outside SR period)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highlight>
                            <a:srgbClr val="FFFF00"/>
                          </a:highlight>
                        </a:rPr>
                        <a:t>REDUCTIONS SPREAD EVENLY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2027/28 &gt; 1/3</a:t>
                      </a:r>
                      <a:r>
                        <a:rPr lang="en-GB" sz="1600" baseline="30000" dirty="0"/>
                        <a:t>rd</a:t>
                      </a:r>
                      <a:r>
                        <a:rPr lang="en-GB" sz="1600" dirty="0"/>
                        <a:t> cut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2028/29 &gt; 1/3</a:t>
                      </a:r>
                      <a:r>
                        <a:rPr lang="en-GB" sz="1600" baseline="30000" dirty="0"/>
                        <a:t>rd</a:t>
                      </a:r>
                      <a:r>
                        <a:rPr lang="en-GB" sz="1600" dirty="0"/>
                        <a:t> cut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2029/30 &gt; +2% (outside SR period)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013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Council Tax Base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+0.5% each year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+1% each year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74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Council Tax Charge (Band 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highlight>
                            <a:srgbClr val="FFFF00"/>
                          </a:highlight>
                        </a:rPr>
                        <a:t>No increase each year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2027/28 &gt; +£4.95 </a:t>
                      </a:r>
                    </a:p>
                    <a:p>
                      <a:r>
                        <a:rPr lang="en-GB" sz="1600" dirty="0"/>
                        <a:t>2028/29 &gt; +£4.95</a:t>
                      </a:r>
                    </a:p>
                    <a:p>
                      <a:r>
                        <a:rPr lang="en-GB" sz="1600" dirty="0"/>
                        <a:t>2029/30 &gt; +2% (outside SR period)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770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Collection Funds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No Surplus or Deficit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53200">
                          <a:srgbClr val="EFEAD7"/>
                        </a:gs>
                        <a:gs pos="100000">
                          <a:schemeClr val="accent2">
                            <a:lumMod val="20000"/>
                            <a:lumOff val="8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54738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0852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711AAA0E-B3C2-54C5-5A04-9F4C800417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3249535"/>
              </p:ext>
            </p:extLst>
          </p:nvPr>
        </p:nvGraphicFramePr>
        <p:xfrm>
          <a:off x="441521" y="367777"/>
          <a:ext cx="10907514" cy="53714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283004">
                  <a:extLst>
                    <a:ext uri="{9D8B030D-6E8A-4147-A177-3AD203B41FA5}">
                      <a16:colId xmlns:a16="http://schemas.microsoft.com/office/drawing/2014/main" val="4102637993"/>
                    </a:ext>
                  </a:extLst>
                </a:gridCol>
                <a:gridCol w="2447556">
                  <a:extLst>
                    <a:ext uri="{9D8B030D-6E8A-4147-A177-3AD203B41FA5}">
                      <a16:colId xmlns:a16="http://schemas.microsoft.com/office/drawing/2014/main" val="1112539359"/>
                    </a:ext>
                  </a:extLst>
                </a:gridCol>
                <a:gridCol w="1031631">
                  <a:extLst>
                    <a:ext uri="{9D8B030D-6E8A-4147-A177-3AD203B41FA5}">
                      <a16:colId xmlns:a16="http://schemas.microsoft.com/office/drawing/2014/main" val="1701271189"/>
                    </a:ext>
                  </a:extLst>
                </a:gridCol>
                <a:gridCol w="1078523">
                  <a:extLst>
                    <a:ext uri="{9D8B030D-6E8A-4147-A177-3AD203B41FA5}">
                      <a16:colId xmlns:a16="http://schemas.microsoft.com/office/drawing/2014/main" val="133536544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593723383"/>
                    </a:ext>
                  </a:extLst>
                </a:gridCol>
              </a:tblGrid>
              <a:tr h="1087440">
                <a:tc>
                  <a:txBody>
                    <a:bodyPr/>
                    <a:lstStyle/>
                    <a:p>
                      <a:pPr algn="l"/>
                      <a:r>
                        <a:rPr lang="en-GB" sz="3200" dirty="0">
                          <a:solidFill>
                            <a:srgbClr val="202A44"/>
                          </a:solidFill>
                        </a:rPr>
                        <a:t>Potential funding changes for 2027/28 to 2029/30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Change</a:t>
                      </a:r>
                    </a:p>
                    <a:p>
                      <a:pPr algn="ctr"/>
                      <a:r>
                        <a:rPr lang="en-GB" sz="1600" dirty="0"/>
                        <a:t>Assumption</a:t>
                      </a:r>
                    </a:p>
                    <a:p>
                      <a:pPr algn="ctr"/>
                      <a:r>
                        <a:rPr lang="en-GB" sz="1600" dirty="0"/>
                        <a:t>(each year)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  <a:p>
                      <a:pPr algn="r"/>
                      <a:r>
                        <a:rPr lang="en-GB" sz="1600" dirty="0"/>
                        <a:t>2027/28</a:t>
                      </a:r>
                    </a:p>
                    <a:p>
                      <a:pPr algn="r"/>
                      <a:r>
                        <a:rPr lang="en-GB" sz="1600" dirty="0"/>
                        <a:t>Impact</a:t>
                      </a:r>
                    </a:p>
                    <a:p>
                      <a:pPr algn="r"/>
                      <a:r>
                        <a:rPr lang="en-GB" sz="1600" dirty="0"/>
                        <a:t>£’m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  <a:p>
                      <a:pPr algn="r"/>
                      <a:r>
                        <a:rPr lang="en-GB" sz="1600" dirty="0"/>
                        <a:t>2028/29</a:t>
                      </a:r>
                    </a:p>
                    <a:p>
                      <a:pPr algn="r"/>
                      <a:r>
                        <a:rPr lang="en-GB" sz="1600" dirty="0"/>
                        <a:t>Impact</a:t>
                      </a:r>
                    </a:p>
                    <a:p>
                      <a:pPr algn="r"/>
                      <a:r>
                        <a:rPr lang="en-GB" sz="1600" dirty="0"/>
                        <a:t>£’m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  <a:p>
                      <a:pPr algn="r"/>
                      <a:r>
                        <a:rPr lang="en-GB" sz="1600" dirty="0"/>
                        <a:t>2029/30</a:t>
                      </a:r>
                    </a:p>
                    <a:p>
                      <a:pPr algn="r"/>
                      <a:r>
                        <a:rPr lang="en-GB" sz="1600" dirty="0"/>
                        <a:t>Impact</a:t>
                      </a:r>
                    </a:p>
                    <a:p>
                      <a:pPr algn="r"/>
                      <a:r>
                        <a:rPr lang="en-GB" sz="1600" dirty="0"/>
                        <a:t>£’m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9212562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FF0000"/>
                          </a:solidFill>
                        </a:rPr>
                        <a:t>Scenario 1 – lower 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99826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r>
                        <a:rPr lang="en-GB" sz="1400" dirty="0"/>
                        <a:t>SFA and Business Rates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Cuts front loaded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-0.9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0.6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176168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r>
                        <a:rPr lang="en-GB" sz="1400" dirty="0"/>
                        <a:t>Council Tax Base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+0.5%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0.3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133430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r>
                        <a:rPr lang="en-GB" sz="1400" dirty="0"/>
                        <a:t>Council Tax Charge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+£0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907168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r>
                        <a:rPr lang="en-GB" sz="1400" dirty="0"/>
                        <a:t>Collections Funds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No surplus or deficit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3642600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r>
                        <a:rPr lang="en-GB" sz="1400" b="1" dirty="0">
                          <a:highlight>
                            <a:srgbClr val="FFFF00"/>
                          </a:highlight>
                        </a:rPr>
                        <a:t>Total Potential Funding Change from Prior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400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1" dirty="0">
                          <a:highlight>
                            <a:srgbClr val="FFFF00"/>
                          </a:highlight>
                        </a:rPr>
                        <a:t>-0.6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1" dirty="0">
                          <a:highlight>
                            <a:srgbClr val="FFFF00"/>
                          </a:highlight>
                        </a:rPr>
                        <a:t>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1" dirty="0">
                          <a:highlight>
                            <a:srgbClr val="FFFF00"/>
                          </a:highlight>
                        </a:rPr>
                        <a:t>0.9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044019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4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4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4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8279711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1625526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FF0000"/>
                          </a:solidFill>
                        </a:rPr>
                        <a:t>Scenario 2 – top 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400" b="0" dirty="0">
                        <a:solidFill>
                          <a:srgbClr val="202A44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5876374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r>
                        <a:rPr lang="en-GB" sz="1400" dirty="0"/>
                        <a:t>SFA and Business Rates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Cuts spread over SR period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-0.9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-0.9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0.6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081402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r>
                        <a:rPr lang="en-GB" sz="1400" dirty="0"/>
                        <a:t>Council Tax Base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+1%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0.7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0.7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0.8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4903259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r>
                        <a:rPr lang="en-GB" sz="1400" dirty="0"/>
                        <a:t>Council Tax Charge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+£4.95 (2029/30 &gt; +2%)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3.4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/>
                        <a:t>1.5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624942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r>
                        <a:rPr lang="en-GB" sz="1400" dirty="0"/>
                        <a:t>Collections Funds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>
                          <a:solidFill>
                            <a:srgbClr val="202A44"/>
                          </a:solidFill>
                        </a:rPr>
                        <a:t>No surplus or deficit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rgbClr val="202A44"/>
                          </a:solidFill>
                        </a:rPr>
                        <a:t>-0.4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rgbClr val="202A44"/>
                          </a:solidFill>
                        </a:rPr>
                        <a:t>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rgbClr val="202A44"/>
                          </a:solidFill>
                        </a:rPr>
                        <a:t>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878854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r>
                        <a:rPr lang="en-GB" sz="1400" b="1" dirty="0">
                          <a:highlight>
                            <a:srgbClr val="FFFF00"/>
                          </a:highlight>
                        </a:rPr>
                        <a:t>Total Potential Funding Change from Prior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400" dirty="0">
                        <a:solidFill>
                          <a:schemeClr val="bg1">
                            <a:lumMod val="50000"/>
                          </a:schemeClr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2.9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811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19089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19EF1-644A-67C6-5454-1F272125F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241550"/>
            <a:ext cx="8782050" cy="1325563"/>
          </a:xfrm>
        </p:spPr>
        <p:txBody>
          <a:bodyPr/>
          <a:lstStyle/>
          <a:p>
            <a:r>
              <a:rPr lang="en-GB" dirty="0"/>
              <a:t>Budget Pressures and Savings</a:t>
            </a:r>
          </a:p>
        </p:txBody>
      </p:sp>
    </p:spTree>
    <p:extLst>
      <p:ext uri="{BB962C8B-B14F-4D97-AF65-F5344CB8AC3E}">
        <p14:creationId xmlns:p14="http://schemas.microsoft.com/office/powerpoint/2010/main" val="32729828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65DAE-3223-1AB4-6D2F-600E6BE2D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383" y="309911"/>
            <a:ext cx="11361234" cy="903249"/>
          </a:xfrm>
        </p:spPr>
        <p:txBody>
          <a:bodyPr>
            <a:normAutofit/>
          </a:bodyPr>
          <a:lstStyle/>
          <a:p>
            <a:r>
              <a:rPr lang="en-GB" sz="3600" dirty="0"/>
              <a:t>2026/27 to 2029/30 – Budget pressures and savings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7AFC8-AB52-299C-8397-C3FC64D12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516"/>
            <a:ext cx="10515600" cy="3850346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Pay awards </a:t>
            </a:r>
            <a:r>
              <a:rPr lang="en-GB" sz="2600" dirty="0">
                <a:solidFill>
                  <a:srgbClr val="FF0000"/>
                </a:solidFill>
              </a:rPr>
              <a:t>(every 1% adds around £850k pressure to the budget)</a:t>
            </a:r>
          </a:p>
          <a:p>
            <a:pPr lvl="1"/>
            <a:r>
              <a:rPr lang="en-GB" i="1" dirty="0">
                <a:solidFill>
                  <a:srgbClr val="7030A0"/>
                </a:solidFill>
              </a:rPr>
              <a:t>2026/27 - the 2025/26 pay awards settled at 3.2% (budgeted 2% = c. £1m pressure)</a:t>
            </a:r>
          </a:p>
          <a:p>
            <a:pPr lvl="1"/>
            <a:r>
              <a:rPr lang="en-GB" i="1" dirty="0">
                <a:solidFill>
                  <a:srgbClr val="7030A0"/>
                </a:solidFill>
              </a:rPr>
              <a:t>2026/27 - 3% pay award assumption for all pay groups (c. £2.6m pressure)</a:t>
            </a:r>
          </a:p>
          <a:p>
            <a:pPr lvl="1"/>
            <a:r>
              <a:rPr lang="en-GB" i="1" dirty="0">
                <a:solidFill>
                  <a:srgbClr val="7030A0"/>
                </a:solidFill>
              </a:rPr>
              <a:t>2027/28 - 2029/30 - 2% pay award assumption for all pay groups (c. £1.7m pressure per year)</a:t>
            </a:r>
          </a:p>
          <a:p>
            <a:pPr lvl="1"/>
            <a:endParaRPr lang="en-GB" dirty="0"/>
          </a:p>
          <a:p>
            <a:r>
              <a:rPr lang="en-GB" dirty="0"/>
              <a:t>Inflation</a:t>
            </a:r>
          </a:p>
          <a:p>
            <a:pPr lvl="1"/>
            <a:r>
              <a:rPr lang="en-GB" dirty="0">
                <a:solidFill>
                  <a:srgbClr val="7030A0"/>
                </a:solidFill>
              </a:rPr>
              <a:t>Contractual commitment, Actual increase or 2%</a:t>
            </a:r>
          </a:p>
          <a:p>
            <a:pPr lvl="1"/>
            <a:endParaRPr lang="en-GB" sz="2800" dirty="0"/>
          </a:p>
          <a:p>
            <a:r>
              <a:rPr lang="en-GB" dirty="0"/>
              <a:t>Working with Budget Managers to identify Savings and Pressures</a:t>
            </a:r>
          </a:p>
          <a:p>
            <a:endParaRPr lang="en-GB" dirty="0"/>
          </a:p>
          <a:p>
            <a:r>
              <a:rPr lang="en-GB" dirty="0"/>
              <a:t>Investment Income / Grants</a:t>
            </a:r>
          </a:p>
          <a:p>
            <a:pPr lvl="1"/>
            <a:r>
              <a:rPr lang="en-GB" i="1" dirty="0">
                <a:solidFill>
                  <a:srgbClr val="7030A0"/>
                </a:solidFill>
              </a:rPr>
              <a:t>2025/26 budget £1.6m</a:t>
            </a:r>
          </a:p>
          <a:p>
            <a:pPr lvl="1"/>
            <a:r>
              <a:rPr lang="en-GB" i="1" dirty="0">
                <a:solidFill>
                  <a:srgbClr val="7030A0"/>
                </a:solidFill>
              </a:rPr>
              <a:t>Increased investment income has offset increased costs recently - but this will reduce as cash balances are utilised to fund planned expenditure, resulting in a budget pressure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20018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9905C2F-8870-D095-81B2-384612BA8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358" y="341224"/>
            <a:ext cx="11240018" cy="706012"/>
          </a:xfrm>
        </p:spPr>
        <p:txBody>
          <a:bodyPr>
            <a:noAutofit/>
          </a:bodyPr>
          <a:lstStyle/>
          <a:p>
            <a:r>
              <a:rPr lang="en-GB" sz="2800" dirty="0"/>
              <a:t>Pay related budget pressures and savings – 2026/27 to 2029/30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4F6414AB-B63A-C645-CCE5-68F2EE6090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6980984"/>
              </p:ext>
            </p:extLst>
          </p:nvPr>
        </p:nvGraphicFramePr>
        <p:xfrm>
          <a:off x="142358" y="1328570"/>
          <a:ext cx="11907285" cy="3840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856279">
                  <a:extLst>
                    <a:ext uri="{9D8B030D-6E8A-4147-A177-3AD203B41FA5}">
                      <a16:colId xmlns:a16="http://schemas.microsoft.com/office/drawing/2014/main" val="2837728620"/>
                    </a:ext>
                  </a:extLst>
                </a:gridCol>
                <a:gridCol w="1010093">
                  <a:extLst>
                    <a:ext uri="{9D8B030D-6E8A-4147-A177-3AD203B41FA5}">
                      <a16:colId xmlns:a16="http://schemas.microsoft.com/office/drawing/2014/main" val="3287485658"/>
                    </a:ext>
                  </a:extLst>
                </a:gridCol>
                <a:gridCol w="1010093">
                  <a:extLst>
                    <a:ext uri="{9D8B030D-6E8A-4147-A177-3AD203B41FA5}">
                      <a16:colId xmlns:a16="http://schemas.microsoft.com/office/drawing/2014/main" val="419726410"/>
                    </a:ext>
                  </a:extLst>
                </a:gridCol>
                <a:gridCol w="1010093">
                  <a:extLst>
                    <a:ext uri="{9D8B030D-6E8A-4147-A177-3AD203B41FA5}">
                      <a16:colId xmlns:a16="http://schemas.microsoft.com/office/drawing/2014/main" val="2115196816"/>
                    </a:ext>
                  </a:extLst>
                </a:gridCol>
                <a:gridCol w="1020727">
                  <a:extLst>
                    <a:ext uri="{9D8B030D-6E8A-4147-A177-3AD203B41FA5}">
                      <a16:colId xmlns:a16="http://schemas.microsoft.com/office/drawing/2014/main" val="3793532301"/>
                    </a:ext>
                  </a:extLst>
                </a:gridCol>
              </a:tblGrid>
              <a:tr h="846777"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B050"/>
                        </a:solidFill>
                      </a:endParaRPr>
                    </a:p>
                    <a:p>
                      <a:r>
                        <a:rPr lang="en-GB" dirty="0">
                          <a:solidFill>
                            <a:srgbClr val="00B050"/>
                          </a:solidFill>
                        </a:rPr>
                        <a:t>CONFIRMED</a:t>
                      </a:r>
                    </a:p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TO BE CONFIRMED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2026/27</a:t>
                      </a:r>
                    </a:p>
                    <a:p>
                      <a:pPr algn="r"/>
                      <a:r>
                        <a:rPr lang="en-GB" dirty="0"/>
                        <a:t>Impact</a:t>
                      </a:r>
                    </a:p>
                    <a:p>
                      <a:pPr algn="r"/>
                      <a:r>
                        <a:rPr lang="en-GB" dirty="0"/>
                        <a:t>£’m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2027/28</a:t>
                      </a:r>
                    </a:p>
                    <a:p>
                      <a:pPr algn="r"/>
                      <a:r>
                        <a:rPr lang="en-GB" dirty="0"/>
                        <a:t>Impact</a:t>
                      </a:r>
                    </a:p>
                    <a:p>
                      <a:pPr algn="r"/>
                      <a:r>
                        <a:rPr lang="en-GB" dirty="0"/>
                        <a:t>£’m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2028/29</a:t>
                      </a:r>
                    </a:p>
                    <a:p>
                      <a:pPr algn="r"/>
                      <a:r>
                        <a:rPr lang="en-GB" dirty="0"/>
                        <a:t>Impact</a:t>
                      </a:r>
                    </a:p>
                    <a:p>
                      <a:pPr algn="r"/>
                      <a:r>
                        <a:rPr lang="en-GB" dirty="0"/>
                        <a:t>£’m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2029/30</a:t>
                      </a:r>
                    </a:p>
                    <a:p>
                      <a:pPr algn="r"/>
                      <a:r>
                        <a:rPr lang="en-GB" dirty="0"/>
                        <a:t>Impact</a:t>
                      </a:r>
                    </a:p>
                    <a:p>
                      <a:pPr algn="r"/>
                      <a:r>
                        <a:rPr lang="en-GB" dirty="0"/>
                        <a:t>£’m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8916115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2025/26 pay award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– Budget 2% v Settled at 3.2%</a:t>
                      </a:r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>
                          <a:solidFill>
                            <a:srgbClr val="00B050"/>
                          </a:solidFill>
                        </a:rPr>
                        <a:t>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9395697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Future years pay awards/increments –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 3% for 2026/27 then 2% each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>
                          <a:solidFill>
                            <a:srgbClr val="FF0000"/>
                          </a:solidFill>
                        </a:rPr>
                        <a:t>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>
                          <a:solidFill>
                            <a:srgbClr val="FF0000"/>
                          </a:solidFill>
                        </a:rPr>
                        <a:t>1.9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>
                          <a:solidFill>
                            <a:srgbClr val="FF0000"/>
                          </a:solidFill>
                        </a:rPr>
                        <a:t>1.9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>
                          <a:solidFill>
                            <a:srgbClr val="FF0000"/>
                          </a:solidFill>
                        </a:rPr>
                        <a:t>1.9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3579578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LGPS employer contribution rate (triennial valuation) – 18.5% current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971630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FFPS employer contribution rate (quadrennial valuation) – 37.6% current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254031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Other pressures – pension opt-outs, vacancy rate adjustment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>
                          <a:solidFill>
                            <a:srgbClr val="FF0000"/>
                          </a:solidFill>
                        </a:rPr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2774878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Other savings – posts deleted / restructures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>
                          <a:solidFill>
                            <a:srgbClr val="FF0000"/>
                          </a:solidFill>
                        </a:rPr>
                        <a:t>-0.5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74620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8832040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r>
                        <a:rPr lang="en-GB" b="1" dirty="0"/>
                        <a:t>Net impact on base 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202A44"/>
                          </a:solidFill>
                        </a:rPr>
                        <a:t>3.8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202A44"/>
                          </a:solidFill>
                        </a:rPr>
                        <a:t>1.9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202A44"/>
                          </a:solidFill>
                        </a:rPr>
                        <a:t>1.9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202A44"/>
                          </a:solidFill>
                        </a:rPr>
                        <a:t>1.9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6789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55312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1FE7366-2507-F844-95F2-CED2D4DD9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357" y="63059"/>
            <a:ext cx="11785374" cy="751294"/>
          </a:xfrm>
        </p:spPr>
        <p:txBody>
          <a:bodyPr>
            <a:noAutofit/>
          </a:bodyPr>
          <a:lstStyle/>
          <a:p>
            <a:r>
              <a:rPr lang="en-GB" sz="2800" dirty="0"/>
              <a:t>Non-pay budget pressures / reduced income – 2026/27 to 2029/30</a:t>
            </a:r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6AA5B2B6-D43B-B7BF-2176-7EE0AB7554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5132408"/>
              </p:ext>
            </p:extLst>
          </p:nvPr>
        </p:nvGraphicFramePr>
        <p:xfrm>
          <a:off x="142357" y="803045"/>
          <a:ext cx="11907285" cy="4572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856279">
                  <a:extLst>
                    <a:ext uri="{9D8B030D-6E8A-4147-A177-3AD203B41FA5}">
                      <a16:colId xmlns:a16="http://schemas.microsoft.com/office/drawing/2014/main" val="2837728620"/>
                    </a:ext>
                  </a:extLst>
                </a:gridCol>
                <a:gridCol w="1010093">
                  <a:extLst>
                    <a:ext uri="{9D8B030D-6E8A-4147-A177-3AD203B41FA5}">
                      <a16:colId xmlns:a16="http://schemas.microsoft.com/office/drawing/2014/main" val="3287485658"/>
                    </a:ext>
                  </a:extLst>
                </a:gridCol>
                <a:gridCol w="1010093">
                  <a:extLst>
                    <a:ext uri="{9D8B030D-6E8A-4147-A177-3AD203B41FA5}">
                      <a16:colId xmlns:a16="http://schemas.microsoft.com/office/drawing/2014/main" val="419726410"/>
                    </a:ext>
                  </a:extLst>
                </a:gridCol>
                <a:gridCol w="1010093">
                  <a:extLst>
                    <a:ext uri="{9D8B030D-6E8A-4147-A177-3AD203B41FA5}">
                      <a16:colId xmlns:a16="http://schemas.microsoft.com/office/drawing/2014/main" val="2115196816"/>
                    </a:ext>
                  </a:extLst>
                </a:gridCol>
                <a:gridCol w="1020727">
                  <a:extLst>
                    <a:ext uri="{9D8B030D-6E8A-4147-A177-3AD203B41FA5}">
                      <a16:colId xmlns:a16="http://schemas.microsoft.com/office/drawing/2014/main" val="3793532301"/>
                    </a:ext>
                  </a:extLst>
                </a:gridCol>
              </a:tblGrid>
              <a:tr h="846777"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B050"/>
                        </a:solidFill>
                      </a:endParaRPr>
                    </a:p>
                    <a:p>
                      <a:r>
                        <a:rPr lang="en-GB" dirty="0">
                          <a:solidFill>
                            <a:srgbClr val="00B050"/>
                          </a:solidFill>
                        </a:rPr>
                        <a:t>CONFIRMED</a:t>
                      </a:r>
                    </a:p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TO BE CONFIRMED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2026/27</a:t>
                      </a:r>
                    </a:p>
                    <a:p>
                      <a:pPr algn="r"/>
                      <a:r>
                        <a:rPr lang="en-GB" dirty="0"/>
                        <a:t>Impact</a:t>
                      </a:r>
                    </a:p>
                    <a:p>
                      <a:pPr algn="r"/>
                      <a:r>
                        <a:rPr lang="en-GB" dirty="0"/>
                        <a:t>£’m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2027/28</a:t>
                      </a:r>
                    </a:p>
                    <a:p>
                      <a:pPr algn="r"/>
                      <a:r>
                        <a:rPr lang="en-GB" dirty="0"/>
                        <a:t>Impact</a:t>
                      </a:r>
                    </a:p>
                    <a:p>
                      <a:pPr algn="r"/>
                      <a:r>
                        <a:rPr lang="en-GB" dirty="0"/>
                        <a:t>£’m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2028/29</a:t>
                      </a:r>
                    </a:p>
                    <a:p>
                      <a:pPr algn="r"/>
                      <a:r>
                        <a:rPr lang="en-GB" dirty="0"/>
                        <a:t>Impact</a:t>
                      </a:r>
                    </a:p>
                    <a:p>
                      <a:pPr algn="r"/>
                      <a:r>
                        <a:rPr lang="en-GB" dirty="0"/>
                        <a:t>£’m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2029/30</a:t>
                      </a:r>
                    </a:p>
                    <a:p>
                      <a:pPr algn="r"/>
                      <a:r>
                        <a:rPr lang="en-GB" dirty="0"/>
                        <a:t>Impact</a:t>
                      </a:r>
                    </a:p>
                    <a:p>
                      <a:pPr algn="r"/>
                      <a:r>
                        <a:rPr lang="en-GB" dirty="0"/>
                        <a:t>£’m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8916115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IT systems, subscriptions, and licences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684054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FF pensions scheme sanction charges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3579578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r>
                        <a:rPr lang="en-GB" dirty="0"/>
                        <a:t>Property budgets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254031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r>
                        <a:rPr lang="en-GB" dirty="0"/>
                        <a:t>Operational equipment budgets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134735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r>
                        <a:rPr lang="en-GB" dirty="0"/>
                        <a:t>Water hydrant repairs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4373428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r>
                        <a:rPr lang="en-GB" dirty="0"/>
                        <a:t>Borrowing costs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0.3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596671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r>
                        <a:rPr lang="en-GB" dirty="0"/>
                        <a:t>Reduction in investment income 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6555051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r>
                        <a:rPr lang="en-GB" dirty="0"/>
                        <a:t>Loss of grants / income (Building Safety grant / Kent Business Rates Pool)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6695554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r>
                        <a:rPr lang="en-GB" dirty="0"/>
                        <a:t>Inflation and other base budget reviews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0.7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0.6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5991192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Net impact on base 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3.0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0.9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6789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045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1CE6B-8159-03FE-B90A-84A54183B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901" y="231311"/>
            <a:ext cx="10515600" cy="1325563"/>
          </a:xfrm>
        </p:spPr>
        <p:txBody>
          <a:bodyPr/>
          <a:lstStyle/>
          <a:p>
            <a:r>
              <a:rPr lang="en-GB" dirty="0"/>
              <a:t>Financial Sustainability of the UK Fire Sector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CD3FF7-B43C-3134-165D-E4F2EFFEB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5324" y="1556874"/>
            <a:ext cx="8684477" cy="25865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i="1" dirty="0"/>
              <a:t>A perfect storm of </a:t>
            </a:r>
            <a:r>
              <a:rPr lang="en-GB" sz="1800" b="1" i="1" dirty="0"/>
              <a:t>rising costs</a:t>
            </a:r>
            <a:r>
              <a:rPr lang="en-GB" sz="1800" i="1" dirty="0"/>
              <a:t>, </a:t>
            </a:r>
            <a:r>
              <a:rPr lang="en-GB" sz="1800" b="1" i="1" dirty="0"/>
              <a:t>increased demand</a:t>
            </a:r>
            <a:r>
              <a:rPr lang="en-GB" sz="1800" i="1" dirty="0"/>
              <a:t> and </a:t>
            </a:r>
            <a:r>
              <a:rPr lang="en-GB" sz="1800" b="1" i="1" dirty="0"/>
              <a:t>declining funding</a:t>
            </a:r>
          </a:p>
          <a:p>
            <a:pPr marL="0" indent="0">
              <a:spcBef>
                <a:spcPts val="0"/>
              </a:spcBef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Key challenges facing the Authority:</a:t>
            </a:r>
          </a:p>
          <a:p>
            <a:r>
              <a:rPr lang="en-GB" sz="1800" b="1" dirty="0"/>
              <a:t>Inflationary/cost pressures</a:t>
            </a:r>
            <a:r>
              <a:rPr lang="en-GB" sz="1800" dirty="0"/>
              <a:t> - operational equipment, capital spend, IT costs</a:t>
            </a:r>
          </a:p>
          <a:p>
            <a:r>
              <a:rPr lang="en-GB" sz="1800" b="1" dirty="0"/>
              <a:t>Pay and pensions</a:t>
            </a:r>
            <a:r>
              <a:rPr lang="en-GB" sz="1800" dirty="0"/>
              <a:t> - national agreements, employer pension/NI contributions</a:t>
            </a:r>
          </a:p>
          <a:p>
            <a:r>
              <a:rPr lang="en-GB" sz="1800" b="1" dirty="0"/>
              <a:t>Growing demand for services </a:t>
            </a:r>
            <a:r>
              <a:rPr lang="en-GB" sz="1800" dirty="0"/>
              <a:t>- wildfires, floods, response to Grenfell</a:t>
            </a:r>
          </a:p>
          <a:p>
            <a:r>
              <a:rPr lang="en-GB" sz="1800" b="1" dirty="0"/>
              <a:t>Real-terms funding cuts </a:t>
            </a:r>
            <a:r>
              <a:rPr lang="en-GB" sz="1800" dirty="0"/>
              <a:t>- Spending Review, Fair Funding Review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0E99D7-DE5F-DCBD-045E-E85D843C5EA1}"/>
              </a:ext>
            </a:extLst>
          </p:cNvPr>
          <p:cNvSpPr txBox="1"/>
          <p:nvPr/>
        </p:nvSpPr>
        <p:spPr>
          <a:xfrm>
            <a:off x="1873289" y="4299121"/>
            <a:ext cx="8299412" cy="1323439"/>
          </a:xfrm>
          <a:prstGeom prst="rect">
            <a:avLst/>
          </a:prstGeom>
          <a:noFill/>
          <a:ln w="28575"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en-GB" sz="2000" b="1" dirty="0"/>
              <a:t>HMICFRS latest inspection gradings for Kent FRS (August 2025)</a:t>
            </a:r>
          </a:p>
          <a:p>
            <a:endParaRPr lang="en-GB" sz="2000" b="1" dirty="0"/>
          </a:p>
          <a:p>
            <a:pPr marL="361950"/>
            <a:r>
              <a:rPr lang="en-GB" sz="2000" dirty="0"/>
              <a:t>- </a:t>
            </a:r>
            <a:r>
              <a:rPr lang="en-GB" sz="2000" i="1" dirty="0"/>
              <a:t>Making the FRS affordable now and into the future </a:t>
            </a:r>
            <a:r>
              <a:rPr lang="en-GB" sz="2000" dirty="0"/>
              <a:t>= </a:t>
            </a:r>
            <a:r>
              <a:rPr lang="en-GB" sz="2000" b="1" dirty="0">
                <a:solidFill>
                  <a:srgbClr val="00B050"/>
                </a:solidFill>
              </a:rPr>
              <a:t>Outstanding</a:t>
            </a:r>
          </a:p>
          <a:p>
            <a:pPr marL="361950"/>
            <a:r>
              <a:rPr lang="en-GB" sz="2000" dirty="0"/>
              <a:t>- </a:t>
            </a:r>
            <a:r>
              <a:rPr lang="en-GB" sz="2000" i="1" dirty="0"/>
              <a:t>Making the best use of resources </a:t>
            </a:r>
            <a:r>
              <a:rPr lang="en-GB" sz="2000" dirty="0"/>
              <a:t>= </a:t>
            </a:r>
            <a:r>
              <a:rPr lang="en-GB" sz="2000" b="1" dirty="0">
                <a:solidFill>
                  <a:srgbClr val="00B050"/>
                </a:solidFill>
              </a:rPr>
              <a:t>Good</a:t>
            </a:r>
          </a:p>
        </p:txBody>
      </p:sp>
    </p:spTree>
    <p:extLst>
      <p:ext uri="{BB962C8B-B14F-4D97-AF65-F5344CB8AC3E}">
        <p14:creationId xmlns:p14="http://schemas.microsoft.com/office/powerpoint/2010/main" val="36357134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3ABCC9A-8FDC-E8EF-2110-3B08B9AAC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201" y="112495"/>
            <a:ext cx="10515600" cy="871538"/>
          </a:xfrm>
        </p:spPr>
        <p:txBody>
          <a:bodyPr>
            <a:normAutofit/>
          </a:bodyPr>
          <a:lstStyle/>
          <a:p>
            <a:r>
              <a:rPr lang="en-GB" sz="2800" dirty="0"/>
              <a:t>Budget savings / additional income - 2026/27 to 2029/30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A45BC9E1-19D0-0472-9F9F-D8832E4022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8899433"/>
              </p:ext>
            </p:extLst>
          </p:nvPr>
        </p:nvGraphicFramePr>
        <p:xfrm>
          <a:off x="330201" y="984033"/>
          <a:ext cx="11531598" cy="42519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175500">
                  <a:extLst>
                    <a:ext uri="{9D8B030D-6E8A-4147-A177-3AD203B41FA5}">
                      <a16:colId xmlns:a16="http://schemas.microsoft.com/office/drawing/2014/main" val="3953035297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4038107667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14243049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575948963"/>
                    </a:ext>
                  </a:extLst>
                </a:gridCol>
                <a:gridCol w="1041398">
                  <a:extLst>
                    <a:ext uri="{9D8B030D-6E8A-4147-A177-3AD203B41FA5}">
                      <a16:colId xmlns:a16="http://schemas.microsoft.com/office/drawing/2014/main" val="3593385951"/>
                    </a:ext>
                  </a:extLst>
                </a:gridCol>
              </a:tblGrid>
              <a:tr h="532765"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B050"/>
                        </a:solidFill>
                      </a:endParaRPr>
                    </a:p>
                    <a:p>
                      <a:r>
                        <a:rPr lang="en-GB" dirty="0">
                          <a:solidFill>
                            <a:srgbClr val="00B050"/>
                          </a:solidFill>
                        </a:rPr>
                        <a:t>CONFIRMED</a:t>
                      </a:r>
                    </a:p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TO BE CONFIRMED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2026/27</a:t>
                      </a:r>
                    </a:p>
                    <a:p>
                      <a:pPr algn="r"/>
                      <a:r>
                        <a:rPr lang="en-GB" dirty="0"/>
                        <a:t>Impact</a:t>
                      </a:r>
                    </a:p>
                    <a:p>
                      <a:pPr algn="r"/>
                      <a:r>
                        <a:rPr lang="en-GB" dirty="0"/>
                        <a:t>£’m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2027/28</a:t>
                      </a:r>
                    </a:p>
                    <a:p>
                      <a:pPr algn="r"/>
                      <a:r>
                        <a:rPr lang="en-GB" dirty="0"/>
                        <a:t>Impact</a:t>
                      </a:r>
                    </a:p>
                    <a:p>
                      <a:pPr algn="r"/>
                      <a:r>
                        <a:rPr lang="en-GB" dirty="0"/>
                        <a:t>£’m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2028/29</a:t>
                      </a:r>
                    </a:p>
                    <a:p>
                      <a:pPr algn="r"/>
                      <a:r>
                        <a:rPr lang="en-GB" dirty="0"/>
                        <a:t>Impact</a:t>
                      </a:r>
                    </a:p>
                    <a:p>
                      <a:pPr algn="r"/>
                      <a:r>
                        <a:rPr lang="en-GB" dirty="0"/>
                        <a:t>£’m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2029/30</a:t>
                      </a:r>
                    </a:p>
                    <a:p>
                      <a:pPr algn="r"/>
                      <a:r>
                        <a:rPr lang="en-GB" dirty="0"/>
                        <a:t>Impact</a:t>
                      </a:r>
                    </a:p>
                    <a:p>
                      <a:pPr algn="r"/>
                      <a:r>
                        <a:rPr lang="en-GB" dirty="0"/>
                        <a:t>£’m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328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Reduction in charges for Airwaves contract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00B050"/>
                          </a:solidFill>
                        </a:rPr>
                        <a:t>-0.5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504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Vehicle fuel 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00B050"/>
                          </a:solidFill>
                        </a:rPr>
                        <a:t>-0.1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6392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Review of HR contracts (occupational health, eyecare plan etc.)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00B050"/>
                          </a:solidFill>
                        </a:rPr>
                        <a:t>-0.1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428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IT budgets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00B050"/>
                          </a:solidFill>
                        </a:rPr>
                        <a:t>-0.1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255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Control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00B050"/>
                          </a:solidFill>
                        </a:rPr>
                        <a:t>-0.1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00B050"/>
                          </a:solidFill>
                        </a:rPr>
                        <a:t>-0.1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5013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Other base budget reviews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-0.2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065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020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555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Net impact on base 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/>
                        <a:t>-1.0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/>
                        <a:t>-0.1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/>
                        <a:t>-0.1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/>
                        <a:t>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945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77203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B7ED35A-E796-468D-8C6A-06E937AAD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357" y="40757"/>
            <a:ext cx="11355303" cy="751294"/>
          </a:xfrm>
        </p:spPr>
        <p:txBody>
          <a:bodyPr>
            <a:normAutofit/>
          </a:bodyPr>
          <a:lstStyle/>
          <a:p>
            <a:r>
              <a:rPr lang="en-GB" sz="2800" dirty="0"/>
              <a:t>Non-pay budget pressures / reduced income – 2026/27 to 2029/30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B0E6671-C407-12B3-AA83-9D66C7CE54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4656634"/>
              </p:ext>
            </p:extLst>
          </p:nvPr>
        </p:nvGraphicFramePr>
        <p:xfrm>
          <a:off x="142357" y="803045"/>
          <a:ext cx="11907285" cy="2743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856279">
                  <a:extLst>
                    <a:ext uri="{9D8B030D-6E8A-4147-A177-3AD203B41FA5}">
                      <a16:colId xmlns:a16="http://schemas.microsoft.com/office/drawing/2014/main" val="2837728620"/>
                    </a:ext>
                  </a:extLst>
                </a:gridCol>
                <a:gridCol w="1010093">
                  <a:extLst>
                    <a:ext uri="{9D8B030D-6E8A-4147-A177-3AD203B41FA5}">
                      <a16:colId xmlns:a16="http://schemas.microsoft.com/office/drawing/2014/main" val="3287485658"/>
                    </a:ext>
                  </a:extLst>
                </a:gridCol>
                <a:gridCol w="1010093">
                  <a:extLst>
                    <a:ext uri="{9D8B030D-6E8A-4147-A177-3AD203B41FA5}">
                      <a16:colId xmlns:a16="http://schemas.microsoft.com/office/drawing/2014/main" val="419726410"/>
                    </a:ext>
                  </a:extLst>
                </a:gridCol>
                <a:gridCol w="1010093">
                  <a:extLst>
                    <a:ext uri="{9D8B030D-6E8A-4147-A177-3AD203B41FA5}">
                      <a16:colId xmlns:a16="http://schemas.microsoft.com/office/drawing/2014/main" val="2115196816"/>
                    </a:ext>
                  </a:extLst>
                </a:gridCol>
                <a:gridCol w="1020727">
                  <a:extLst>
                    <a:ext uri="{9D8B030D-6E8A-4147-A177-3AD203B41FA5}">
                      <a16:colId xmlns:a16="http://schemas.microsoft.com/office/drawing/2014/main" val="3793532301"/>
                    </a:ext>
                  </a:extLst>
                </a:gridCol>
              </a:tblGrid>
              <a:tr h="846777"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B050"/>
                        </a:solidFill>
                      </a:endParaRPr>
                    </a:p>
                    <a:p>
                      <a:r>
                        <a:rPr lang="en-GB" dirty="0">
                          <a:solidFill>
                            <a:srgbClr val="00B050"/>
                          </a:solidFill>
                        </a:rPr>
                        <a:t>CONFIRMED</a:t>
                      </a:r>
                    </a:p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TO BE CONFIRMED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2026/27</a:t>
                      </a:r>
                    </a:p>
                    <a:p>
                      <a:pPr algn="r"/>
                      <a:r>
                        <a:rPr lang="en-GB" dirty="0"/>
                        <a:t>Impact</a:t>
                      </a:r>
                    </a:p>
                    <a:p>
                      <a:pPr algn="r"/>
                      <a:r>
                        <a:rPr lang="en-GB" dirty="0"/>
                        <a:t>£’m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2027/28</a:t>
                      </a:r>
                    </a:p>
                    <a:p>
                      <a:pPr algn="r"/>
                      <a:r>
                        <a:rPr lang="en-GB" dirty="0"/>
                        <a:t>Impact</a:t>
                      </a:r>
                    </a:p>
                    <a:p>
                      <a:pPr algn="r"/>
                      <a:r>
                        <a:rPr lang="en-GB" dirty="0"/>
                        <a:t>£’m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2028/29</a:t>
                      </a:r>
                    </a:p>
                    <a:p>
                      <a:pPr algn="r"/>
                      <a:r>
                        <a:rPr lang="en-GB" dirty="0"/>
                        <a:t>Impact</a:t>
                      </a:r>
                    </a:p>
                    <a:p>
                      <a:pPr algn="r"/>
                      <a:r>
                        <a:rPr lang="en-GB" dirty="0"/>
                        <a:t>£’m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2029/30</a:t>
                      </a:r>
                    </a:p>
                    <a:p>
                      <a:pPr algn="r"/>
                      <a:r>
                        <a:rPr lang="en-GB" dirty="0"/>
                        <a:t>Impact</a:t>
                      </a:r>
                    </a:p>
                    <a:p>
                      <a:pPr algn="r"/>
                      <a:r>
                        <a:rPr lang="en-GB" dirty="0"/>
                        <a:t>£’m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8916115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r>
                        <a:rPr lang="en-GB" dirty="0"/>
                        <a:t>General Reserves Adjustment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-0.1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596671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Other Reserve Adjustments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0.2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6555051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r>
                        <a:rPr lang="en-GB" dirty="0"/>
                        <a:t>Other one-off budgets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-0.1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6695554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endParaRPr lang="en-GB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5991192"/>
                  </a:ext>
                </a:extLst>
              </a:tr>
              <a:tr h="343415">
                <a:tc>
                  <a:txBody>
                    <a:bodyPr/>
                    <a:lstStyle/>
                    <a:p>
                      <a:r>
                        <a:rPr lang="en-GB" b="1" dirty="0"/>
                        <a:t>One-off impact on 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0.2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6789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14056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664E87D-8320-7070-AF91-F94C4DFD6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69030"/>
            <a:ext cx="8448675" cy="779254"/>
          </a:xfrm>
        </p:spPr>
        <p:txBody>
          <a:bodyPr>
            <a:normAutofit/>
          </a:bodyPr>
          <a:lstStyle/>
          <a:p>
            <a:r>
              <a:rPr lang="en-GB" sz="3600" dirty="0"/>
              <a:t>Summary MTFP – 2026/27 to 2029/30</a:t>
            </a: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654B2E2E-4DFE-9C28-611D-F0423C355D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7183206"/>
              </p:ext>
            </p:extLst>
          </p:nvPr>
        </p:nvGraphicFramePr>
        <p:xfrm>
          <a:off x="371475" y="986382"/>
          <a:ext cx="11658601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4364">
                  <a:extLst>
                    <a:ext uri="{9D8B030D-6E8A-4147-A177-3AD203B41FA5}">
                      <a16:colId xmlns:a16="http://schemas.microsoft.com/office/drawing/2014/main" val="3809057569"/>
                    </a:ext>
                  </a:extLst>
                </a:gridCol>
                <a:gridCol w="1124215">
                  <a:extLst>
                    <a:ext uri="{9D8B030D-6E8A-4147-A177-3AD203B41FA5}">
                      <a16:colId xmlns:a16="http://schemas.microsoft.com/office/drawing/2014/main" val="3725410716"/>
                    </a:ext>
                  </a:extLst>
                </a:gridCol>
                <a:gridCol w="1115473">
                  <a:extLst>
                    <a:ext uri="{9D8B030D-6E8A-4147-A177-3AD203B41FA5}">
                      <a16:colId xmlns:a16="http://schemas.microsoft.com/office/drawing/2014/main" val="1889003782"/>
                    </a:ext>
                  </a:extLst>
                </a:gridCol>
                <a:gridCol w="1230562">
                  <a:extLst>
                    <a:ext uri="{9D8B030D-6E8A-4147-A177-3AD203B41FA5}">
                      <a16:colId xmlns:a16="http://schemas.microsoft.com/office/drawing/2014/main" val="2107548238"/>
                    </a:ext>
                  </a:extLst>
                </a:gridCol>
                <a:gridCol w="1179215">
                  <a:extLst>
                    <a:ext uri="{9D8B030D-6E8A-4147-A177-3AD203B41FA5}">
                      <a16:colId xmlns:a16="http://schemas.microsoft.com/office/drawing/2014/main" val="69570450"/>
                    </a:ext>
                  </a:extLst>
                </a:gridCol>
                <a:gridCol w="904772">
                  <a:extLst>
                    <a:ext uri="{9D8B030D-6E8A-4147-A177-3AD203B41FA5}">
                      <a16:colId xmlns:a16="http://schemas.microsoft.com/office/drawing/2014/main" val="6329904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Scenario 1 – low end (no Council Tax increases)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2026/27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2027/28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2028/29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2029/30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Total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5646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Base Budget b/f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98.2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95.5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94.9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95.7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656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Pay related budget pressures/savings (tbc) (slide 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3.8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820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Non-pay budget pressures/reduced income (tbc) (slide 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3.0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0.9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747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Savings/Additional income – identified (tbc) (slide 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-1.0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-0.1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-0.1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810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highlight>
                            <a:srgbClr val="FFFF00"/>
                          </a:highlight>
                        </a:rPr>
                        <a:t>Savings – Options to be considered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highlight>
                            <a:srgbClr val="FFFF00"/>
                          </a:highlight>
                        </a:rPr>
                        <a:t>-8.5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highlight>
                            <a:srgbClr val="FFFF00"/>
                          </a:highlight>
                        </a:rPr>
                        <a:t>-3.6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highlight>
                            <a:srgbClr val="FFFF00"/>
                          </a:highlight>
                        </a:rPr>
                        <a:t>-2.1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highlight>
                            <a:srgbClr val="FFFF00"/>
                          </a:highlight>
                        </a:rPr>
                        <a:t>-2.0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highlight>
                            <a:srgbClr val="FFFF00"/>
                          </a:highlight>
                        </a:rPr>
                        <a:t>-16.2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6512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Base Budget c/f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/>
                        <a:t>95.5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/>
                        <a:t>94.9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/>
                        <a:t>95.7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/>
                        <a:t>96.5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84199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0" dirty="0"/>
                        <a:t>One-off Budgets (tbc) (</a:t>
                      </a:r>
                      <a:r>
                        <a:rPr lang="en-GB" b="0"/>
                        <a:t>slide 22)</a:t>
                      </a:r>
                      <a:endParaRPr lang="en-GB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0" dirty="0"/>
                        <a:t>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0" dirty="0"/>
                        <a:t>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0" dirty="0"/>
                        <a:t>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0" dirty="0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703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Net Revenue 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/>
                        <a:t>96.1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/>
                        <a:t>95.5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/>
                        <a:t>95.8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/>
                        <a:t>96.7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52281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A857EAB-7B63-4ADD-7ECE-4CBBB73C77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135369"/>
              </p:ext>
            </p:extLst>
          </p:nvPr>
        </p:nvGraphicFramePr>
        <p:xfrm>
          <a:off x="371475" y="4600139"/>
          <a:ext cx="1165860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8848">
                  <a:extLst>
                    <a:ext uri="{9D8B030D-6E8A-4147-A177-3AD203B41FA5}">
                      <a16:colId xmlns:a16="http://schemas.microsoft.com/office/drawing/2014/main" val="3089830434"/>
                    </a:ext>
                  </a:extLst>
                </a:gridCol>
                <a:gridCol w="1143843">
                  <a:extLst>
                    <a:ext uri="{9D8B030D-6E8A-4147-A177-3AD203B41FA5}">
                      <a16:colId xmlns:a16="http://schemas.microsoft.com/office/drawing/2014/main" val="936383676"/>
                    </a:ext>
                  </a:extLst>
                </a:gridCol>
                <a:gridCol w="1112069">
                  <a:extLst>
                    <a:ext uri="{9D8B030D-6E8A-4147-A177-3AD203B41FA5}">
                      <a16:colId xmlns:a16="http://schemas.microsoft.com/office/drawing/2014/main" val="2170195268"/>
                    </a:ext>
                  </a:extLst>
                </a:gridCol>
                <a:gridCol w="1228570">
                  <a:extLst>
                    <a:ext uri="{9D8B030D-6E8A-4147-A177-3AD203B41FA5}">
                      <a16:colId xmlns:a16="http://schemas.microsoft.com/office/drawing/2014/main" val="2747129005"/>
                    </a:ext>
                  </a:extLst>
                </a:gridCol>
                <a:gridCol w="1175617">
                  <a:extLst>
                    <a:ext uri="{9D8B030D-6E8A-4147-A177-3AD203B41FA5}">
                      <a16:colId xmlns:a16="http://schemas.microsoft.com/office/drawing/2014/main" val="3660094577"/>
                    </a:ext>
                  </a:extLst>
                </a:gridCol>
                <a:gridCol w="889655">
                  <a:extLst>
                    <a:ext uri="{9D8B030D-6E8A-4147-A177-3AD203B41FA5}">
                      <a16:colId xmlns:a16="http://schemas.microsoft.com/office/drawing/2014/main" val="3167161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Scenario 2 – top end (£4.95 / 2% C Tax increase)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2026/27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2027/28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2028/29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2029/30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Total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381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highlight>
                            <a:srgbClr val="FFFF00"/>
                          </a:highlight>
                        </a:rPr>
                        <a:t>Savings – Options to be considered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highlight>
                            <a:srgbClr val="FFFF00"/>
                          </a:highlight>
                        </a:rPr>
                        <a:t>-3.6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highlight>
                            <a:srgbClr val="FFFF00"/>
                          </a:highlight>
                        </a:rPr>
                        <a:t>-0.2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highlight>
                            <a:srgbClr val="FFFF00"/>
                          </a:highlight>
                        </a:rPr>
                        <a:t>0.9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highlight>
                            <a:srgbClr val="FFFF00"/>
                          </a:highlight>
                        </a:rPr>
                        <a:t>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highlight>
                            <a:srgbClr val="FFFF00"/>
                          </a:highlight>
                        </a:rPr>
                        <a:t>-2.9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0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Base Budget c/f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/>
                        <a:t>100.4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/>
                        <a:t>103.2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/>
                        <a:t>107.0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/>
                        <a:t>109.8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554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68160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B3C10-AB21-06EE-B9E2-C13866967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663" y="264764"/>
            <a:ext cx="10515600" cy="772299"/>
          </a:xfrm>
        </p:spPr>
        <p:txBody>
          <a:bodyPr>
            <a:normAutofit/>
          </a:bodyPr>
          <a:lstStyle/>
          <a:p>
            <a:r>
              <a:rPr lang="en-GB" sz="3600" dirty="0"/>
              <a:t>2025/26 Forecast Reserve Balances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E224FB-4A65-E5D1-1DD7-464404CFBEEA}"/>
              </a:ext>
            </a:extLst>
          </p:cNvPr>
          <p:cNvSpPr txBox="1"/>
          <p:nvPr/>
        </p:nvSpPr>
        <p:spPr>
          <a:xfrm>
            <a:off x="7348474" y="3109651"/>
            <a:ext cx="4385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2025/26 Revenue Budget Forecast Underspend </a:t>
            </a:r>
            <a:r>
              <a:rPr lang="en-GB" sz="1200" dirty="0">
                <a:solidFill>
                  <a:srgbClr val="FF0000"/>
                </a:solidFill>
              </a:rPr>
              <a:t>£1.166m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CCF981-98B6-FA69-5300-CD3098A2E0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652" y="903712"/>
            <a:ext cx="6512822" cy="4688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219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A052C-4AB5-DD0C-3F37-418340D97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086" y="248142"/>
            <a:ext cx="10923604" cy="768350"/>
          </a:xfrm>
        </p:spPr>
        <p:txBody>
          <a:bodyPr>
            <a:normAutofit/>
          </a:bodyPr>
          <a:lstStyle/>
          <a:p>
            <a:r>
              <a:rPr lang="en-GB" dirty="0"/>
              <a:t>Example Costings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850C4B-381D-2B3D-FA06-25996AD845C6}"/>
              </a:ext>
            </a:extLst>
          </p:cNvPr>
          <p:cNvSpPr txBox="1"/>
          <p:nvPr/>
        </p:nvSpPr>
        <p:spPr>
          <a:xfrm>
            <a:off x="479541" y="1087579"/>
            <a:ext cx="114585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All areas of spend </a:t>
            </a:r>
            <a:r>
              <a:rPr lang="en-GB" dirty="0"/>
              <a:t>will be reviewed but if the scale of savings is as currently anticipated this will inevitably impact frontline response and, prevention and protection teams.</a:t>
            </a:r>
          </a:p>
          <a:p>
            <a:endParaRPr lang="en-GB" dirty="0"/>
          </a:p>
          <a:p>
            <a:r>
              <a:rPr lang="en-GB" dirty="0"/>
              <a:t>- No Council Tax increases could mean </a:t>
            </a:r>
            <a:r>
              <a:rPr lang="en-GB" b="1" dirty="0"/>
              <a:t>c.£16m of base savings</a:t>
            </a:r>
            <a:r>
              <a:rPr lang="en-GB" dirty="0"/>
              <a:t> must be delivered over the MTFP period.</a:t>
            </a:r>
          </a:p>
          <a:p>
            <a:r>
              <a:rPr lang="en-GB" dirty="0"/>
              <a:t>- £4.95 Council Tax increases could mean </a:t>
            </a:r>
            <a:r>
              <a:rPr lang="en-GB" b="1" dirty="0"/>
              <a:t>c.£3m of base savings </a:t>
            </a:r>
            <a:r>
              <a:rPr lang="en-GB" dirty="0"/>
              <a:t>must be delivered over the MTFP period.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20C11E8-0302-5A6D-7EFA-99E61EB466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445740"/>
              </p:ext>
            </p:extLst>
          </p:nvPr>
        </p:nvGraphicFramePr>
        <p:xfrm>
          <a:off x="617085" y="2722421"/>
          <a:ext cx="11183486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0896">
                  <a:extLst>
                    <a:ext uri="{9D8B030D-6E8A-4147-A177-3AD203B41FA5}">
                      <a16:colId xmlns:a16="http://schemas.microsoft.com/office/drawing/2014/main" val="1245965063"/>
                    </a:ext>
                  </a:extLst>
                </a:gridCol>
                <a:gridCol w="3272590">
                  <a:extLst>
                    <a:ext uri="{9D8B030D-6E8A-4147-A177-3AD203B41FA5}">
                      <a16:colId xmlns:a16="http://schemas.microsoft.com/office/drawing/2014/main" val="1588458962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r>
                        <a:rPr lang="en-GB" dirty="0"/>
                        <a:t>Example costs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Annual base saving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42202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r>
                        <a:rPr lang="en-GB" b="0" dirty="0"/>
                        <a:t>Crewing on-call pump attached to 24/7 wholetime shift station (15)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£120k each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398714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r>
                        <a:rPr lang="en-GB" b="0" dirty="0"/>
                        <a:t>Crewing stand-alone on-call station (34)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£170k each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83020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r>
                        <a:rPr lang="en-GB" b="0" dirty="0"/>
                        <a:t>Crewing second pump at multi-pump wholetime shift station (4)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£1m each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31359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r>
                        <a:rPr lang="en-GB" b="0" dirty="0"/>
                        <a:t>Crewing wholetime day-crewed shift station (9)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£750k each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42468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r>
                        <a:rPr lang="en-GB" b="0" dirty="0"/>
                        <a:t>Capital cost of a fire appliance (95 in fleet - life of 15-years)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0" dirty="0"/>
                        <a:t>£300k each (capital cost)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729694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r>
                        <a:rPr lang="en-GB" b="0" dirty="0"/>
                        <a:t>Cost of a Building Safety Inspector (20) – including employers NI &amp; Pension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£52k each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57401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r>
                        <a:rPr lang="en-GB" b="0" dirty="0"/>
                        <a:t>Cost of a Home Fire Safety Visit Officer (10) – incl. employers NI &amp; Pension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0" dirty="0"/>
                        <a:t>£45k each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155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32192C8-DB45-2BCA-87F3-B2DC7B408AC1}"/>
              </a:ext>
            </a:extLst>
          </p:cNvPr>
          <p:cNvSpPr txBox="1"/>
          <p:nvPr/>
        </p:nvSpPr>
        <p:spPr>
          <a:xfrm>
            <a:off x="1298691" y="5872690"/>
            <a:ext cx="7035684" cy="646331"/>
          </a:xfrm>
          <a:prstGeom prst="rect">
            <a:avLst/>
          </a:prstGeom>
          <a:noFill/>
          <a:ln w="28575">
            <a:noFill/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A Fire Cover Review that considers the level of risk to the public will be undertaken</a:t>
            </a:r>
          </a:p>
        </p:txBody>
      </p:sp>
    </p:spTree>
    <p:extLst>
      <p:ext uri="{BB962C8B-B14F-4D97-AF65-F5344CB8AC3E}">
        <p14:creationId xmlns:p14="http://schemas.microsoft.com/office/powerpoint/2010/main" val="23392485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row: Pentagon 12">
            <a:extLst>
              <a:ext uri="{FF2B5EF4-FFF2-40B4-BE49-F238E27FC236}">
                <a16:creationId xmlns:a16="http://schemas.microsoft.com/office/drawing/2014/main" id="{408C8DB9-D13E-9747-B2CD-D818A64BD217}"/>
              </a:ext>
            </a:extLst>
          </p:cNvPr>
          <p:cNvSpPr/>
          <p:nvPr/>
        </p:nvSpPr>
        <p:spPr>
          <a:xfrm>
            <a:off x="2128045" y="1276108"/>
            <a:ext cx="1003300" cy="646331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Arrow: Pentagon 15">
            <a:extLst>
              <a:ext uri="{FF2B5EF4-FFF2-40B4-BE49-F238E27FC236}">
                <a16:creationId xmlns:a16="http://schemas.microsoft.com/office/drawing/2014/main" id="{953178C5-0580-10DD-D7FD-BB2AEDBCE2FB}"/>
              </a:ext>
            </a:extLst>
          </p:cNvPr>
          <p:cNvSpPr/>
          <p:nvPr/>
        </p:nvSpPr>
        <p:spPr>
          <a:xfrm>
            <a:off x="4075111" y="1326372"/>
            <a:ext cx="1003300" cy="646331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E0CA79-E9CA-D1C2-CDD4-5819E4F27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758" y="195796"/>
            <a:ext cx="6370643" cy="747965"/>
          </a:xfrm>
        </p:spPr>
        <p:txBody>
          <a:bodyPr/>
          <a:lstStyle/>
          <a:p>
            <a:r>
              <a:rPr lang="en-GB" dirty="0"/>
              <a:t>Recap on Council Tax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30B29D2-4B3A-14F1-C055-8F58D68A240C}"/>
              </a:ext>
            </a:extLst>
          </p:cNvPr>
          <p:cNvSpPr/>
          <p:nvPr/>
        </p:nvSpPr>
        <p:spPr>
          <a:xfrm>
            <a:off x="3209925" y="1089026"/>
            <a:ext cx="1533525" cy="10953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481C27-2B72-DE3C-49FE-7642545CAE0F}"/>
              </a:ext>
            </a:extLst>
          </p:cNvPr>
          <p:cNvSpPr txBox="1"/>
          <p:nvPr/>
        </p:nvSpPr>
        <p:spPr>
          <a:xfrm>
            <a:off x="3399629" y="1117681"/>
            <a:ext cx="12096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£ increase in Band D Council Tax</a:t>
            </a:r>
          </a:p>
          <a:p>
            <a:pPr algn="ctr"/>
            <a:r>
              <a:rPr lang="en-GB" sz="1200" b="1" dirty="0">
                <a:solidFill>
                  <a:srgbClr val="C00000"/>
                </a:solidFill>
              </a:rPr>
              <a:t>for 2026-27</a:t>
            </a:r>
          </a:p>
          <a:p>
            <a:pPr algn="ctr"/>
            <a:r>
              <a:rPr lang="en-GB" sz="1200" b="1" dirty="0">
                <a:solidFill>
                  <a:srgbClr val="C00000"/>
                </a:solidFill>
              </a:rPr>
              <a:t>Annual Bill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AB2656-50CB-3A35-0B0F-7D63A5EB8704}"/>
              </a:ext>
            </a:extLst>
          </p:cNvPr>
          <p:cNvSpPr/>
          <p:nvPr/>
        </p:nvSpPr>
        <p:spPr>
          <a:xfrm>
            <a:off x="3209925" y="2181227"/>
            <a:ext cx="1533525" cy="10953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D7309C-C8E7-C11E-E194-79912B426BD9}"/>
              </a:ext>
            </a:extLst>
          </p:cNvPr>
          <p:cNvSpPr/>
          <p:nvPr/>
        </p:nvSpPr>
        <p:spPr>
          <a:xfrm>
            <a:off x="3209925" y="3276602"/>
            <a:ext cx="1533525" cy="10953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943E7A-869E-ACF5-96AB-64964A8F117A}"/>
              </a:ext>
            </a:extLst>
          </p:cNvPr>
          <p:cNvSpPr txBox="1"/>
          <p:nvPr/>
        </p:nvSpPr>
        <p:spPr>
          <a:xfrm>
            <a:off x="3367086" y="2592002"/>
            <a:ext cx="12096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£0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9635E4C-1E2A-0463-CCE9-2E4015FB3739}"/>
              </a:ext>
            </a:extLst>
          </p:cNvPr>
          <p:cNvSpPr txBox="1"/>
          <p:nvPr/>
        </p:nvSpPr>
        <p:spPr>
          <a:xfrm>
            <a:off x="3309538" y="3501124"/>
            <a:ext cx="1389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£4.95</a:t>
            </a:r>
          </a:p>
          <a:p>
            <a:pPr algn="ctr"/>
            <a:r>
              <a:rPr lang="en-GB" sz="1200" b="1" dirty="0"/>
              <a:t>(£5 referendum limit)</a:t>
            </a:r>
          </a:p>
        </p:txBody>
      </p:sp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E9143D58-302B-11FE-B28D-0F12E548DE3D}"/>
              </a:ext>
            </a:extLst>
          </p:cNvPr>
          <p:cNvSpPr/>
          <p:nvPr/>
        </p:nvSpPr>
        <p:spPr>
          <a:xfrm>
            <a:off x="6000747" y="1326372"/>
            <a:ext cx="1003300" cy="646331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83A983-6AC4-B5D2-E0F1-DD6E67F564F8}"/>
              </a:ext>
            </a:extLst>
          </p:cNvPr>
          <p:cNvSpPr/>
          <p:nvPr/>
        </p:nvSpPr>
        <p:spPr>
          <a:xfrm>
            <a:off x="5135561" y="1089026"/>
            <a:ext cx="1533525" cy="10953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55D3990-632A-D784-B5C9-EAE6D217BDB1}"/>
              </a:ext>
            </a:extLst>
          </p:cNvPr>
          <p:cNvSpPr txBox="1"/>
          <p:nvPr/>
        </p:nvSpPr>
        <p:spPr>
          <a:xfrm>
            <a:off x="5292722" y="1155459"/>
            <a:ext cx="12096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Impact on Band D Council Tax Charge</a:t>
            </a:r>
          </a:p>
          <a:p>
            <a:pPr algn="ctr"/>
            <a:r>
              <a:rPr lang="en-GB" sz="1200" b="1" dirty="0">
                <a:solidFill>
                  <a:srgbClr val="C00000"/>
                </a:solidFill>
              </a:rPr>
              <a:t>Weekly Bill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9151A35-A2A5-F193-E4B2-B8A70A507013}"/>
              </a:ext>
            </a:extLst>
          </p:cNvPr>
          <p:cNvSpPr/>
          <p:nvPr/>
        </p:nvSpPr>
        <p:spPr>
          <a:xfrm>
            <a:off x="5135561" y="2181227"/>
            <a:ext cx="1533525" cy="10953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B115E51-5B11-D297-4325-D99A75BDE5B4}"/>
              </a:ext>
            </a:extLst>
          </p:cNvPr>
          <p:cNvSpPr/>
          <p:nvPr/>
        </p:nvSpPr>
        <p:spPr>
          <a:xfrm>
            <a:off x="5135561" y="3276602"/>
            <a:ext cx="1533525" cy="10953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6FDA011-B743-04E1-E192-431F040E8BE8}"/>
              </a:ext>
            </a:extLst>
          </p:cNvPr>
          <p:cNvSpPr txBox="1"/>
          <p:nvPr/>
        </p:nvSpPr>
        <p:spPr>
          <a:xfrm>
            <a:off x="5292722" y="2592002"/>
            <a:ext cx="12096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£0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3FC5962-DB10-3F7F-C7E9-FCDCD200457B}"/>
              </a:ext>
            </a:extLst>
          </p:cNvPr>
          <p:cNvSpPr txBox="1"/>
          <p:nvPr/>
        </p:nvSpPr>
        <p:spPr>
          <a:xfrm>
            <a:off x="5292722" y="3684203"/>
            <a:ext cx="12096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£0.09</a:t>
            </a:r>
          </a:p>
        </p:txBody>
      </p:sp>
      <p:sp>
        <p:nvSpPr>
          <p:cNvPr id="24" name="Arrow: Pentagon 23">
            <a:extLst>
              <a:ext uri="{FF2B5EF4-FFF2-40B4-BE49-F238E27FC236}">
                <a16:creationId xmlns:a16="http://schemas.microsoft.com/office/drawing/2014/main" id="{853F9AE7-5ACC-8691-3691-24A3D10E902E}"/>
              </a:ext>
            </a:extLst>
          </p:cNvPr>
          <p:cNvSpPr/>
          <p:nvPr/>
        </p:nvSpPr>
        <p:spPr>
          <a:xfrm>
            <a:off x="7926383" y="1326372"/>
            <a:ext cx="1003300" cy="646331"/>
          </a:xfrm>
          <a:prstGeom prst="homePlat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FBD1184-607D-EA84-B7E6-021E367A1CF3}"/>
              </a:ext>
            </a:extLst>
          </p:cNvPr>
          <p:cNvSpPr/>
          <p:nvPr/>
        </p:nvSpPr>
        <p:spPr>
          <a:xfrm>
            <a:off x="7061197" y="1089026"/>
            <a:ext cx="1533525" cy="10953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F21EB79-C2B0-D131-107E-3C1B00D4C652}"/>
              </a:ext>
            </a:extLst>
          </p:cNvPr>
          <p:cNvSpPr txBox="1"/>
          <p:nvPr/>
        </p:nvSpPr>
        <p:spPr>
          <a:xfrm>
            <a:off x="7218357" y="1126006"/>
            <a:ext cx="12096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Council Tax income generated from £ increase</a:t>
            </a:r>
            <a:endParaRPr lang="en-GB" sz="1200" b="1" dirty="0">
              <a:solidFill>
                <a:srgbClr val="C00000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BCE07D7-B291-52EA-A99B-005876E2CDED}"/>
              </a:ext>
            </a:extLst>
          </p:cNvPr>
          <p:cNvSpPr/>
          <p:nvPr/>
        </p:nvSpPr>
        <p:spPr>
          <a:xfrm>
            <a:off x="7061197" y="2181227"/>
            <a:ext cx="1533525" cy="10953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266849D-2D9D-1F5C-592D-09868AD2F751}"/>
              </a:ext>
            </a:extLst>
          </p:cNvPr>
          <p:cNvSpPr/>
          <p:nvPr/>
        </p:nvSpPr>
        <p:spPr>
          <a:xfrm>
            <a:off x="7061197" y="3276602"/>
            <a:ext cx="1533525" cy="10953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9CCAD90-F3E9-336C-A25D-511088D14FE5}"/>
              </a:ext>
            </a:extLst>
          </p:cNvPr>
          <p:cNvSpPr txBox="1"/>
          <p:nvPr/>
        </p:nvSpPr>
        <p:spPr>
          <a:xfrm>
            <a:off x="7218358" y="2592002"/>
            <a:ext cx="12096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£0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E539397-5712-2346-170D-3D5A5E3FEEFD}"/>
              </a:ext>
            </a:extLst>
          </p:cNvPr>
          <p:cNvSpPr txBox="1"/>
          <p:nvPr/>
        </p:nvSpPr>
        <p:spPr>
          <a:xfrm>
            <a:off x="7218358" y="3684203"/>
            <a:ext cx="12096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£3.4m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0373566-C519-7483-0BE6-E009675CC6D0}"/>
              </a:ext>
            </a:extLst>
          </p:cNvPr>
          <p:cNvSpPr/>
          <p:nvPr/>
        </p:nvSpPr>
        <p:spPr>
          <a:xfrm>
            <a:off x="8986833" y="1089026"/>
            <a:ext cx="1533525" cy="10953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745B202-D23D-9027-A2FA-B2F41C68F566}"/>
              </a:ext>
            </a:extLst>
          </p:cNvPr>
          <p:cNvSpPr txBox="1"/>
          <p:nvPr/>
        </p:nvSpPr>
        <p:spPr>
          <a:xfrm>
            <a:off x="9143993" y="1126006"/>
            <a:ext cx="12096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Level of expected savings still needed in 2026-27</a:t>
            </a:r>
            <a:endParaRPr lang="en-GB" sz="1200" b="1" dirty="0">
              <a:solidFill>
                <a:srgbClr val="C00000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CD1BCE4-BA68-1347-8AA9-1D4F2F484FEE}"/>
              </a:ext>
            </a:extLst>
          </p:cNvPr>
          <p:cNvSpPr/>
          <p:nvPr/>
        </p:nvSpPr>
        <p:spPr>
          <a:xfrm>
            <a:off x="8986833" y="2181227"/>
            <a:ext cx="1533525" cy="10953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D8BC538-239D-2ACE-5984-DE4043903C4F}"/>
              </a:ext>
            </a:extLst>
          </p:cNvPr>
          <p:cNvSpPr/>
          <p:nvPr/>
        </p:nvSpPr>
        <p:spPr>
          <a:xfrm>
            <a:off x="8986833" y="3276602"/>
            <a:ext cx="1533525" cy="10953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02BE534-3223-2E5B-1FCB-797541CD6944}"/>
              </a:ext>
            </a:extLst>
          </p:cNvPr>
          <p:cNvSpPr txBox="1"/>
          <p:nvPr/>
        </p:nvSpPr>
        <p:spPr>
          <a:xfrm>
            <a:off x="9143994" y="2592002"/>
            <a:ext cx="12096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£7.0m - £8.5m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828DE03-7B01-C28B-E8A8-D59B32A9498D}"/>
              </a:ext>
            </a:extLst>
          </p:cNvPr>
          <p:cNvSpPr txBox="1"/>
          <p:nvPr/>
        </p:nvSpPr>
        <p:spPr>
          <a:xfrm>
            <a:off x="9143994" y="3684203"/>
            <a:ext cx="12096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£3.6m - £5.4m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C01C9C7-91B5-34B1-930A-22F67506A84E}"/>
              </a:ext>
            </a:extLst>
          </p:cNvPr>
          <p:cNvSpPr/>
          <p:nvPr/>
        </p:nvSpPr>
        <p:spPr>
          <a:xfrm>
            <a:off x="1293812" y="1089026"/>
            <a:ext cx="1533525" cy="10953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4692B9-29A6-2D80-56EE-64305DC5E681}"/>
              </a:ext>
            </a:extLst>
          </p:cNvPr>
          <p:cNvSpPr txBox="1"/>
          <p:nvPr/>
        </p:nvSpPr>
        <p:spPr>
          <a:xfrm>
            <a:off x="1455735" y="1136217"/>
            <a:ext cx="12096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£ Band D Council Tax</a:t>
            </a:r>
          </a:p>
          <a:p>
            <a:pPr algn="ctr"/>
            <a:r>
              <a:rPr lang="en-GB" sz="1200" b="1" dirty="0"/>
              <a:t>Charge</a:t>
            </a:r>
          </a:p>
          <a:p>
            <a:pPr algn="ctr"/>
            <a:r>
              <a:rPr lang="en-GB" sz="1200" b="1" dirty="0">
                <a:solidFill>
                  <a:srgbClr val="C00000"/>
                </a:solidFill>
              </a:rPr>
              <a:t>for 2025-26</a:t>
            </a:r>
          </a:p>
          <a:p>
            <a:pPr algn="ctr"/>
            <a:r>
              <a:rPr lang="en-GB" sz="1200" b="1" dirty="0">
                <a:solidFill>
                  <a:srgbClr val="C00000"/>
                </a:solidFill>
              </a:rPr>
              <a:t>Annual Bill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FDFC816-7371-C9AD-EA1E-FDEECCAEA9B4}"/>
              </a:ext>
            </a:extLst>
          </p:cNvPr>
          <p:cNvSpPr/>
          <p:nvPr/>
        </p:nvSpPr>
        <p:spPr>
          <a:xfrm>
            <a:off x="1293812" y="2181227"/>
            <a:ext cx="1533525" cy="21907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0670B7D-2C14-4DCC-2052-89215E7A64A3}"/>
              </a:ext>
            </a:extLst>
          </p:cNvPr>
          <p:cNvSpPr txBox="1"/>
          <p:nvPr/>
        </p:nvSpPr>
        <p:spPr>
          <a:xfrm>
            <a:off x="1455736" y="2309560"/>
            <a:ext cx="120967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highlight>
                  <a:srgbClr val="FFFF00"/>
                </a:highlight>
              </a:rPr>
              <a:t>£94.86</a:t>
            </a:r>
          </a:p>
          <a:p>
            <a:pPr algn="ctr"/>
            <a:endParaRPr lang="en-GB" sz="1200" b="1" dirty="0"/>
          </a:p>
          <a:p>
            <a:pPr algn="ctr"/>
            <a:r>
              <a:rPr lang="en-GB" sz="1200" b="1" dirty="0"/>
              <a:t>The Fire charge equates to around </a:t>
            </a:r>
            <a:r>
              <a:rPr lang="en-GB" sz="1200" b="1" dirty="0">
                <a:highlight>
                  <a:srgbClr val="00FFFF"/>
                </a:highlight>
              </a:rPr>
              <a:t>4%</a:t>
            </a:r>
            <a:r>
              <a:rPr lang="en-GB" sz="1200" b="1" dirty="0"/>
              <a:t> of the average Council Tax bill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01276FD-836A-1F52-F6B0-EB2418B71B79}"/>
              </a:ext>
            </a:extLst>
          </p:cNvPr>
          <p:cNvSpPr txBox="1"/>
          <p:nvPr/>
        </p:nvSpPr>
        <p:spPr>
          <a:xfrm>
            <a:off x="1248960" y="4555922"/>
            <a:ext cx="34496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KCC = </a:t>
            </a:r>
            <a:r>
              <a:rPr lang="en-GB" sz="1200" dirty="0">
                <a:highlight>
                  <a:srgbClr val="FFFF00"/>
                </a:highlight>
              </a:rPr>
              <a:t>£1,691.19</a:t>
            </a:r>
            <a:r>
              <a:rPr lang="en-GB" sz="1200" dirty="0"/>
              <a:t> (</a:t>
            </a:r>
            <a:r>
              <a:rPr lang="en-GB" sz="1200" dirty="0">
                <a:highlight>
                  <a:srgbClr val="00FFFF"/>
                </a:highlight>
              </a:rPr>
              <a:t>72%</a:t>
            </a:r>
            <a:r>
              <a:rPr lang="en-GB" sz="1200" dirty="0"/>
              <a:t>)</a:t>
            </a:r>
          </a:p>
          <a:p>
            <a:r>
              <a:rPr lang="en-GB" sz="1200" dirty="0"/>
              <a:t>District or Borough = </a:t>
            </a:r>
            <a:r>
              <a:rPr lang="en-GB" sz="1200" dirty="0">
                <a:highlight>
                  <a:srgbClr val="FFFF00"/>
                </a:highlight>
              </a:rPr>
              <a:t>£299.67 </a:t>
            </a:r>
            <a:r>
              <a:rPr lang="en-GB" sz="1200" dirty="0"/>
              <a:t>average (</a:t>
            </a:r>
            <a:r>
              <a:rPr lang="en-GB" sz="1200" dirty="0">
                <a:highlight>
                  <a:srgbClr val="00FFFF"/>
                </a:highlight>
              </a:rPr>
              <a:t>13%</a:t>
            </a:r>
            <a:r>
              <a:rPr lang="en-GB" sz="1200" dirty="0"/>
              <a:t>)</a:t>
            </a:r>
          </a:p>
          <a:p>
            <a:endParaRPr lang="en-GB" sz="1200" dirty="0"/>
          </a:p>
          <a:p>
            <a:r>
              <a:rPr lang="en-GB" sz="1200" dirty="0"/>
              <a:t>Medway Council = </a:t>
            </a:r>
            <a:r>
              <a:rPr lang="en-GB" sz="1200" dirty="0">
                <a:highlight>
                  <a:srgbClr val="FFFF00"/>
                </a:highlight>
              </a:rPr>
              <a:t>£1,842.32</a:t>
            </a:r>
            <a:r>
              <a:rPr lang="en-GB" sz="1200" dirty="0"/>
              <a:t> (</a:t>
            </a:r>
            <a:r>
              <a:rPr lang="en-GB" sz="1200" dirty="0">
                <a:highlight>
                  <a:srgbClr val="00FFFF"/>
                </a:highlight>
              </a:rPr>
              <a:t>85%</a:t>
            </a:r>
            <a:r>
              <a:rPr lang="en-GB" sz="1200" dirty="0"/>
              <a:t>)</a:t>
            </a:r>
          </a:p>
          <a:p>
            <a:endParaRPr lang="en-GB" sz="1200" dirty="0"/>
          </a:p>
          <a:p>
            <a:r>
              <a:rPr lang="en-GB" sz="1200" dirty="0"/>
              <a:t>Kent Police = </a:t>
            </a:r>
            <a:r>
              <a:rPr lang="en-GB" sz="1200" dirty="0">
                <a:highlight>
                  <a:srgbClr val="FFFF00"/>
                </a:highlight>
              </a:rPr>
              <a:t>£270.15</a:t>
            </a:r>
            <a:r>
              <a:rPr lang="en-GB" sz="1200" dirty="0"/>
              <a:t> (</a:t>
            </a:r>
            <a:r>
              <a:rPr lang="en-GB" sz="1200" dirty="0">
                <a:highlight>
                  <a:srgbClr val="00FFFF"/>
                </a:highlight>
              </a:rPr>
              <a:t>11%</a:t>
            </a:r>
            <a:r>
              <a:rPr lang="en-GB" sz="1200" dirty="0"/>
              <a:t>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06C4946-D762-BBAA-86A0-A941E4D31FD2}"/>
              </a:ext>
            </a:extLst>
          </p:cNvPr>
          <p:cNvSpPr txBox="1"/>
          <p:nvPr/>
        </p:nvSpPr>
        <p:spPr>
          <a:xfrm>
            <a:off x="5078411" y="4637578"/>
            <a:ext cx="51196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As the Kent Fire charge represents only 4% of the total Council Tax bill, a £4.95 annual increase on the Kent Fire Band D charge equates to a 0.2% annual increase in the overall bill.</a:t>
            </a:r>
          </a:p>
        </p:txBody>
      </p:sp>
    </p:spTree>
    <p:extLst>
      <p:ext uri="{BB962C8B-B14F-4D97-AF65-F5344CB8AC3E}">
        <p14:creationId xmlns:p14="http://schemas.microsoft.com/office/powerpoint/2010/main" val="37601192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993E9-2506-5F59-54CE-3CF75D7A3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8971" cy="1325563"/>
          </a:xfrm>
        </p:spPr>
        <p:txBody>
          <a:bodyPr/>
          <a:lstStyle/>
          <a:p>
            <a:r>
              <a:rPr lang="en-GB" dirty="0"/>
              <a:t>Recommendation: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22074-F79B-C304-F050-C838A8EB8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47503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Members are asked to:</a:t>
            </a:r>
          </a:p>
          <a:p>
            <a:pPr algn="r"/>
            <a:endParaRPr lang="en-GB" dirty="0"/>
          </a:p>
          <a:p>
            <a:pPr marL="803275" lvl="1" indent="-357188"/>
            <a:r>
              <a:rPr lang="en-GB" dirty="0"/>
              <a:t>Agree the assumptions currently being used in developing the Authority’s Medium Term Financial Plan (MTFP).</a:t>
            </a:r>
          </a:p>
          <a:p>
            <a:pPr marL="446087" lvl="1" indent="0">
              <a:buNone/>
            </a:pPr>
            <a:endParaRPr lang="en-GB" dirty="0"/>
          </a:p>
          <a:p>
            <a:pPr marL="803275" lvl="1" indent="-357188"/>
            <a:r>
              <a:rPr lang="en-GB" dirty="0"/>
              <a:t>Note the potential budget gap and savings requirement under each scenario when considering the Council Tax public consultation paper which appears later on the agenda.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7505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35524AA-4B46-EE43-42CF-6345A28FE501}"/>
              </a:ext>
            </a:extLst>
          </p:cNvPr>
          <p:cNvSpPr txBox="1">
            <a:spLocks/>
          </p:cNvSpPr>
          <p:nvPr/>
        </p:nvSpPr>
        <p:spPr>
          <a:xfrm>
            <a:off x="657225" y="319319"/>
            <a:ext cx="11249025" cy="6427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202A4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Key Findings from HMICFRS Inspection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10D3DB-A8D5-0A5A-7ACF-14610244B5C9}"/>
              </a:ext>
            </a:extLst>
          </p:cNvPr>
          <p:cNvSpPr txBox="1">
            <a:spLocks/>
          </p:cNvSpPr>
          <p:nvPr/>
        </p:nvSpPr>
        <p:spPr>
          <a:xfrm>
            <a:off x="838200" y="1762125"/>
            <a:ext cx="10515600" cy="1547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A915FCA-2A22-5384-709E-3D534D4A1899}"/>
              </a:ext>
            </a:extLst>
          </p:cNvPr>
          <p:cNvSpPr txBox="1">
            <a:spLocks/>
          </p:cNvSpPr>
          <p:nvPr/>
        </p:nvSpPr>
        <p:spPr>
          <a:xfrm>
            <a:off x="723899" y="1408509"/>
            <a:ext cx="11382375" cy="40683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 dirty="0"/>
              <a:t>Making the FRS affordable now and in the future = </a:t>
            </a:r>
            <a:r>
              <a:rPr lang="en-GB" sz="2000" b="1" dirty="0">
                <a:solidFill>
                  <a:srgbClr val="00B050"/>
                </a:solidFill>
              </a:rPr>
              <a:t>Outstanding</a:t>
            </a:r>
          </a:p>
          <a:p>
            <a:pPr marL="0" indent="0">
              <a:buNone/>
            </a:pPr>
            <a:endParaRPr lang="en-GB" sz="1600" b="1" dirty="0">
              <a:solidFill>
                <a:srgbClr val="00B050"/>
              </a:solidFill>
            </a:endParaRPr>
          </a:p>
          <a:p>
            <a:r>
              <a:rPr lang="en-GB" sz="1800" dirty="0"/>
              <a:t>Promising practice – </a:t>
            </a:r>
            <a:r>
              <a:rPr lang="en-GB" sz="1600" i="1" dirty="0"/>
              <a:t>“The Service robustly reviews projects to make sure they achieve their goals”</a:t>
            </a:r>
          </a:p>
          <a:p>
            <a:pPr marL="0" indent="0">
              <a:buNone/>
            </a:pPr>
            <a:endParaRPr lang="en-GB" sz="1600" i="1" dirty="0"/>
          </a:p>
          <a:p>
            <a:r>
              <a:rPr lang="en-GB" sz="1800" dirty="0"/>
              <a:t>Main findings:-</a:t>
            </a:r>
          </a:p>
          <a:p>
            <a:pPr lvl="1"/>
            <a:r>
              <a:rPr lang="en-GB" sz="1600" i="1" dirty="0"/>
              <a:t>“The Service makes good use of public money and is planning ahead for future financial challenges”</a:t>
            </a:r>
          </a:p>
          <a:p>
            <a:pPr lvl="1"/>
            <a:r>
              <a:rPr lang="en-GB" sz="1600" i="1" dirty="0"/>
              <a:t>“The Service has a clear and transparent plan to use reserves sustainably”</a:t>
            </a:r>
          </a:p>
          <a:p>
            <a:pPr lvl="1"/>
            <a:r>
              <a:rPr lang="en-GB" sz="1600" i="1" dirty="0"/>
              <a:t>“The Service fleet and estates strategies meet future needs and support long-term sustainability</a:t>
            </a:r>
          </a:p>
          <a:p>
            <a:pPr lvl="1"/>
            <a:r>
              <a:rPr lang="en-GB" sz="1600" i="1" dirty="0"/>
              <a:t>“The Service is investing in technology and transformation programmes to improve effectiveness and efficiency</a:t>
            </a:r>
          </a:p>
          <a:p>
            <a:pPr lvl="1"/>
            <a:r>
              <a:rPr lang="en-GB" sz="1600" i="1" dirty="0"/>
              <a:t>“The Service exploits opportunities to produce additional income”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836D24-559C-B611-36CD-AA17FD624F57}"/>
              </a:ext>
            </a:extLst>
          </p:cNvPr>
          <p:cNvSpPr txBox="1"/>
          <p:nvPr/>
        </p:nvSpPr>
        <p:spPr>
          <a:xfrm>
            <a:off x="1381125" y="4962525"/>
            <a:ext cx="8991600" cy="369332"/>
          </a:xfrm>
          <a:prstGeom prst="rect">
            <a:avLst/>
          </a:prstGeom>
          <a:noFill/>
          <a:ln w="28575">
            <a:solidFill>
              <a:srgbClr val="C00000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C00000"/>
                </a:solidFill>
              </a:rPr>
              <a:t>This Fire Authority has no external debt as at 31 March 2025</a:t>
            </a:r>
          </a:p>
        </p:txBody>
      </p:sp>
    </p:spTree>
    <p:extLst>
      <p:ext uri="{BB962C8B-B14F-4D97-AF65-F5344CB8AC3E}">
        <p14:creationId xmlns:p14="http://schemas.microsoft.com/office/powerpoint/2010/main" val="2555994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4E623B3-0249-5B4A-9EEB-E3863DA143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6256992"/>
              </p:ext>
            </p:extLst>
          </p:nvPr>
        </p:nvGraphicFramePr>
        <p:xfrm>
          <a:off x="907487" y="599768"/>
          <a:ext cx="10514678" cy="4673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0294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A0A0C34-105E-2B99-D712-93A7738A3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624" y="3267436"/>
            <a:ext cx="10572752" cy="1504950"/>
          </a:xfrm>
        </p:spPr>
        <p:txBody>
          <a:bodyPr>
            <a:norm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GB" sz="1600" dirty="0">
                <a:highlight>
                  <a:srgbClr val="FFFF00"/>
                </a:highlight>
              </a:rPr>
              <a:t>Examples:</a:t>
            </a:r>
          </a:p>
          <a:p>
            <a:pPr marL="714375" indent="-266700">
              <a:spcBef>
                <a:spcPts val="500"/>
              </a:spcBef>
            </a:pPr>
            <a:r>
              <a:rPr lang="en-GB" sz="1600" dirty="0"/>
              <a:t>Fire and Rescue Indemnity Company – Insurance Mutual with 13 other Fire Authorities (continuing to grow)</a:t>
            </a:r>
          </a:p>
          <a:p>
            <a:pPr marL="714375" indent="-266700">
              <a:spcBef>
                <a:spcPts val="500"/>
              </a:spcBef>
            </a:pPr>
            <a:r>
              <a:rPr lang="en-GB" sz="1600" dirty="0"/>
              <a:t>Control room co-located with Kent Police</a:t>
            </a:r>
          </a:p>
          <a:p>
            <a:pPr marL="714375" indent="-266700">
              <a:spcBef>
                <a:spcPts val="500"/>
              </a:spcBef>
            </a:pPr>
            <a:r>
              <a:rPr lang="en-GB" sz="1600" dirty="0"/>
              <a:t>Fire Control partnership with 3 other Fire Authorities – shared system and call-handling arrangements</a:t>
            </a:r>
          </a:p>
          <a:p>
            <a:pPr marL="714375" indent="-266700">
              <a:spcBef>
                <a:spcPts val="500"/>
              </a:spcBef>
            </a:pPr>
            <a:r>
              <a:rPr lang="en-GB" sz="1600" dirty="0"/>
              <a:t>Joint procurements with other Fire Authorities e.g. Breathing Apparatus</a:t>
            </a:r>
          </a:p>
          <a:p>
            <a:endParaRPr lang="en-GB" sz="16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C646A56-D8AA-1CB6-946C-53907E90D052}"/>
              </a:ext>
            </a:extLst>
          </p:cNvPr>
          <p:cNvSpPr txBox="1">
            <a:spLocks/>
          </p:cNvSpPr>
          <p:nvPr/>
        </p:nvSpPr>
        <p:spPr>
          <a:xfrm>
            <a:off x="657225" y="319319"/>
            <a:ext cx="11249025" cy="6427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202A4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Key Findings from HMICFRS Inspection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A9B2833-9578-8E7C-39C4-009BC67F5CD4}"/>
              </a:ext>
            </a:extLst>
          </p:cNvPr>
          <p:cNvSpPr txBox="1">
            <a:spLocks/>
          </p:cNvSpPr>
          <p:nvPr/>
        </p:nvSpPr>
        <p:spPr>
          <a:xfrm>
            <a:off x="733423" y="1176223"/>
            <a:ext cx="11382375" cy="20583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 dirty="0"/>
              <a:t>Making best use of resources = </a:t>
            </a:r>
            <a:r>
              <a:rPr lang="en-GB" sz="2000" b="1" dirty="0">
                <a:solidFill>
                  <a:srgbClr val="00B050"/>
                </a:solidFill>
              </a:rPr>
              <a:t>Good</a:t>
            </a:r>
          </a:p>
          <a:p>
            <a:pPr marL="0" indent="0">
              <a:spcBef>
                <a:spcPts val="0"/>
              </a:spcBef>
              <a:buNone/>
            </a:pPr>
            <a:endParaRPr lang="en-GB" sz="200" b="1" dirty="0">
              <a:solidFill>
                <a:srgbClr val="00B050"/>
              </a:solidFill>
            </a:endParaRPr>
          </a:p>
          <a:p>
            <a:r>
              <a:rPr lang="en-GB" sz="1800" dirty="0"/>
              <a:t>Main findings:-</a:t>
            </a:r>
          </a:p>
          <a:p>
            <a:pPr lvl="1"/>
            <a:r>
              <a:rPr lang="en-GB" sz="1600" i="1" dirty="0"/>
              <a:t>“The Service’s financial and workforce plans are effective, but on-call availability remains low”</a:t>
            </a:r>
          </a:p>
          <a:p>
            <a:pPr lvl="1"/>
            <a:r>
              <a:rPr lang="en-GB" sz="1600" i="1" dirty="0"/>
              <a:t>“The Service manages staff productivity well”</a:t>
            </a:r>
          </a:p>
          <a:p>
            <a:pPr lvl="1"/>
            <a:r>
              <a:rPr lang="en-GB" sz="1600" i="1" dirty="0">
                <a:highlight>
                  <a:srgbClr val="FFFF00"/>
                </a:highlight>
              </a:rPr>
              <a:t>“The Service works well with other fire and rescue services and partner agencies”</a:t>
            </a:r>
          </a:p>
          <a:p>
            <a:pPr lvl="1"/>
            <a:r>
              <a:rPr lang="en-GB" sz="1600" i="1" dirty="0"/>
              <a:t>“The Service demonstrates sound financial management”</a:t>
            </a:r>
          </a:p>
          <a:p>
            <a:pPr lvl="1"/>
            <a:r>
              <a:rPr lang="en-GB" sz="1600" i="1" dirty="0"/>
              <a:t>“The Service has effective Business Continuity arrangements but should strengthen its plans for industrial action”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3C48B6-B40F-8696-DB0D-EDBE17101DED}"/>
              </a:ext>
            </a:extLst>
          </p:cNvPr>
          <p:cNvSpPr txBox="1"/>
          <p:nvPr/>
        </p:nvSpPr>
        <p:spPr>
          <a:xfrm>
            <a:off x="1476375" y="4953697"/>
            <a:ext cx="8991600" cy="646331"/>
          </a:xfrm>
          <a:prstGeom prst="rect">
            <a:avLst/>
          </a:prstGeom>
          <a:noFill/>
          <a:ln w="28575"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Previous Fire Authority decisions on Council Tax charges have contributed to the Fire Authority receiving these inspection outcomes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443AC8-45B5-1D33-493C-EC2472CBBE24}"/>
              </a:ext>
            </a:extLst>
          </p:cNvPr>
          <p:cNvSpPr txBox="1"/>
          <p:nvPr/>
        </p:nvSpPr>
        <p:spPr>
          <a:xfrm>
            <a:off x="1962148" y="5962650"/>
            <a:ext cx="6915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solidFill>
                  <a:schemeClr val="bg1"/>
                </a:solidFill>
              </a:rPr>
              <a:t>The challenge will be to maintain these inspection outcomes</a:t>
            </a:r>
          </a:p>
        </p:txBody>
      </p:sp>
    </p:spTree>
    <p:extLst>
      <p:ext uri="{BB962C8B-B14F-4D97-AF65-F5344CB8AC3E}">
        <p14:creationId xmlns:p14="http://schemas.microsoft.com/office/powerpoint/2010/main" val="3869060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65D1C-2595-5D17-7BE6-D6FAA53B3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490" y="0"/>
            <a:ext cx="12004355" cy="696910"/>
          </a:xfrm>
        </p:spPr>
        <p:txBody>
          <a:bodyPr>
            <a:noAutofit/>
          </a:bodyPr>
          <a:lstStyle/>
          <a:p>
            <a:r>
              <a:rPr lang="en-GB" sz="4000" dirty="0"/>
              <a:t>HMICFRS Inspection Scores - </a:t>
            </a:r>
            <a:r>
              <a:rPr lang="en-GB" sz="2800" dirty="0"/>
              <a:t>Comparison to other FRAs</a:t>
            </a:r>
            <a:endParaRPr lang="en-GB" sz="40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07F3B1DC-7E72-16D8-C3E2-45D911E13D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87" y="696910"/>
            <a:ext cx="5460943" cy="511395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3F298AD8-6E44-F76C-54D1-6A3D71EB96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636" y="696910"/>
            <a:ext cx="5468632" cy="511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43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03982-0954-134A-F18D-4EB53FE1C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519"/>
            <a:ext cx="10515600" cy="930275"/>
          </a:xfrm>
        </p:spPr>
        <p:txBody>
          <a:bodyPr/>
          <a:lstStyle/>
          <a:p>
            <a:r>
              <a:rPr lang="en-GB" dirty="0"/>
              <a:t>2025/26 Revenue Budget - Summary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6AD5DE-1084-F08E-E1E1-E9E4668027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021794"/>
            <a:ext cx="8229600" cy="3962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ADFEE36-8F28-71DE-CE92-65BA34528CC1}"/>
              </a:ext>
            </a:extLst>
          </p:cNvPr>
          <p:cNvSpPr txBox="1"/>
          <p:nvPr/>
        </p:nvSpPr>
        <p:spPr>
          <a:xfrm>
            <a:off x="8982076" y="2324715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82% of budget spend on Pay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8771BD-9A4C-480F-E6B4-28120397FC5F}"/>
              </a:ext>
            </a:extLst>
          </p:cNvPr>
          <p:cNvSpPr txBox="1"/>
          <p:nvPr/>
        </p:nvSpPr>
        <p:spPr>
          <a:xfrm>
            <a:off x="3676651" y="4984194"/>
            <a:ext cx="18764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C00000"/>
                </a:solidFill>
              </a:rPr>
              <a:t>73% </a:t>
            </a:r>
            <a:r>
              <a:rPr lang="en-GB" sz="1600" dirty="0">
                <a:solidFill>
                  <a:srgbClr val="C00000"/>
                </a:solidFill>
              </a:rPr>
              <a:t>of budget spent directly on </a:t>
            </a:r>
            <a:r>
              <a:rPr lang="en-GB" sz="1600" b="1" dirty="0">
                <a:solidFill>
                  <a:srgbClr val="C00000"/>
                </a:solidFill>
              </a:rPr>
              <a:t>Frontline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DF4DA46-DAA1-12BE-62BB-2445EE0E7DD5}"/>
              </a:ext>
            </a:extLst>
          </p:cNvPr>
          <p:cNvCxnSpPr/>
          <p:nvPr/>
        </p:nvCxnSpPr>
        <p:spPr>
          <a:xfrm>
            <a:off x="3790950" y="4984194"/>
            <a:ext cx="1476375" cy="0"/>
          </a:xfrm>
          <a:prstGeom prst="line">
            <a:avLst/>
          </a:prstGeom>
          <a:ln w="28575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6215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F44E0-6704-2C2F-137F-BE9415E42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125" y="105035"/>
            <a:ext cx="5924550" cy="749300"/>
          </a:xfrm>
        </p:spPr>
        <p:txBody>
          <a:bodyPr>
            <a:normAutofit fontScale="90000"/>
          </a:bodyPr>
          <a:lstStyle/>
          <a:p>
            <a:r>
              <a:rPr lang="en-GB" dirty="0"/>
              <a:t>Brief note on charging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0071A-8C3B-2304-3676-E5008B3C6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425" y="942174"/>
            <a:ext cx="11039475" cy="411480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2400" dirty="0"/>
              <a:t>Fire Authorities are very limited in what services they can charge for and cannot charge for their core, statutory duties.</a:t>
            </a:r>
          </a:p>
          <a:p>
            <a:pPr marL="0" indent="0">
              <a:spcBef>
                <a:spcPts val="0"/>
              </a:spcBef>
              <a:buNone/>
            </a:pPr>
            <a:endParaRPr lang="en-GB" sz="1900" dirty="0"/>
          </a:p>
          <a:p>
            <a:pPr marL="0" indent="0">
              <a:buNone/>
            </a:pPr>
            <a:r>
              <a:rPr lang="en-GB" sz="2400" dirty="0"/>
              <a:t>The Fire and Rescue Services Act 2004 outlines the following core activities, which are considered essential public services and therefore, not chargeable:</a:t>
            </a:r>
          </a:p>
          <a:p>
            <a:r>
              <a:rPr lang="en-GB" sz="2200" b="1" dirty="0"/>
              <a:t>Attending Fires</a:t>
            </a:r>
          </a:p>
          <a:p>
            <a:pPr marL="0" indent="0">
              <a:spcBef>
                <a:spcPts val="0"/>
              </a:spcBef>
              <a:buNone/>
            </a:pPr>
            <a:endParaRPr lang="en-GB" sz="1900" b="1" dirty="0"/>
          </a:p>
          <a:p>
            <a:pPr>
              <a:spcBef>
                <a:spcPts val="0"/>
              </a:spcBef>
            </a:pPr>
            <a:r>
              <a:rPr lang="en-GB" sz="2200" b="1" dirty="0"/>
              <a:t>Emergency Response</a:t>
            </a:r>
          </a:p>
          <a:p>
            <a:pPr lvl="1"/>
            <a:r>
              <a:rPr lang="en-GB" sz="1900" dirty="0"/>
              <a:t>Road Traffic Collisions</a:t>
            </a:r>
          </a:p>
          <a:p>
            <a:pPr lvl="1"/>
            <a:r>
              <a:rPr lang="en-GB" sz="1900" dirty="0"/>
              <a:t>Rescuing people or animals where there is an immediate threat to life</a:t>
            </a:r>
          </a:p>
          <a:p>
            <a:pPr lvl="1"/>
            <a:r>
              <a:rPr lang="en-GB" sz="1900" dirty="0"/>
              <a:t>Flooding incidents that post a danger to life</a:t>
            </a:r>
          </a:p>
          <a:p>
            <a:pPr lvl="1"/>
            <a:r>
              <a:rPr lang="en-GB" sz="1900" dirty="0"/>
              <a:t>Hazardous materials spillages where a threat to life or health exists</a:t>
            </a:r>
          </a:p>
          <a:p>
            <a:pPr lvl="1"/>
            <a:r>
              <a:rPr lang="en-GB" sz="1900" dirty="0"/>
              <a:t>Rescues from water or other emergencies involving trapped individuals</a:t>
            </a:r>
          </a:p>
          <a:p>
            <a:pPr lvl="1"/>
            <a:r>
              <a:rPr lang="en-GB" sz="1900" dirty="0"/>
              <a:t>Building collapse or other structural incidents</a:t>
            </a:r>
          </a:p>
          <a:p>
            <a:pPr lvl="1"/>
            <a:r>
              <a:rPr lang="en-GB" sz="1900" dirty="0"/>
              <a:t>Providing emergency medical assistance</a:t>
            </a:r>
          </a:p>
          <a:p>
            <a:pPr lvl="1">
              <a:spcBef>
                <a:spcPts val="0"/>
              </a:spcBef>
            </a:pPr>
            <a:endParaRPr lang="en-GB" sz="1900" dirty="0"/>
          </a:p>
          <a:p>
            <a:pPr marL="266700" lvl="1" indent="-266700">
              <a:spcBef>
                <a:spcPts val="0"/>
              </a:spcBef>
            </a:pPr>
            <a:r>
              <a:rPr lang="en-GB" sz="2200" b="1" dirty="0"/>
              <a:t>Fire Safety Promotion</a:t>
            </a:r>
            <a:r>
              <a:rPr lang="en-GB" sz="2200" dirty="0"/>
              <a:t> </a:t>
            </a:r>
            <a:r>
              <a:rPr lang="en-GB" sz="1900" dirty="0"/>
              <a:t>including providing advice and fitting smoke alarms</a:t>
            </a:r>
          </a:p>
          <a:p>
            <a:pPr marL="0" lvl="1" indent="0">
              <a:spcBef>
                <a:spcPts val="0"/>
              </a:spcBef>
            </a:pPr>
            <a:endParaRPr lang="en-GB" sz="1900" dirty="0"/>
          </a:p>
          <a:p>
            <a:pPr marL="266700" lvl="1" indent="-266700">
              <a:spcBef>
                <a:spcPts val="0"/>
              </a:spcBef>
            </a:pPr>
            <a:r>
              <a:rPr lang="en-GB" sz="2200" b="1" dirty="0"/>
              <a:t>Enforcement of Fire Safety Law</a:t>
            </a:r>
            <a:r>
              <a:rPr lang="en-GB" sz="1900" dirty="0"/>
              <a:t> including the issuance of enforcement notices</a:t>
            </a:r>
            <a:endParaRPr lang="en-GB" sz="2200" dirty="0"/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ACD368-25C0-DA3C-BBA9-9F21F60214E4}"/>
              </a:ext>
            </a:extLst>
          </p:cNvPr>
          <p:cNvSpPr txBox="1"/>
          <p:nvPr/>
        </p:nvSpPr>
        <p:spPr>
          <a:xfrm>
            <a:off x="733425" y="5144814"/>
            <a:ext cx="11336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Fire Authority Trading Companies &gt; must be ‘function-related’ &gt; many have been dissolved</a:t>
            </a:r>
          </a:p>
          <a:p>
            <a:r>
              <a:rPr lang="en-GB" dirty="0"/>
              <a:t>EU State Aid rules replaced by UK Subsidy Control Regime</a:t>
            </a:r>
          </a:p>
        </p:txBody>
      </p:sp>
    </p:spTree>
    <p:extLst>
      <p:ext uri="{BB962C8B-B14F-4D97-AF65-F5344CB8AC3E}">
        <p14:creationId xmlns:p14="http://schemas.microsoft.com/office/powerpoint/2010/main" val="1083948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3C006-5C9D-6363-7831-62D3D8D0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750" y="1295400"/>
            <a:ext cx="9582150" cy="40957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The </a:t>
            </a:r>
            <a:r>
              <a:rPr lang="en-GB" b="1" dirty="0">
                <a:solidFill>
                  <a:srgbClr val="C00000"/>
                </a:solidFill>
              </a:rPr>
              <a:t>£6.394m</a:t>
            </a:r>
            <a:r>
              <a:rPr lang="en-GB" dirty="0"/>
              <a:t> income budget is comprised of the following:</a:t>
            </a:r>
          </a:p>
          <a:p>
            <a:pPr marL="0" indent="0">
              <a:buNone/>
            </a:pPr>
            <a:endParaRPr lang="en-GB" dirty="0"/>
          </a:p>
          <a:p>
            <a:pPr lvl="1"/>
            <a:r>
              <a:rPr lang="en-GB" dirty="0"/>
              <a:t>Specific government grants - </a:t>
            </a:r>
            <a:r>
              <a:rPr lang="en-GB" dirty="0">
                <a:solidFill>
                  <a:srgbClr val="C00000"/>
                </a:solidFill>
              </a:rPr>
              <a:t>£4.312m</a:t>
            </a:r>
          </a:p>
          <a:p>
            <a:pPr lvl="1"/>
            <a:r>
              <a:rPr lang="en-GB" dirty="0"/>
              <a:t>Investment income - </a:t>
            </a:r>
            <a:r>
              <a:rPr lang="en-GB" dirty="0">
                <a:solidFill>
                  <a:srgbClr val="C00000"/>
                </a:solidFill>
              </a:rPr>
              <a:t>£1.594m</a:t>
            </a:r>
          </a:p>
          <a:p>
            <a:pPr lvl="1"/>
            <a:r>
              <a:rPr lang="en-GB" dirty="0"/>
              <a:t>Solar panel feed-in tariff income - </a:t>
            </a:r>
            <a:r>
              <a:rPr lang="en-GB" dirty="0">
                <a:solidFill>
                  <a:srgbClr val="C00000"/>
                </a:solidFill>
              </a:rPr>
              <a:t>£20k</a:t>
            </a:r>
          </a:p>
          <a:p>
            <a:pPr lvl="1"/>
            <a:r>
              <a:rPr lang="en-GB" dirty="0"/>
              <a:t>Rental of masts to telecoms companies - </a:t>
            </a:r>
            <a:r>
              <a:rPr lang="en-GB" dirty="0">
                <a:solidFill>
                  <a:srgbClr val="C00000"/>
                </a:solidFill>
              </a:rPr>
              <a:t>£119k</a:t>
            </a:r>
          </a:p>
          <a:p>
            <a:pPr lvl="1"/>
            <a:r>
              <a:rPr lang="en-GB" dirty="0"/>
              <a:t>Sales of obsolete vehicles and equipment (proceeds &lt;£10k) - </a:t>
            </a:r>
            <a:r>
              <a:rPr lang="en-GB" dirty="0">
                <a:solidFill>
                  <a:srgbClr val="C00000"/>
                </a:solidFill>
              </a:rPr>
              <a:t>£40k</a:t>
            </a:r>
          </a:p>
          <a:p>
            <a:pPr lvl="1"/>
            <a:r>
              <a:rPr lang="en-GB" dirty="0"/>
              <a:t>Insurance recoveries - </a:t>
            </a:r>
            <a:r>
              <a:rPr lang="en-GB" dirty="0">
                <a:solidFill>
                  <a:srgbClr val="C00000"/>
                </a:solidFill>
              </a:rPr>
              <a:t>£20k</a:t>
            </a:r>
          </a:p>
          <a:p>
            <a:pPr lvl="1"/>
            <a:r>
              <a:rPr lang="en-GB" dirty="0"/>
              <a:t>Kent Business Rates pool - </a:t>
            </a:r>
            <a:r>
              <a:rPr lang="en-GB" dirty="0">
                <a:solidFill>
                  <a:srgbClr val="C00000"/>
                </a:solidFill>
              </a:rPr>
              <a:t>£160k</a:t>
            </a:r>
          </a:p>
          <a:p>
            <a:pPr lvl="1"/>
            <a:r>
              <a:rPr lang="en-GB" dirty="0"/>
              <a:t>Cross border recharging - </a:t>
            </a:r>
            <a:r>
              <a:rPr lang="en-GB" dirty="0">
                <a:solidFill>
                  <a:srgbClr val="C00000"/>
                </a:solidFill>
              </a:rPr>
              <a:t>£15k</a:t>
            </a:r>
          </a:p>
          <a:p>
            <a:pPr lvl="1"/>
            <a:r>
              <a:rPr lang="en-GB" dirty="0"/>
              <a:t>Apprenticeship levy drawdown - </a:t>
            </a:r>
            <a:r>
              <a:rPr lang="en-GB" dirty="0">
                <a:solidFill>
                  <a:srgbClr val="C00000"/>
                </a:solidFill>
              </a:rPr>
              <a:t>£114k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8DECE9B-4439-9C02-1561-44ECEAF81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0275"/>
          </a:xfrm>
        </p:spPr>
        <p:txBody>
          <a:bodyPr/>
          <a:lstStyle/>
          <a:p>
            <a:r>
              <a:rPr lang="en-GB" dirty="0"/>
              <a:t>2025/26 Revenue Budget - Income</a:t>
            </a:r>
          </a:p>
        </p:txBody>
      </p:sp>
    </p:spTree>
    <p:extLst>
      <p:ext uri="{BB962C8B-B14F-4D97-AF65-F5344CB8AC3E}">
        <p14:creationId xmlns:p14="http://schemas.microsoft.com/office/powerpoint/2010/main" val="2780589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021C1B9-E613-45E7-9EBB-50220C64D0D8}" vid="{5419594B-2D69-4CB0-8F2E-D75A46905B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106919</TotalTime>
  <Words>2381</Words>
  <Application>Microsoft Office PowerPoint</Application>
  <PresentationFormat>Widescreen</PresentationFormat>
  <Paragraphs>559</Paragraphs>
  <Slides>26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Arial (Headings)</vt:lpstr>
      <vt:lpstr>Calibri</vt:lpstr>
      <vt:lpstr>Office Theme</vt:lpstr>
      <vt:lpstr>Medium Term Financial Plan (MTFP) 2026/27 – 2029/30</vt:lpstr>
      <vt:lpstr>Financial Sustainability of the UK Fire Sector</vt:lpstr>
      <vt:lpstr>PowerPoint Presentation</vt:lpstr>
      <vt:lpstr>PowerPoint Presentation</vt:lpstr>
      <vt:lpstr>PowerPoint Presentation</vt:lpstr>
      <vt:lpstr>HMICFRS Inspection Scores - Comparison to other FRAs</vt:lpstr>
      <vt:lpstr>2025/26 Revenue Budget - Summary</vt:lpstr>
      <vt:lpstr>Brief note on charging</vt:lpstr>
      <vt:lpstr>2025/26 Revenue Budget - Income</vt:lpstr>
      <vt:lpstr>2025/26 Revenue Budget - Funding</vt:lpstr>
      <vt:lpstr>Funding Scenarios</vt:lpstr>
      <vt:lpstr>Key Funding Considerations - 2026/27 (short-term)</vt:lpstr>
      <vt:lpstr>PowerPoint Presentation</vt:lpstr>
      <vt:lpstr>Key Funding Assumptions 2027/28 to 2029/30 (medium-term)</vt:lpstr>
      <vt:lpstr>PowerPoint Presentation</vt:lpstr>
      <vt:lpstr>Budget Pressures and Savings</vt:lpstr>
      <vt:lpstr>2026/27 to 2029/30 – Budget pressures and savings</vt:lpstr>
      <vt:lpstr>Pay related budget pressures and savings – 2026/27 to 2029/30</vt:lpstr>
      <vt:lpstr>Non-pay budget pressures / reduced income – 2026/27 to 2029/30</vt:lpstr>
      <vt:lpstr>Budget savings / additional income - 2026/27 to 2029/30</vt:lpstr>
      <vt:lpstr>Non-pay budget pressures / reduced income – 2026/27 to 2029/30</vt:lpstr>
      <vt:lpstr>Summary MTFP – 2026/27 to 2029/30</vt:lpstr>
      <vt:lpstr>2025/26 Forecast Reserve Balances</vt:lpstr>
      <vt:lpstr>Example Costings</vt:lpstr>
      <vt:lpstr>Recap on Council Tax</vt:lpstr>
      <vt:lpstr>Recommendation: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Medium Term Financial Plan 2024/25 – 2027/28  CMB Update</dc:title>
  <dc:creator>Fullbrook, Barrie</dc:creator>
  <cp:lastModifiedBy>Fullbrook, Barrie</cp:lastModifiedBy>
  <cp:revision>16</cp:revision>
  <dcterms:created xsi:type="dcterms:W3CDTF">2023-05-31T13:06:45Z</dcterms:created>
  <dcterms:modified xsi:type="dcterms:W3CDTF">2025-10-15T16:25:09Z</dcterms:modified>
</cp:coreProperties>
</file>