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362" r:id="rId5"/>
    <p:sldId id="353" r:id="rId6"/>
    <p:sldId id="354" r:id="rId7"/>
    <p:sldId id="360" r:id="rId8"/>
    <p:sldId id="363" r:id="rId9"/>
    <p:sldId id="357" r:id="rId10"/>
    <p:sldId id="358" r:id="rId11"/>
    <p:sldId id="355" r:id="rId12"/>
    <p:sldId id="3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202A44"/>
    <a:srgbClr val="07A0C3"/>
    <a:srgbClr val="71DBD4"/>
    <a:srgbClr val="CF6800"/>
    <a:srgbClr val="000A1E"/>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DE890-C89F-6BD2-B4A8-702C93DE1AE5}" v="108" dt="2026-01-22T11:11:21.988"/>
    <p1510:client id="{F4B92810-490E-4506-BFFB-095B9C45AC16}" v="948" dt="2026-01-22T12:14:24.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50"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C6B02-20B2-4F7C-A4D0-D51E1C9F177B}"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GB"/>
        </a:p>
      </dgm:t>
    </dgm:pt>
    <dgm:pt modelId="{3C8A29B1-8131-4194-8C45-21EA8AF539F1}">
      <dgm:prSet phldrT="[Text]" phldr="0" custT="1"/>
      <dgm:spPr/>
      <dgm:t>
        <a:bodyPr lIns="180000"/>
        <a:lstStyle/>
        <a:p>
          <a:r>
            <a:rPr lang="en-GB" sz="900" dirty="0"/>
            <a:t>Trading Standards</a:t>
          </a:r>
        </a:p>
        <a:p>
          <a:r>
            <a:rPr lang="en-GB" sz="900" dirty="0"/>
            <a:t>CQC</a:t>
          </a:r>
        </a:p>
        <a:p>
          <a:r>
            <a:rPr lang="en-GB" sz="900" dirty="0"/>
            <a:t>Building Safety Regulator</a:t>
          </a:r>
        </a:p>
        <a:p>
          <a:r>
            <a:rPr lang="en-GB" sz="900" dirty="0"/>
            <a:t>Local authority housing and licensing departments</a:t>
          </a:r>
        </a:p>
        <a:p>
          <a:r>
            <a:rPr lang="en-GB" sz="900" dirty="0"/>
            <a:t>Sharing risk information with neighbouring fire services</a:t>
          </a:r>
        </a:p>
      </dgm:t>
    </dgm:pt>
    <dgm:pt modelId="{9139CE72-85FB-4AFF-9343-5C92C4F2CEA3}" type="parTrans" cxnId="{38C5B5A3-AAFF-4E34-9195-C1FA8A0288AB}">
      <dgm:prSet/>
      <dgm:spPr/>
      <dgm:t>
        <a:bodyPr/>
        <a:lstStyle/>
        <a:p>
          <a:endParaRPr lang="en-GB"/>
        </a:p>
      </dgm:t>
    </dgm:pt>
    <dgm:pt modelId="{CF4C5027-CEA8-4196-A86D-A5B3DC57D6C3}" type="sibTrans" cxnId="{38C5B5A3-AAFF-4E34-9195-C1FA8A0288AB}">
      <dgm:prSet/>
      <dgm:spPr/>
      <dgm:t>
        <a:bodyPr/>
        <a:lstStyle/>
        <a:p>
          <a:endParaRPr lang="en-GB"/>
        </a:p>
      </dgm:t>
    </dgm:pt>
    <dgm:pt modelId="{22067184-A2D3-4EDE-9F4F-CB10718D5FB8}">
      <dgm:prSet phldrT="[Text]" phldr="0" custT="1"/>
      <dgm:spPr/>
      <dgm:t>
        <a:bodyPr lIns="180000"/>
        <a:lstStyle/>
        <a:p>
          <a:r>
            <a:rPr lang="en-GB" sz="900" dirty="0"/>
            <a:t>Community Safety Partnerships / Units / Neighbourhood Task Forces</a:t>
          </a:r>
        </a:p>
        <a:p>
          <a:r>
            <a:rPr lang="en-GB" sz="900" dirty="0"/>
            <a:t>KMSRP</a:t>
          </a:r>
        </a:p>
        <a:p>
          <a:r>
            <a:rPr lang="en-GB" sz="900" dirty="0"/>
            <a:t>Safe and Well Referrals </a:t>
          </a:r>
        </a:p>
        <a:p>
          <a:r>
            <a:rPr lang="en-GB" sz="900" dirty="0"/>
            <a:t>Armed Forces Network</a:t>
          </a:r>
        </a:p>
        <a:p>
          <a:r>
            <a:rPr lang="en-GB" sz="900" dirty="0"/>
            <a:t>Serious Violence Duty</a:t>
          </a:r>
        </a:p>
        <a:p>
          <a:r>
            <a:rPr lang="en-GB" sz="900" dirty="0"/>
            <a:t>Safeguarding Boards / Domestic Abuse </a:t>
          </a:r>
        </a:p>
      </dgm:t>
    </dgm:pt>
    <dgm:pt modelId="{56CDAE60-E5A6-40A9-8E9A-8C806EFEEEF3}" type="parTrans" cxnId="{0B31894D-0052-4F65-BDB8-0A16D5C73C8E}">
      <dgm:prSet/>
      <dgm:spPr/>
      <dgm:t>
        <a:bodyPr/>
        <a:lstStyle/>
        <a:p>
          <a:endParaRPr lang="en-GB"/>
        </a:p>
      </dgm:t>
    </dgm:pt>
    <dgm:pt modelId="{F859D561-ED5C-46A3-BD08-F593DE1477B1}" type="sibTrans" cxnId="{0B31894D-0052-4F65-BDB8-0A16D5C73C8E}">
      <dgm:prSet/>
      <dgm:spPr/>
      <dgm:t>
        <a:bodyPr/>
        <a:lstStyle/>
        <a:p>
          <a:endParaRPr lang="en-GB"/>
        </a:p>
      </dgm:t>
    </dgm:pt>
    <dgm:pt modelId="{4C163CF8-9024-4423-8F32-FD110219B4A3}">
      <dgm:prSet phldrT="[Text]" phldr="0" custT="1"/>
      <dgm:spPr/>
      <dgm:t>
        <a:bodyPr lIns="180000"/>
        <a:lstStyle/>
        <a:p>
          <a:r>
            <a:rPr lang="en-GB" sz="900" dirty="0"/>
            <a:t>SECAMB </a:t>
          </a:r>
        </a:p>
        <a:p>
          <a:r>
            <a:rPr lang="en-GB" sz="900" dirty="0"/>
            <a:t>4Fs – Kent, Surrey, East and West Sussex FRS</a:t>
          </a:r>
        </a:p>
        <a:p>
          <a:r>
            <a:rPr lang="en-GB" sz="900" dirty="0"/>
            <a:t>Police and Fire Control location and software / Joint Control project</a:t>
          </a:r>
        </a:p>
        <a:p>
          <a:r>
            <a:rPr lang="en-GB" sz="900" dirty="0"/>
            <a:t>Kent Search and Rescue (KSAR)</a:t>
          </a:r>
        </a:p>
      </dgm:t>
    </dgm:pt>
    <dgm:pt modelId="{49E5E303-48F2-4D7B-BE1C-DC04E9B0EDEF}" type="parTrans" cxnId="{0255DEE3-8575-46AF-84FB-C03EBE8D91B4}">
      <dgm:prSet/>
      <dgm:spPr/>
      <dgm:t>
        <a:bodyPr/>
        <a:lstStyle/>
        <a:p>
          <a:endParaRPr lang="en-GB"/>
        </a:p>
      </dgm:t>
    </dgm:pt>
    <dgm:pt modelId="{79460A2E-39F9-47A7-9C50-1C59FC30005F}" type="sibTrans" cxnId="{0255DEE3-8575-46AF-84FB-C03EBE8D91B4}">
      <dgm:prSet/>
      <dgm:spPr/>
      <dgm:t>
        <a:bodyPr/>
        <a:lstStyle/>
        <a:p>
          <a:endParaRPr lang="en-GB"/>
        </a:p>
      </dgm:t>
    </dgm:pt>
    <dgm:pt modelId="{848DBE62-1E25-4CDA-9FEA-2524899CB05E}">
      <dgm:prSet phldrT="[Text]" phldr="0" custT="1"/>
      <dgm:spPr/>
      <dgm:t>
        <a:bodyPr lIns="180000"/>
        <a:lstStyle/>
        <a:p>
          <a:r>
            <a:rPr lang="en-GB" sz="900" dirty="0"/>
            <a:t>Procurement – PPE; breathing apparatus</a:t>
          </a:r>
        </a:p>
        <a:p>
          <a:r>
            <a:rPr lang="en-GB" sz="900" dirty="0"/>
            <a:t>Charities and community groups – Porchlight, Red Cross, Green Doctors, RAYNET</a:t>
          </a:r>
        </a:p>
        <a:p>
          <a:r>
            <a:rPr lang="en-GB" sz="900" dirty="0"/>
            <a:t>Police, </a:t>
          </a:r>
          <a:r>
            <a:rPr lang="en-GB" sz="900" dirty="0" err="1"/>
            <a:t>SECAmb</a:t>
          </a:r>
          <a:r>
            <a:rPr lang="en-GB" sz="900" dirty="0"/>
            <a:t>, Local Authorities</a:t>
          </a:r>
        </a:p>
        <a:p>
          <a:r>
            <a:rPr lang="en-GB" sz="900" dirty="0"/>
            <a:t>Kent Association of Local Councils (KALC)</a:t>
          </a:r>
        </a:p>
      </dgm:t>
    </dgm:pt>
    <dgm:pt modelId="{0569D1DB-2390-451E-A37B-BEAD4C18D356}" type="parTrans" cxnId="{B70DB714-84F6-457B-8A05-61C51E09E031}">
      <dgm:prSet/>
      <dgm:spPr/>
      <dgm:t>
        <a:bodyPr/>
        <a:lstStyle/>
        <a:p>
          <a:endParaRPr lang="en-GB"/>
        </a:p>
      </dgm:t>
    </dgm:pt>
    <dgm:pt modelId="{D3298D3B-536A-424F-B5A3-124CA621244F}" type="sibTrans" cxnId="{B70DB714-84F6-457B-8A05-61C51E09E031}">
      <dgm:prSet/>
      <dgm:spPr/>
      <dgm:t>
        <a:bodyPr/>
        <a:lstStyle/>
        <a:p>
          <a:endParaRPr lang="en-GB"/>
        </a:p>
      </dgm:t>
    </dgm:pt>
    <dgm:pt modelId="{7DC1DAB5-2A0F-4D5C-A61B-4C4B0DA14EC6}">
      <dgm:prSet custT="1"/>
      <dgm:spPr/>
      <dgm:t>
        <a:bodyPr lIns="180000"/>
        <a:lstStyle/>
        <a:p>
          <a:pPr>
            <a:lnSpc>
              <a:spcPct val="125000"/>
            </a:lnSpc>
            <a:spcAft>
              <a:spcPts val="1200"/>
            </a:spcAft>
          </a:pPr>
          <a:r>
            <a:rPr lang="en-GB" sz="900" dirty="0"/>
            <a:t>Kent and Medway Resilience forum</a:t>
          </a:r>
          <a:br>
            <a:rPr lang="en-GB" sz="900" dirty="0"/>
          </a:br>
          <a:r>
            <a:rPr lang="en-GB" sz="900" dirty="0"/>
            <a:t>Second line of response (SLOR) Channel Tunnel</a:t>
          </a:r>
          <a:br>
            <a:rPr lang="en-GB" sz="900" dirty="0"/>
          </a:br>
          <a:r>
            <a:rPr lang="en-GB" sz="900" dirty="0"/>
            <a:t>Water companies</a:t>
          </a:r>
          <a:br>
            <a:rPr lang="en-GB" sz="900" dirty="0"/>
          </a:br>
          <a:r>
            <a:rPr lang="en-GB" sz="900" dirty="0"/>
            <a:t>Environment Agency</a:t>
          </a:r>
          <a:br>
            <a:rPr lang="en-GB" sz="900" dirty="0"/>
          </a:br>
          <a:r>
            <a:rPr lang="en-GB" sz="900" dirty="0"/>
            <a:t>Community Resilience Group </a:t>
          </a:r>
          <a:br>
            <a:rPr lang="en-GB" sz="900" dirty="0"/>
          </a:br>
          <a:r>
            <a:rPr lang="en-GB" sz="900" dirty="0"/>
            <a:t>KVSEG</a:t>
          </a:r>
        </a:p>
      </dgm:t>
    </dgm:pt>
    <dgm:pt modelId="{DDE51D34-B6B5-4650-9895-46D753B50A33}" type="parTrans" cxnId="{0ADFBFAB-AB44-476E-9BD1-4495ECB39CD3}">
      <dgm:prSet/>
      <dgm:spPr/>
      <dgm:t>
        <a:bodyPr/>
        <a:lstStyle/>
        <a:p>
          <a:endParaRPr lang="en-GB"/>
        </a:p>
      </dgm:t>
    </dgm:pt>
    <dgm:pt modelId="{A4D83C31-36A4-4ACC-82ED-EF708C04CE63}" type="sibTrans" cxnId="{0ADFBFAB-AB44-476E-9BD1-4495ECB39CD3}">
      <dgm:prSet/>
      <dgm:spPr/>
      <dgm:t>
        <a:bodyPr/>
        <a:lstStyle/>
        <a:p>
          <a:endParaRPr lang="en-GB"/>
        </a:p>
      </dgm:t>
    </dgm:pt>
    <dgm:pt modelId="{575A5AE1-8252-496E-8173-C6F2ECE7278B}" type="pres">
      <dgm:prSet presAssocID="{36BC6B02-20B2-4F7C-A4D0-D51E1C9F177B}" presName="linear" presStyleCnt="0">
        <dgm:presLayoutVars>
          <dgm:dir/>
          <dgm:resizeHandles val="exact"/>
        </dgm:presLayoutVars>
      </dgm:prSet>
      <dgm:spPr/>
    </dgm:pt>
    <dgm:pt modelId="{5A9FFB4C-C3F0-4D72-B224-1ED528564B75}" type="pres">
      <dgm:prSet presAssocID="{3C8A29B1-8131-4194-8C45-21EA8AF539F1}" presName="comp" presStyleCnt="0"/>
      <dgm:spPr/>
    </dgm:pt>
    <dgm:pt modelId="{25F51D58-2702-465C-8931-5DE4BF4336F6}" type="pres">
      <dgm:prSet presAssocID="{3C8A29B1-8131-4194-8C45-21EA8AF539F1}" presName="box" presStyleLbl="node1" presStyleIdx="0" presStyleCnt="5" custLinFactNeighborX="-8708" custLinFactNeighborY="-9614"/>
      <dgm:spPr/>
    </dgm:pt>
    <dgm:pt modelId="{AE1C76AF-3A75-4B57-B873-9E475A94A7A7}" type="pres">
      <dgm:prSet presAssocID="{3C8A29B1-8131-4194-8C45-21EA8AF539F1}" presName="img" presStyleLbl="fgImgPlace1" presStyleIdx="0" presStyleCnt="5"/>
      <dgm:spPr/>
    </dgm:pt>
    <dgm:pt modelId="{0060107A-F6E1-4D35-8F3A-1593E489A0CF}" type="pres">
      <dgm:prSet presAssocID="{3C8A29B1-8131-4194-8C45-21EA8AF539F1}" presName="text" presStyleLbl="node1" presStyleIdx="0" presStyleCnt="5">
        <dgm:presLayoutVars>
          <dgm:bulletEnabled val="1"/>
        </dgm:presLayoutVars>
      </dgm:prSet>
      <dgm:spPr/>
    </dgm:pt>
    <dgm:pt modelId="{44B263C5-E7F0-4E07-B8A9-BEE56BDBE6B9}" type="pres">
      <dgm:prSet presAssocID="{CF4C5027-CEA8-4196-A86D-A5B3DC57D6C3}" presName="spacer" presStyleCnt="0"/>
      <dgm:spPr/>
    </dgm:pt>
    <dgm:pt modelId="{DABC60F3-441F-4849-8D6E-DEE441553AC4}" type="pres">
      <dgm:prSet presAssocID="{22067184-A2D3-4EDE-9F4F-CB10718D5FB8}" presName="comp" presStyleCnt="0"/>
      <dgm:spPr/>
    </dgm:pt>
    <dgm:pt modelId="{1264BFA4-D028-4123-8F0A-578F2B71B081}" type="pres">
      <dgm:prSet presAssocID="{22067184-A2D3-4EDE-9F4F-CB10718D5FB8}" presName="box" presStyleLbl="node1" presStyleIdx="1" presStyleCnt="5"/>
      <dgm:spPr/>
    </dgm:pt>
    <dgm:pt modelId="{D8F1B650-C211-4189-83DC-205728259B15}" type="pres">
      <dgm:prSet presAssocID="{22067184-A2D3-4EDE-9F4F-CB10718D5FB8}" presName="img" presStyleLbl="fgImgPlace1" presStyleIdx="1" presStyleCnt="5"/>
      <dgm:spPr/>
    </dgm:pt>
    <dgm:pt modelId="{DB53FEAB-2CA6-4C62-8B02-7B6B39DAD8F0}" type="pres">
      <dgm:prSet presAssocID="{22067184-A2D3-4EDE-9F4F-CB10718D5FB8}" presName="text" presStyleLbl="node1" presStyleIdx="1" presStyleCnt="5">
        <dgm:presLayoutVars>
          <dgm:bulletEnabled val="1"/>
        </dgm:presLayoutVars>
      </dgm:prSet>
      <dgm:spPr/>
    </dgm:pt>
    <dgm:pt modelId="{2D50C2F2-69EE-4239-BF01-8BA4776435BC}" type="pres">
      <dgm:prSet presAssocID="{F859D561-ED5C-46A3-BD08-F593DE1477B1}" presName="spacer" presStyleCnt="0"/>
      <dgm:spPr/>
    </dgm:pt>
    <dgm:pt modelId="{00EFD8E5-4B72-48B8-9EDE-B4B51291B773}" type="pres">
      <dgm:prSet presAssocID="{4C163CF8-9024-4423-8F32-FD110219B4A3}" presName="comp" presStyleCnt="0"/>
      <dgm:spPr/>
    </dgm:pt>
    <dgm:pt modelId="{65B1CAA9-2800-4E85-A9B0-0B09B2316B87}" type="pres">
      <dgm:prSet presAssocID="{4C163CF8-9024-4423-8F32-FD110219B4A3}" presName="box" presStyleLbl="node1" presStyleIdx="2" presStyleCnt="5"/>
      <dgm:spPr/>
    </dgm:pt>
    <dgm:pt modelId="{9C6455DF-E076-4C7A-A0FD-0B393BAD5AB7}" type="pres">
      <dgm:prSet presAssocID="{4C163CF8-9024-4423-8F32-FD110219B4A3}" presName="img" presStyleLbl="fgImgPlace1" presStyleIdx="2" presStyleCnt="5"/>
      <dgm:spPr/>
    </dgm:pt>
    <dgm:pt modelId="{398F19F2-0FC6-425E-92A0-843D7D53DAC2}" type="pres">
      <dgm:prSet presAssocID="{4C163CF8-9024-4423-8F32-FD110219B4A3}" presName="text" presStyleLbl="node1" presStyleIdx="2" presStyleCnt="5">
        <dgm:presLayoutVars>
          <dgm:bulletEnabled val="1"/>
        </dgm:presLayoutVars>
      </dgm:prSet>
      <dgm:spPr/>
    </dgm:pt>
    <dgm:pt modelId="{C14A5044-CB2B-4E8E-8ABD-25110420A9D2}" type="pres">
      <dgm:prSet presAssocID="{79460A2E-39F9-47A7-9C50-1C59FC30005F}" presName="spacer" presStyleCnt="0"/>
      <dgm:spPr/>
    </dgm:pt>
    <dgm:pt modelId="{8CCBD83F-CFB7-4129-B776-DC9363F7E320}" type="pres">
      <dgm:prSet presAssocID="{7DC1DAB5-2A0F-4D5C-A61B-4C4B0DA14EC6}" presName="comp" presStyleCnt="0"/>
      <dgm:spPr/>
    </dgm:pt>
    <dgm:pt modelId="{A86EEB1F-7F71-43DD-958E-D413CD9C39DF}" type="pres">
      <dgm:prSet presAssocID="{7DC1DAB5-2A0F-4D5C-A61B-4C4B0DA14EC6}" presName="box" presStyleLbl="node1" presStyleIdx="3" presStyleCnt="5"/>
      <dgm:spPr/>
    </dgm:pt>
    <dgm:pt modelId="{9A6FF7FC-7610-462E-921A-1D8719EE0DA2}" type="pres">
      <dgm:prSet presAssocID="{7DC1DAB5-2A0F-4D5C-A61B-4C4B0DA14EC6}" presName="img" presStyleLbl="fgImgPlace1" presStyleIdx="3" presStyleCnt="5"/>
      <dgm:spPr/>
    </dgm:pt>
    <dgm:pt modelId="{7B846E74-6E8E-41CD-BFC8-573E52BA17FA}" type="pres">
      <dgm:prSet presAssocID="{7DC1DAB5-2A0F-4D5C-A61B-4C4B0DA14EC6}" presName="text" presStyleLbl="node1" presStyleIdx="3" presStyleCnt="5">
        <dgm:presLayoutVars>
          <dgm:bulletEnabled val="1"/>
        </dgm:presLayoutVars>
      </dgm:prSet>
      <dgm:spPr/>
    </dgm:pt>
    <dgm:pt modelId="{E29D3AA2-8C36-4B6B-B769-A442A0C7263D}" type="pres">
      <dgm:prSet presAssocID="{A4D83C31-36A4-4ACC-82ED-EF708C04CE63}" presName="spacer" presStyleCnt="0"/>
      <dgm:spPr/>
    </dgm:pt>
    <dgm:pt modelId="{DE784832-1528-4F48-A79B-4D92177093A6}" type="pres">
      <dgm:prSet presAssocID="{848DBE62-1E25-4CDA-9FEA-2524899CB05E}" presName="comp" presStyleCnt="0"/>
      <dgm:spPr/>
    </dgm:pt>
    <dgm:pt modelId="{1FA727E5-C253-4B30-BFCD-16D914A437D1}" type="pres">
      <dgm:prSet presAssocID="{848DBE62-1E25-4CDA-9FEA-2524899CB05E}" presName="box" presStyleLbl="node1" presStyleIdx="4" presStyleCnt="5"/>
      <dgm:spPr/>
    </dgm:pt>
    <dgm:pt modelId="{49A7A1A3-CCA8-41D7-9737-7C29221E7978}" type="pres">
      <dgm:prSet presAssocID="{848DBE62-1E25-4CDA-9FEA-2524899CB05E}" presName="img" presStyleLbl="fgImgPlace1" presStyleIdx="4" presStyleCnt="5"/>
      <dgm:spPr/>
    </dgm:pt>
    <dgm:pt modelId="{56CD41BA-E64A-4FC3-AF91-3F1DAEBEDC9E}" type="pres">
      <dgm:prSet presAssocID="{848DBE62-1E25-4CDA-9FEA-2524899CB05E}" presName="text" presStyleLbl="node1" presStyleIdx="4" presStyleCnt="5">
        <dgm:presLayoutVars>
          <dgm:bulletEnabled val="1"/>
        </dgm:presLayoutVars>
      </dgm:prSet>
      <dgm:spPr/>
    </dgm:pt>
  </dgm:ptLst>
  <dgm:cxnLst>
    <dgm:cxn modelId="{B70DB714-84F6-457B-8A05-61C51E09E031}" srcId="{36BC6B02-20B2-4F7C-A4D0-D51E1C9F177B}" destId="{848DBE62-1E25-4CDA-9FEA-2524899CB05E}" srcOrd="4" destOrd="0" parTransId="{0569D1DB-2390-451E-A37B-BEAD4C18D356}" sibTransId="{D3298D3B-536A-424F-B5A3-124CA621244F}"/>
    <dgm:cxn modelId="{0D20FD14-0667-4B48-BA46-60F3CCCC39E2}" type="presOf" srcId="{7DC1DAB5-2A0F-4D5C-A61B-4C4B0DA14EC6}" destId="{7B846E74-6E8E-41CD-BFC8-573E52BA17FA}" srcOrd="1" destOrd="0" presId="urn:microsoft.com/office/officeart/2005/8/layout/vList4"/>
    <dgm:cxn modelId="{640B9E1E-CCB3-40BF-9831-A24B57EE60A4}" type="presOf" srcId="{22067184-A2D3-4EDE-9F4F-CB10718D5FB8}" destId="{DB53FEAB-2CA6-4C62-8B02-7B6B39DAD8F0}" srcOrd="1" destOrd="0" presId="urn:microsoft.com/office/officeart/2005/8/layout/vList4"/>
    <dgm:cxn modelId="{78A49131-FA78-4C07-95EF-EC1E0FC6DF6B}" type="presOf" srcId="{36BC6B02-20B2-4F7C-A4D0-D51E1C9F177B}" destId="{575A5AE1-8252-496E-8173-C6F2ECE7278B}" srcOrd="0" destOrd="0" presId="urn:microsoft.com/office/officeart/2005/8/layout/vList4"/>
    <dgm:cxn modelId="{9D1DF15D-E376-4543-8616-4CAD7D79530E}" type="presOf" srcId="{3C8A29B1-8131-4194-8C45-21EA8AF539F1}" destId="{0060107A-F6E1-4D35-8F3A-1593E489A0CF}" srcOrd="1" destOrd="0" presId="urn:microsoft.com/office/officeart/2005/8/layout/vList4"/>
    <dgm:cxn modelId="{B407635E-AD96-4265-AF75-B00D5E358919}" type="presOf" srcId="{848DBE62-1E25-4CDA-9FEA-2524899CB05E}" destId="{1FA727E5-C253-4B30-BFCD-16D914A437D1}" srcOrd="0" destOrd="0" presId="urn:microsoft.com/office/officeart/2005/8/layout/vList4"/>
    <dgm:cxn modelId="{B5088C64-048C-4778-BD3B-8EA5F0042470}" type="presOf" srcId="{7DC1DAB5-2A0F-4D5C-A61B-4C4B0DA14EC6}" destId="{A86EEB1F-7F71-43DD-958E-D413CD9C39DF}" srcOrd="0" destOrd="0" presId="urn:microsoft.com/office/officeart/2005/8/layout/vList4"/>
    <dgm:cxn modelId="{0B31894D-0052-4F65-BDB8-0A16D5C73C8E}" srcId="{36BC6B02-20B2-4F7C-A4D0-D51E1C9F177B}" destId="{22067184-A2D3-4EDE-9F4F-CB10718D5FB8}" srcOrd="1" destOrd="0" parTransId="{56CDAE60-E5A6-40A9-8E9A-8C806EFEEEF3}" sibTransId="{F859D561-ED5C-46A3-BD08-F593DE1477B1}"/>
    <dgm:cxn modelId="{52AD235A-D46A-4773-899F-3620BC6A7166}" type="presOf" srcId="{22067184-A2D3-4EDE-9F4F-CB10718D5FB8}" destId="{1264BFA4-D028-4123-8F0A-578F2B71B081}" srcOrd="0" destOrd="0" presId="urn:microsoft.com/office/officeart/2005/8/layout/vList4"/>
    <dgm:cxn modelId="{612C6496-0124-4734-95B8-F40A312193EE}" type="presOf" srcId="{4C163CF8-9024-4423-8F32-FD110219B4A3}" destId="{398F19F2-0FC6-425E-92A0-843D7D53DAC2}" srcOrd="1" destOrd="0" presId="urn:microsoft.com/office/officeart/2005/8/layout/vList4"/>
    <dgm:cxn modelId="{9B3D0D9D-D652-4AA8-942A-A5ED3F78220A}" type="presOf" srcId="{3C8A29B1-8131-4194-8C45-21EA8AF539F1}" destId="{25F51D58-2702-465C-8931-5DE4BF4336F6}" srcOrd="0" destOrd="0" presId="urn:microsoft.com/office/officeart/2005/8/layout/vList4"/>
    <dgm:cxn modelId="{0ABBD0A2-CAA5-49CC-81BE-2873F503691F}" type="presOf" srcId="{4C163CF8-9024-4423-8F32-FD110219B4A3}" destId="{65B1CAA9-2800-4E85-A9B0-0B09B2316B87}" srcOrd="0" destOrd="0" presId="urn:microsoft.com/office/officeart/2005/8/layout/vList4"/>
    <dgm:cxn modelId="{38C5B5A3-AAFF-4E34-9195-C1FA8A0288AB}" srcId="{36BC6B02-20B2-4F7C-A4D0-D51E1C9F177B}" destId="{3C8A29B1-8131-4194-8C45-21EA8AF539F1}" srcOrd="0" destOrd="0" parTransId="{9139CE72-85FB-4AFF-9343-5C92C4F2CEA3}" sibTransId="{CF4C5027-CEA8-4196-A86D-A5B3DC57D6C3}"/>
    <dgm:cxn modelId="{0ADFBFAB-AB44-476E-9BD1-4495ECB39CD3}" srcId="{36BC6B02-20B2-4F7C-A4D0-D51E1C9F177B}" destId="{7DC1DAB5-2A0F-4D5C-A61B-4C4B0DA14EC6}" srcOrd="3" destOrd="0" parTransId="{DDE51D34-B6B5-4650-9895-46D753B50A33}" sibTransId="{A4D83C31-36A4-4ACC-82ED-EF708C04CE63}"/>
    <dgm:cxn modelId="{0255DEE3-8575-46AF-84FB-C03EBE8D91B4}" srcId="{36BC6B02-20B2-4F7C-A4D0-D51E1C9F177B}" destId="{4C163CF8-9024-4423-8F32-FD110219B4A3}" srcOrd="2" destOrd="0" parTransId="{49E5E303-48F2-4D7B-BE1C-DC04E9B0EDEF}" sibTransId="{79460A2E-39F9-47A7-9C50-1C59FC30005F}"/>
    <dgm:cxn modelId="{69538FF6-BD73-4F2B-BE23-30486462B8EF}" type="presOf" srcId="{848DBE62-1E25-4CDA-9FEA-2524899CB05E}" destId="{56CD41BA-E64A-4FC3-AF91-3F1DAEBEDC9E}" srcOrd="1" destOrd="0" presId="urn:microsoft.com/office/officeart/2005/8/layout/vList4"/>
    <dgm:cxn modelId="{09877F2C-BCC6-46B4-A891-C593010D5E36}" type="presParOf" srcId="{575A5AE1-8252-496E-8173-C6F2ECE7278B}" destId="{5A9FFB4C-C3F0-4D72-B224-1ED528564B75}" srcOrd="0" destOrd="0" presId="urn:microsoft.com/office/officeart/2005/8/layout/vList4"/>
    <dgm:cxn modelId="{DD5D0D7B-E883-4F51-8689-19A39E41DE36}" type="presParOf" srcId="{5A9FFB4C-C3F0-4D72-B224-1ED528564B75}" destId="{25F51D58-2702-465C-8931-5DE4BF4336F6}" srcOrd="0" destOrd="0" presId="urn:microsoft.com/office/officeart/2005/8/layout/vList4"/>
    <dgm:cxn modelId="{B817813A-180E-427B-8D68-1D2337112348}" type="presParOf" srcId="{5A9FFB4C-C3F0-4D72-B224-1ED528564B75}" destId="{AE1C76AF-3A75-4B57-B873-9E475A94A7A7}" srcOrd="1" destOrd="0" presId="urn:microsoft.com/office/officeart/2005/8/layout/vList4"/>
    <dgm:cxn modelId="{8CA9B2FC-592C-4C22-B87C-0A5021A06DB8}" type="presParOf" srcId="{5A9FFB4C-C3F0-4D72-B224-1ED528564B75}" destId="{0060107A-F6E1-4D35-8F3A-1593E489A0CF}" srcOrd="2" destOrd="0" presId="urn:microsoft.com/office/officeart/2005/8/layout/vList4"/>
    <dgm:cxn modelId="{F6FFE207-40AE-4DBB-86DB-92C7EB3CFDC7}" type="presParOf" srcId="{575A5AE1-8252-496E-8173-C6F2ECE7278B}" destId="{44B263C5-E7F0-4E07-B8A9-BEE56BDBE6B9}" srcOrd="1" destOrd="0" presId="urn:microsoft.com/office/officeart/2005/8/layout/vList4"/>
    <dgm:cxn modelId="{B746E2D7-13F5-4116-8F25-082E00F920D4}" type="presParOf" srcId="{575A5AE1-8252-496E-8173-C6F2ECE7278B}" destId="{DABC60F3-441F-4849-8D6E-DEE441553AC4}" srcOrd="2" destOrd="0" presId="urn:microsoft.com/office/officeart/2005/8/layout/vList4"/>
    <dgm:cxn modelId="{ED742AC3-3987-4695-B8F5-5982AA35F6E8}" type="presParOf" srcId="{DABC60F3-441F-4849-8D6E-DEE441553AC4}" destId="{1264BFA4-D028-4123-8F0A-578F2B71B081}" srcOrd="0" destOrd="0" presId="urn:microsoft.com/office/officeart/2005/8/layout/vList4"/>
    <dgm:cxn modelId="{523BE4DE-9104-4031-8FFF-7482627761BF}" type="presParOf" srcId="{DABC60F3-441F-4849-8D6E-DEE441553AC4}" destId="{D8F1B650-C211-4189-83DC-205728259B15}" srcOrd="1" destOrd="0" presId="urn:microsoft.com/office/officeart/2005/8/layout/vList4"/>
    <dgm:cxn modelId="{B5F5BD6B-F4BC-4D64-B09D-9BA6E7C8AFD9}" type="presParOf" srcId="{DABC60F3-441F-4849-8D6E-DEE441553AC4}" destId="{DB53FEAB-2CA6-4C62-8B02-7B6B39DAD8F0}" srcOrd="2" destOrd="0" presId="urn:microsoft.com/office/officeart/2005/8/layout/vList4"/>
    <dgm:cxn modelId="{F66A9338-7FC0-49A7-ACD7-F6382E7E02A5}" type="presParOf" srcId="{575A5AE1-8252-496E-8173-C6F2ECE7278B}" destId="{2D50C2F2-69EE-4239-BF01-8BA4776435BC}" srcOrd="3" destOrd="0" presId="urn:microsoft.com/office/officeart/2005/8/layout/vList4"/>
    <dgm:cxn modelId="{B12C8E54-38F2-469F-AC7B-E395473E9DEE}" type="presParOf" srcId="{575A5AE1-8252-496E-8173-C6F2ECE7278B}" destId="{00EFD8E5-4B72-48B8-9EDE-B4B51291B773}" srcOrd="4" destOrd="0" presId="urn:microsoft.com/office/officeart/2005/8/layout/vList4"/>
    <dgm:cxn modelId="{DE3DC50A-E5DB-4702-9CE4-1BAF36EE01E6}" type="presParOf" srcId="{00EFD8E5-4B72-48B8-9EDE-B4B51291B773}" destId="{65B1CAA9-2800-4E85-A9B0-0B09B2316B87}" srcOrd="0" destOrd="0" presId="urn:microsoft.com/office/officeart/2005/8/layout/vList4"/>
    <dgm:cxn modelId="{58559A8A-4EEE-4CE1-89A1-C21C87DD5AD8}" type="presParOf" srcId="{00EFD8E5-4B72-48B8-9EDE-B4B51291B773}" destId="{9C6455DF-E076-4C7A-A0FD-0B393BAD5AB7}" srcOrd="1" destOrd="0" presId="urn:microsoft.com/office/officeart/2005/8/layout/vList4"/>
    <dgm:cxn modelId="{5AC82E31-4FEC-40F1-B1A8-70DB9F503E9E}" type="presParOf" srcId="{00EFD8E5-4B72-48B8-9EDE-B4B51291B773}" destId="{398F19F2-0FC6-425E-92A0-843D7D53DAC2}" srcOrd="2" destOrd="0" presId="urn:microsoft.com/office/officeart/2005/8/layout/vList4"/>
    <dgm:cxn modelId="{59360761-8A43-4ED4-927C-BDB44097C9DF}" type="presParOf" srcId="{575A5AE1-8252-496E-8173-C6F2ECE7278B}" destId="{C14A5044-CB2B-4E8E-8ABD-25110420A9D2}" srcOrd="5" destOrd="0" presId="urn:microsoft.com/office/officeart/2005/8/layout/vList4"/>
    <dgm:cxn modelId="{BECEE952-E01B-49AB-BE27-CFC8277FE911}" type="presParOf" srcId="{575A5AE1-8252-496E-8173-C6F2ECE7278B}" destId="{8CCBD83F-CFB7-4129-B776-DC9363F7E320}" srcOrd="6" destOrd="0" presId="urn:microsoft.com/office/officeart/2005/8/layout/vList4"/>
    <dgm:cxn modelId="{85B26D5A-8FB4-4F87-92F2-9CC56D13AC1E}" type="presParOf" srcId="{8CCBD83F-CFB7-4129-B776-DC9363F7E320}" destId="{A86EEB1F-7F71-43DD-958E-D413CD9C39DF}" srcOrd="0" destOrd="0" presId="urn:microsoft.com/office/officeart/2005/8/layout/vList4"/>
    <dgm:cxn modelId="{699044BE-F8D1-426A-94D4-38041B80C482}" type="presParOf" srcId="{8CCBD83F-CFB7-4129-B776-DC9363F7E320}" destId="{9A6FF7FC-7610-462E-921A-1D8719EE0DA2}" srcOrd="1" destOrd="0" presId="urn:microsoft.com/office/officeart/2005/8/layout/vList4"/>
    <dgm:cxn modelId="{C7857356-0787-4477-A476-B5F98A447BB1}" type="presParOf" srcId="{8CCBD83F-CFB7-4129-B776-DC9363F7E320}" destId="{7B846E74-6E8E-41CD-BFC8-573E52BA17FA}" srcOrd="2" destOrd="0" presId="urn:microsoft.com/office/officeart/2005/8/layout/vList4"/>
    <dgm:cxn modelId="{612BAAAF-9DBD-4EF3-B540-9F7E92072D63}" type="presParOf" srcId="{575A5AE1-8252-496E-8173-C6F2ECE7278B}" destId="{E29D3AA2-8C36-4B6B-B769-A442A0C7263D}" srcOrd="7" destOrd="0" presId="urn:microsoft.com/office/officeart/2005/8/layout/vList4"/>
    <dgm:cxn modelId="{61A29552-3BCF-4ECC-9D99-B43D72FECB21}" type="presParOf" srcId="{575A5AE1-8252-496E-8173-C6F2ECE7278B}" destId="{DE784832-1528-4F48-A79B-4D92177093A6}" srcOrd="8" destOrd="0" presId="urn:microsoft.com/office/officeart/2005/8/layout/vList4"/>
    <dgm:cxn modelId="{0F4F8591-C7D7-43E6-A6E8-F31E49D8DA6A}" type="presParOf" srcId="{DE784832-1528-4F48-A79B-4D92177093A6}" destId="{1FA727E5-C253-4B30-BFCD-16D914A437D1}" srcOrd="0" destOrd="0" presId="urn:microsoft.com/office/officeart/2005/8/layout/vList4"/>
    <dgm:cxn modelId="{14172C69-4081-48E4-89F4-B64A8B846E31}" type="presParOf" srcId="{DE784832-1528-4F48-A79B-4D92177093A6}" destId="{49A7A1A3-CCA8-41D7-9737-7C29221E7978}" srcOrd="1" destOrd="0" presId="urn:microsoft.com/office/officeart/2005/8/layout/vList4"/>
    <dgm:cxn modelId="{D63BEB7E-83F5-4943-9985-345D4C454965}" type="presParOf" srcId="{DE784832-1528-4F48-A79B-4D92177093A6}" destId="{56CD41BA-E64A-4FC3-AF91-3F1DAEBEDC9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51D58-2702-465C-8931-5DE4BF4336F6}">
      <dsp:nvSpPr>
        <dsp:cNvPr id="0" name=""/>
        <dsp:cNvSpPr/>
      </dsp:nvSpPr>
      <dsp:spPr>
        <a:xfrm>
          <a:off x="0" y="0"/>
          <a:ext cx="6819770" cy="10027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Trading Standards</a:t>
          </a:r>
        </a:p>
        <a:p>
          <a:pPr marL="0" lvl="0" indent="0" algn="l" defTabSz="400050">
            <a:lnSpc>
              <a:spcPct val="90000"/>
            </a:lnSpc>
            <a:spcBef>
              <a:spcPct val="0"/>
            </a:spcBef>
            <a:spcAft>
              <a:spcPct val="35000"/>
            </a:spcAft>
            <a:buNone/>
          </a:pPr>
          <a:r>
            <a:rPr lang="en-GB" sz="900" kern="1200" dirty="0"/>
            <a:t>CQC</a:t>
          </a:r>
        </a:p>
        <a:p>
          <a:pPr marL="0" lvl="0" indent="0" algn="l" defTabSz="400050">
            <a:lnSpc>
              <a:spcPct val="90000"/>
            </a:lnSpc>
            <a:spcBef>
              <a:spcPct val="0"/>
            </a:spcBef>
            <a:spcAft>
              <a:spcPct val="35000"/>
            </a:spcAft>
            <a:buNone/>
          </a:pPr>
          <a:r>
            <a:rPr lang="en-GB" sz="900" kern="1200" dirty="0"/>
            <a:t>Building Safety Regulator</a:t>
          </a:r>
        </a:p>
        <a:p>
          <a:pPr marL="0" lvl="0" indent="0" algn="l" defTabSz="400050">
            <a:lnSpc>
              <a:spcPct val="90000"/>
            </a:lnSpc>
            <a:spcBef>
              <a:spcPct val="0"/>
            </a:spcBef>
            <a:spcAft>
              <a:spcPct val="35000"/>
            </a:spcAft>
            <a:buNone/>
          </a:pPr>
          <a:r>
            <a:rPr lang="en-GB" sz="900" kern="1200" dirty="0"/>
            <a:t>Local authority housing and licensing departments</a:t>
          </a:r>
        </a:p>
        <a:p>
          <a:pPr marL="0" lvl="0" indent="0" algn="l" defTabSz="400050">
            <a:lnSpc>
              <a:spcPct val="90000"/>
            </a:lnSpc>
            <a:spcBef>
              <a:spcPct val="0"/>
            </a:spcBef>
            <a:spcAft>
              <a:spcPct val="35000"/>
            </a:spcAft>
            <a:buNone/>
          </a:pPr>
          <a:r>
            <a:rPr lang="en-GB" sz="900" kern="1200" dirty="0"/>
            <a:t>Sharing risk information with neighbouring fire services</a:t>
          </a:r>
        </a:p>
      </dsp:txBody>
      <dsp:txXfrm>
        <a:off x="1464231" y="0"/>
        <a:ext cx="5355538" cy="1002770"/>
      </dsp:txXfrm>
    </dsp:sp>
    <dsp:sp modelId="{AE1C76AF-3A75-4B57-B873-9E475A94A7A7}">
      <dsp:nvSpPr>
        <dsp:cNvPr id="0" name=""/>
        <dsp:cNvSpPr/>
      </dsp:nvSpPr>
      <dsp:spPr>
        <a:xfrm>
          <a:off x="100277" y="100277"/>
          <a:ext cx="1363954" cy="802216"/>
        </a:xfrm>
        <a:prstGeom prst="roundRect">
          <a:avLst>
            <a:gd name="adj" fmla="val 10000"/>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64BFA4-D028-4123-8F0A-578F2B71B081}">
      <dsp:nvSpPr>
        <dsp:cNvPr id="0" name=""/>
        <dsp:cNvSpPr/>
      </dsp:nvSpPr>
      <dsp:spPr>
        <a:xfrm>
          <a:off x="0" y="1103047"/>
          <a:ext cx="6819770" cy="10027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Community Safety Partnerships / Units / Neighbourhood Task Forces</a:t>
          </a:r>
        </a:p>
        <a:p>
          <a:pPr marL="0" lvl="0" indent="0" algn="l" defTabSz="400050">
            <a:lnSpc>
              <a:spcPct val="90000"/>
            </a:lnSpc>
            <a:spcBef>
              <a:spcPct val="0"/>
            </a:spcBef>
            <a:spcAft>
              <a:spcPct val="35000"/>
            </a:spcAft>
            <a:buNone/>
          </a:pPr>
          <a:r>
            <a:rPr lang="en-GB" sz="900" kern="1200" dirty="0"/>
            <a:t>KMSRP</a:t>
          </a:r>
        </a:p>
        <a:p>
          <a:pPr marL="0" lvl="0" indent="0" algn="l" defTabSz="400050">
            <a:lnSpc>
              <a:spcPct val="90000"/>
            </a:lnSpc>
            <a:spcBef>
              <a:spcPct val="0"/>
            </a:spcBef>
            <a:spcAft>
              <a:spcPct val="35000"/>
            </a:spcAft>
            <a:buNone/>
          </a:pPr>
          <a:r>
            <a:rPr lang="en-GB" sz="900" kern="1200" dirty="0"/>
            <a:t>Safe and Well Referrals </a:t>
          </a:r>
        </a:p>
        <a:p>
          <a:pPr marL="0" lvl="0" indent="0" algn="l" defTabSz="400050">
            <a:lnSpc>
              <a:spcPct val="90000"/>
            </a:lnSpc>
            <a:spcBef>
              <a:spcPct val="0"/>
            </a:spcBef>
            <a:spcAft>
              <a:spcPct val="35000"/>
            </a:spcAft>
            <a:buNone/>
          </a:pPr>
          <a:r>
            <a:rPr lang="en-GB" sz="900" kern="1200" dirty="0"/>
            <a:t>Armed Forces Network</a:t>
          </a:r>
        </a:p>
        <a:p>
          <a:pPr marL="0" lvl="0" indent="0" algn="l" defTabSz="400050">
            <a:lnSpc>
              <a:spcPct val="90000"/>
            </a:lnSpc>
            <a:spcBef>
              <a:spcPct val="0"/>
            </a:spcBef>
            <a:spcAft>
              <a:spcPct val="35000"/>
            </a:spcAft>
            <a:buNone/>
          </a:pPr>
          <a:r>
            <a:rPr lang="en-GB" sz="900" kern="1200" dirty="0"/>
            <a:t>Serious Violence Duty</a:t>
          </a:r>
        </a:p>
        <a:p>
          <a:pPr marL="0" lvl="0" indent="0" algn="l" defTabSz="400050">
            <a:lnSpc>
              <a:spcPct val="90000"/>
            </a:lnSpc>
            <a:spcBef>
              <a:spcPct val="0"/>
            </a:spcBef>
            <a:spcAft>
              <a:spcPct val="35000"/>
            </a:spcAft>
            <a:buNone/>
          </a:pPr>
          <a:r>
            <a:rPr lang="en-GB" sz="900" kern="1200" dirty="0"/>
            <a:t>Safeguarding Boards / Domestic Abuse </a:t>
          </a:r>
        </a:p>
      </dsp:txBody>
      <dsp:txXfrm>
        <a:off x="1464231" y="1103047"/>
        <a:ext cx="5355538" cy="1002770"/>
      </dsp:txXfrm>
    </dsp:sp>
    <dsp:sp modelId="{D8F1B650-C211-4189-83DC-205728259B15}">
      <dsp:nvSpPr>
        <dsp:cNvPr id="0" name=""/>
        <dsp:cNvSpPr/>
      </dsp:nvSpPr>
      <dsp:spPr>
        <a:xfrm>
          <a:off x="100277" y="1203325"/>
          <a:ext cx="1363954" cy="802216"/>
        </a:xfrm>
        <a:prstGeom prst="roundRect">
          <a:avLst>
            <a:gd name="adj" fmla="val 10000"/>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B1CAA9-2800-4E85-A9B0-0B09B2316B87}">
      <dsp:nvSpPr>
        <dsp:cNvPr id="0" name=""/>
        <dsp:cNvSpPr/>
      </dsp:nvSpPr>
      <dsp:spPr>
        <a:xfrm>
          <a:off x="0" y="2206095"/>
          <a:ext cx="6819770" cy="10027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SECAMB </a:t>
          </a:r>
        </a:p>
        <a:p>
          <a:pPr marL="0" lvl="0" indent="0" algn="l" defTabSz="400050">
            <a:lnSpc>
              <a:spcPct val="90000"/>
            </a:lnSpc>
            <a:spcBef>
              <a:spcPct val="0"/>
            </a:spcBef>
            <a:spcAft>
              <a:spcPct val="35000"/>
            </a:spcAft>
            <a:buNone/>
          </a:pPr>
          <a:r>
            <a:rPr lang="en-GB" sz="900" kern="1200" dirty="0"/>
            <a:t>4Fs – Kent, Surrey, East and West Sussex FRS</a:t>
          </a:r>
        </a:p>
        <a:p>
          <a:pPr marL="0" lvl="0" indent="0" algn="l" defTabSz="400050">
            <a:lnSpc>
              <a:spcPct val="90000"/>
            </a:lnSpc>
            <a:spcBef>
              <a:spcPct val="0"/>
            </a:spcBef>
            <a:spcAft>
              <a:spcPct val="35000"/>
            </a:spcAft>
            <a:buNone/>
          </a:pPr>
          <a:r>
            <a:rPr lang="en-GB" sz="900" kern="1200" dirty="0"/>
            <a:t>Police and Fire Control location and software / Joint Control project</a:t>
          </a:r>
        </a:p>
        <a:p>
          <a:pPr marL="0" lvl="0" indent="0" algn="l" defTabSz="400050">
            <a:lnSpc>
              <a:spcPct val="90000"/>
            </a:lnSpc>
            <a:spcBef>
              <a:spcPct val="0"/>
            </a:spcBef>
            <a:spcAft>
              <a:spcPct val="35000"/>
            </a:spcAft>
            <a:buNone/>
          </a:pPr>
          <a:r>
            <a:rPr lang="en-GB" sz="900" kern="1200" dirty="0"/>
            <a:t>Kent Search and Rescue (KSAR)</a:t>
          </a:r>
        </a:p>
      </dsp:txBody>
      <dsp:txXfrm>
        <a:off x="1464231" y="2206095"/>
        <a:ext cx="5355538" cy="1002770"/>
      </dsp:txXfrm>
    </dsp:sp>
    <dsp:sp modelId="{9C6455DF-E076-4C7A-A0FD-0B393BAD5AB7}">
      <dsp:nvSpPr>
        <dsp:cNvPr id="0" name=""/>
        <dsp:cNvSpPr/>
      </dsp:nvSpPr>
      <dsp:spPr>
        <a:xfrm>
          <a:off x="100277" y="2306373"/>
          <a:ext cx="1363954" cy="802216"/>
        </a:xfrm>
        <a:prstGeom prst="roundRect">
          <a:avLst>
            <a:gd name="adj" fmla="val 10000"/>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6EEB1F-7F71-43DD-958E-D413CD9C39DF}">
      <dsp:nvSpPr>
        <dsp:cNvPr id="0" name=""/>
        <dsp:cNvSpPr/>
      </dsp:nvSpPr>
      <dsp:spPr>
        <a:xfrm>
          <a:off x="0" y="3309143"/>
          <a:ext cx="6819770" cy="10027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4290" rIns="34290" bIns="34290" numCol="1" spcCol="1270" anchor="ctr" anchorCtr="0">
          <a:noAutofit/>
        </a:bodyPr>
        <a:lstStyle/>
        <a:p>
          <a:pPr marL="0" lvl="0" indent="0" algn="l" defTabSz="400050">
            <a:lnSpc>
              <a:spcPct val="125000"/>
            </a:lnSpc>
            <a:spcBef>
              <a:spcPct val="0"/>
            </a:spcBef>
            <a:spcAft>
              <a:spcPts val="1200"/>
            </a:spcAft>
            <a:buNone/>
          </a:pPr>
          <a:r>
            <a:rPr lang="en-GB" sz="900" kern="1200" dirty="0"/>
            <a:t>Kent and Medway Resilience forum</a:t>
          </a:r>
          <a:br>
            <a:rPr lang="en-GB" sz="900" kern="1200" dirty="0"/>
          </a:br>
          <a:r>
            <a:rPr lang="en-GB" sz="900" kern="1200" dirty="0"/>
            <a:t>Second line of response (SLOR) Channel Tunnel</a:t>
          </a:r>
          <a:br>
            <a:rPr lang="en-GB" sz="900" kern="1200" dirty="0"/>
          </a:br>
          <a:r>
            <a:rPr lang="en-GB" sz="900" kern="1200" dirty="0"/>
            <a:t>Water companies</a:t>
          </a:r>
          <a:br>
            <a:rPr lang="en-GB" sz="900" kern="1200" dirty="0"/>
          </a:br>
          <a:r>
            <a:rPr lang="en-GB" sz="900" kern="1200" dirty="0"/>
            <a:t>Environment Agency</a:t>
          </a:r>
          <a:br>
            <a:rPr lang="en-GB" sz="900" kern="1200" dirty="0"/>
          </a:br>
          <a:r>
            <a:rPr lang="en-GB" sz="900" kern="1200" dirty="0"/>
            <a:t>Community Resilience Group </a:t>
          </a:r>
          <a:br>
            <a:rPr lang="en-GB" sz="900" kern="1200" dirty="0"/>
          </a:br>
          <a:r>
            <a:rPr lang="en-GB" sz="900" kern="1200" dirty="0"/>
            <a:t>KVSEG</a:t>
          </a:r>
        </a:p>
      </dsp:txBody>
      <dsp:txXfrm>
        <a:off x="1464231" y="3309143"/>
        <a:ext cx="5355538" cy="1002770"/>
      </dsp:txXfrm>
    </dsp:sp>
    <dsp:sp modelId="{9A6FF7FC-7610-462E-921A-1D8719EE0DA2}">
      <dsp:nvSpPr>
        <dsp:cNvPr id="0" name=""/>
        <dsp:cNvSpPr/>
      </dsp:nvSpPr>
      <dsp:spPr>
        <a:xfrm>
          <a:off x="100277" y="3409421"/>
          <a:ext cx="1363954" cy="802216"/>
        </a:xfrm>
        <a:prstGeom prst="roundRect">
          <a:avLst>
            <a:gd name="adj" fmla="val 10000"/>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A727E5-C253-4B30-BFCD-16D914A437D1}">
      <dsp:nvSpPr>
        <dsp:cNvPr id="0" name=""/>
        <dsp:cNvSpPr/>
      </dsp:nvSpPr>
      <dsp:spPr>
        <a:xfrm>
          <a:off x="0" y="4412191"/>
          <a:ext cx="6819770" cy="10027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4290" rIns="34290" bIns="34290" numCol="1" spcCol="1270" anchor="ctr" anchorCtr="0">
          <a:noAutofit/>
        </a:bodyPr>
        <a:lstStyle/>
        <a:p>
          <a:pPr marL="0" lvl="0" indent="0" algn="l" defTabSz="400050">
            <a:lnSpc>
              <a:spcPct val="90000"/>
            </a:lnSpc>
            <a:spcBef>
              <a:spcPct val="0"/>
            </a:spcBef>
            <a:spcAft>
              <a:spcPct val="35000"/>
            </a:spcAft>
            <a:buNone/>
          </a:pPr>
          <a:r>
            <a:rPr lang="en-GB" sz="900" kern="1200" dirty="0"/>
            <a:t>Procurement – PPE; breathing apparatus</a:t>
          </a:r>
        </a:p>
        <a:p>
          <a:pPr marL="0" lvl="0" indent="0" algn="l" defTabSz="400050">
            <a:lnSpc>
              <a:spcPct val="90000"/>
            </a:lnSpc>
            <a:spcBef>
              <a:spcPct val="0"/>
            </a:spcBef>
            <a:spcAft>
              <a:spcPct val="35000"/>
            </a:spcAft>
            <a:buNone/>
          </a:pPr>
          <a:r>
            <a:rPr lang="en-GB" sz="900" kern="1200" dirty="0"/>
            <a:t>Charities and community groups – Porchlight, Red Cross, Green Doctors, RAYNET</a:t>
          </a:r>
        </a:p>
        <a:p>
          <a:pPr marL="0" lvl="0" indent="0" algn="l" defTabSz="400050">
            <a:lnSpc>
              <a:spcPct val="90000"/>
            </a:lnSpc>
            <a:spcBef>
              <a:spcPct val="0"/>
            </a:spcBef>
            <a:spcAft>
              <a:spcPct val="35000"/>
            </a:spcAft>
            <a:buNone/>
          </a:pPr>
          <a:r>
            <a:rPr lang="en-GB" sz="900" kern="1200" dirty="0"/>
            <a:t>Police, </a:t>
          </a:r>
          <a:r>
            <a:rPr lang="en-GB" sz="900" kern="1200" dirty="0" err="1"/>
            <a:t>SECAmb</a:t>
          </a:r>
          <a:r>
            <a:rPr lang="en-GB" sz="900" kern="1200" dirty="0"/>
            <a:t>, Local Authorities</a:t>
          </a:r>
        </a:p>
        <a:p>
          <a:pPr marL="0" lvl="0" indent="0" algn="l" defTabSz="400050">
            <a:lnSpc>
              <a:spcPct val="90000"/>
            </a:lnSpc>
            <a:spcBef>
              <a:spcPct val="0"/>
            </a:spcBef>
            <a:spcAft>
              <a:spcPct val="35000"/>
            </a:spcAft>
            <a:buNone/>
          </a:pPr>
          <a:r>
            <a:rPr lang="en-GB" sz="900" kern="1200" dirty="0"/>
            <a:t>Kent Association of Local Councils (KALC)</a:t>
          </a:r>
        </a:p>
      </dsp:txBody>
      <dsp:txXfrm>
        <a:off x="1464231" y="4412191"/>
        <a:ext cx="5355538" cy="1002770"/>
      </dsp:txXfrm>
    </dsp:sp>
    <dsp:sp modelId="{49A7A1A3-CCA8-41D7-9737-7C29221E7978}">
      <dsp:nvSpPr>
        <dsp:cNvPr id="0" name=""/>
        <dsp:cNvSpPr/>
      </dsp:nvSpPr>
      <dsp:spPr>
        <a:xfrm>
          <a:off x="100277" y="4512469"/>
          <a:ext cx="1363954" cy="802216"/>
        </a:xfrm>
        <a:prstGeom prst="roundRect">
          <a:avLst>
            <a:gd name="adj" fmla="val 10000"/>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43069" y="229394"/>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629970" y="225195"/>
            <a:ext cx="2971800" cy="458788"/>
          </a:xfrm>
          <a:prstGeom prst="rect">
            <a:avLst/>
          </a:prstGeom>
        </p:spPr>
        <p:txBody>
          <a:bodyPr vert="horz" lIns="91440" tIns="45720" rIns="91440" bIns="45720" rtlCol="0"/>
          <a:lstStyle>
            <a:lvl1pPr algn="r">
              <a:defRPr sz="1200"/>
            </a:lvl1pPr>
          </a:lstStyle>
          <a:p>
            <a:fld id="{BFC5AED9-AEF6-408E-9042-7456D0546E9E}" type="datetimeFigureOut">
              <a:rPr lang="en-GB" smtClean="0"/>
              <a:t>22/01/2026</a:t>
            </a:fld>
            <a:endParaRPr lang="en-GB"/>
          </a:p>
        </p:txBody>
      </p:sp>
      <p:sp>
        <p:nvSpPr>
          <p:cNvPr id="4" name="Footer Placeholder 3"/>
          <p:cNvSpPr>
            <a:spLocks noGrp="1"/>
          </p:cNvSpPr>
          <p:nvPr>
            <p:ph type="ftr" sz="quarter" idx="2"/>
          </p:nvPr>
        </p:nvSpPr>
        <p:spPr>
          <a:xfrm>
            <a:off x="243069" y="8471594"/>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629970" y="8464220"/>
            <a:ext cx="2971800" cy="458787"/>
          </a:xfrm>
          <a:prstGeom prst="rect">
            <a:avLst/>
          </a:prstGeom>
        </p:spPr>
        <p:txBody>
          <a:bodyPr vert="horz" lIns="91440" tIns="45720" rIns="91440" bIns="45720" rtlCol="0" anchor="b"/>
          <a:lstStyle>
            <a:lvl1pPr algn="r">
              <a:defRPr sz="1200"/>
            </a:lvl1pPr>
          </a:lstStyle>
          <a:p>
            <a:fld id="{2A8048D4-593B-432F-ACCD-5669CA60FBB1}" type="slidenum">
              <a:rPr lang="en-GB" smtClean="0"/>
              <a:t>‹#›</a:t>
            </a:fld>
            <a:endParaRPr lang="en-GB"/>
          </a:p>
        </p:txBody>
      </p:sp>
    </p:spTree>
    <p:extLst>
      <p:ext uri="{BB962C8B-B14F-4D97-AF65-F5344CB8AC3E}">
        <p14:creationId xmlns:p14="http://schemas.microsoft.com/office/powerpoint/2010/main" val="187804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B3D75-1344-4F91-8BBC-CA550B73924E}" type="datetimeFigureOut">
              <a:rPr lang="en-GB" smtClean="0"/>
              <a:t>22/01/2026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8D323-2F3F-4ECC-85D9-1066E6B5B780}" type="slidenum">
              <a:rPr lang="en-GB" smtClean="0"/>
              <a:t>‹#›</a:t>
            </a:fld>
            <a:endParaRPr lang="en-GB"/>
          </a:p>
        </p:txBody>
      </p:sp>
    </p:spTree>
    <p:extLst>
      <p:ext uri="{BB962C8B-B14F-4D97-AF65-F5344CB8AC3E}">
        <p14:creationId xmlns:p14="http://schemas.microsoft.com/office/powerpoint/2010/main" val="126581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5E8D323-2F3F-4ECC-85D9-1066E6B5B780}" type="slidenum">
              <a:rPr lang="en-GB" smtClean="0"/>
              <a:t>2</a:t>
            </a:fld>
            <a:endParaRPr lang="en-GB"/>
          </a:p>
        </p:txBody>
      </p:sp>
    </p:spTree>
    <p:extLst>
      <p:ext uri="{BB962C8B-B14F-4D97-AF65-F5344CB8AC3E}">
        <p14:creationId xmlns:p14="http://schemas.microsoft.com/office/powerpoint/2010/main" val="185923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EFD5A7-CA67-479F-9567-81102E83444C}" type="datetimeFigureOut">
              <a:rPr lang="en-GB" smtClean="0"/>
              <a:t>22/01/2026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175904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EFD5A7-CA67-479F-9567-81102E83444C}" type="datetimeFigureOut">
              <a:rPr lang="en-GB" smtClean="0"/>
              <a:t>22/01/2026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486865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4921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492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EFD5A7-CA67-479F-9567-81102E83444C}" type="datetimeFigureOut">
              <a:rPr lang="en-GB" smtClean="0"/>
              <a:t>22/01/2026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107035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EFD5A7-CA67-479F-9567-81102E83444C}" type="datetimeFigureOut">
              <a:rPr lang="en-GB" smtClean="0"/>
              <a:t>22/01/2026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3180525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938203"/>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381792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FD5A7-CA67-479F-9567-81102E83444C}" type="datetimeFigureOut">
              <a:rPr lang="en-GB" smtClean="0"/>
              <a:t>22/01/2026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136081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346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346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EFD5A7-CA67-479F-9567-81102E83444C}" type="datetimeFigureOut">
              <a:rPr lang="en-GB" smtClean="0"/>
              <a:t>22/01/2026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403471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78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78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EFD5A7-CA67-479F-9567-81102E83444C}" type="datetimeFigureOut">
              <a:rPr lang="en-GB" smtClean="0"/>
              <a:t>22/01/2026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120821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EFD5A7-CA67-479F-9567-81102E83444C}" type="datetimeFigureOut">
              <a:rPr lang="en-GB" smtClean="0"/>
              <a:t>22/01/2026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161226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FD5A7-CA67-479F-9567-81102E83444C}" type="datetimeFigureOut">
              <a:rPr lang="en-GB" smtClean="0"/>
              <a:t>22/01/2026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64636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1286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228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FD5A7-CA67-479F-9567-81102E83444C}" type="datetimeFigureOut">
              <a:rPr lang="en-GB" smtClean="0"/>
              <a:t>22/01/2026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260400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838341"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987846" y="0"/>
            <a:ext cx="620415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8200" y="2057400"/>
            <a:ext cx="4839929" cy="3200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5399063"/>
            <a:ext cx="975852" cy="365125"/>
          </a:xfrm>
        </p:spPr>
        <p:txBody>
          <a:bodyPr/>
          <a:lstStyle/>
          <a:p>
            <a:fld id="{0BEFD5A7-CA67-479F-9567-81102E83444C}" type="datetimeFigureOut">
              <a:rPr lang="en-GB" smtClean="0"/>
              <a:t>22/01/2026</a:t>
            </a:fld>
            <a:endParaRPr lang="en-GB"/>
          </a:p>
        </p:txBody>
      </p:sp>
      <p:sp>
        <p:nvSpPr>
          <p:cNvPr id="6" name="Footer Placeholder 5"/>
          <p:cNvSpPr>
            <a:spLocks noGrp="1"/>
          </p:cNvSpPr>
          <p:nvPr>
            <p:ph type="ftr" sz="quarter" idx="11"/>
          </p:nvPr>
        </p:nvSpPr>
        <p:spPr>
          <a:xfrm>
            <a:off x="1981200" y="5399063"/>
            <a:ext cx="1705897" cy="365125"/>
          </a:xfrm>
        </p:spPr>
        <p:txBody>
          <a:bodyPr/>
          <a:lstStyle/>
          <a:p>
            <a:endParaRPr lang="en-GB"/>
          </a:p>
        </p:txBody>
      </p:sp>
      <p:sp>
        <p:nvSpPr>
          <p:cNvPr id="7" name="Slide Number Placeholder 6"/>
          <p:cNvSpPr>
            <a:spLocks noGrp="1"/>
          </p:cNvSpPr>
          <p:nvPr>
            <p:ph type="sldNum" sz="quarter" idx="12"/>
          </p:nvPr>
        </p:nvSpPr>
        <p:spPr>
          <a:xfrm>
            <a:off x="3854245" y="5399063"/>
            <a:ext cx="1823884" cy="365125"/>
          </a:xfrm>
        </p:spPr>
        <p:txBody>
          <a:bodyPr/>
          <a:lstStyle/>
          <a:p>
            <a:fld id="{8F69A5C3-B5E4-49AC-9778-320D1006077F}" type="slidenum">
              <a:rPr lang="en-GB" smtClean="0"/>
              <a:t>‹#›</a:t>
            </a:fld>
            <a:endParaRPr lang="en-GB"/>
          </a:p>
        </p:txBody>
      </p:sp>
    </p:spTree>
    <p:extLst>
      <p:ext uri="{BB962C8B-B14F-4D97-AF65-F5344CB8AC3E}">
        <p14:creationId xmlns:p14="http://schemas.microsoft.com/office/powerpoint/2010/main" val="906166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475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53990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FD5A7-CA67-479F-9567-81102E83444C}" type="datetimeFigureOut">
              <a:rPr lang="en-GB" smtClean="0"/>
              <a:t>22/01/2026</a:t>
            </a:fld>
            <a:endParaRPr lang="en-GB"/>
          </a:p>
        </p:txBody>
      </p:sp>
      <p:sp>
        <p:nvSpPr>
          <p:cNvPr id="5" name="Footer Placeholder 4"/>
          <p:cNvSpPr>
            <a:spLocks noGrp="1"/>
          </p:cNvSpPr>
          <p:nvPr>
            <p:ph type="ftr" sz="quarter" idx="3"/>
          </p:nvPr>
        </p:nvSpPr>
        <p:spPr>
          <a:xfrm>
            <a:off x="4038600" y="53990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53990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9A5C3-B5E4-49AC-9778-320D1006077F}" type="slidenum">
              <a:rPr lang="en-GB" smtClean="0"/>
              <a:t>‹#›</a:t>
            </a:fld>
            <a:endParaRPr lang="en-GB"/>
          </a:p>
        </p:txBody>
      </p:sp>
    </p:spTree>
    <p:extLst>
      <p:ext uri="{BB962C8B-B14F-4D97-AF65-F5344CB8AC3E}">
        <p14:creationId xmlns:p14="http://schemas.microsoft.com/office/powerpoint/2010/main" val="1697513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202A4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7217"/>
            <a:ext cx="12050598" cy="1673225"/>
          </a:xfrm>
        </p:spPr>
        <p:txBody>
          <a:bodyPr>
            <a:normAutofit/>
          </a:bodyPr>
          <a:lstStyle/>
          <a:p>
            <a:r>
              <a:rPr lang="en-GB" sz="8000" dirty="0"/>
              <a:t>Partnerships</a:t>
            </a:r>
          </a:p>
        </p:txBody>
      </p:sp>
      <p:sp>
        <p:nvSpPr>
          <p:cNvPr id="3" name="Subtitle 2"/>
          <p:cNvSpPr>
            <a:spLocks noGrp="1"/>
          </p:cNvSpPr>
          <p:nvPr>
            <p:ph type="subTitle" idx="1"/>
          </p:nvPr>
        </p:nvSpPr>
        <p:spPr>
          <a:xfrm>
            <a:off x="0" y="3071886"/>
            <a:ext cx="12192000" cy="457898"/>
          </a:xfrm>
        </p:spPr>
        <p:txBody>
          <a:bodyPr vert="horz" lIns="91440" tIns="45720" rIns="91440" bIns="45720" rtlCol="0" anchor="t">
            <a:noAutofit/>
          </a:bodyPr>
          <a:lstStyle/>
          <a:p>
            <a:r>
              <a:rPr lang="en-GB" sz="3200" b="1" dirty="0">
                <a:solidFill>
                  <a:srgbClr val="202A44"/>
                </a:solidFill>
              </a:rPr>
              <a:t>KMFRA Audit and Governance </a:t>
            </a:r>
          </a:p>
          <a:p>
            <a:r>
              <a:rPr lang="en-GB" sz="2800" dirty="0">
                <a:solidFill>
                  <a:srgbClr val="202A44"/>
                </a:solidFill>
                <a:cs typeface="Arial"/>
              </a:rPr>
              <a:t>January 2026</a:t>
            </a:r>
          </a:p>
          <a:p>
            <a:endParaRPr lang="en-GB" sz="2800" dirty="0">
              <a:solidFill>
                <a:srgbClr val="202A44"/>
              </a:solidFill>
            </a:endParaRPr>
          </a:p>
          <a:p>
            <a:pPr>
              <a:spcBef>
                <a:spcPts val="0"/>
              </a:spcBef>
            </a:pPr>
            <a:r>
              <a:rPr lang="en-GB" sz="2800" dirty="0">
                <a:solidFill>
                  <a:srgbClr val="202A44"/>
                </a:solidFill>
                <a:cs typeface="Arial"/>
              </a:rPr>
              <a:t>Leanne McMahon</a:t>
            </a:r>
            <a:endParaRPr lang="en-GB" sz="2800" dirty="0">
              <a:solidFill>
                <a:srgbClr val="202A44"/>
              </a:solidFill>
            </a:endParaRPr>
          </a:p>
          <a:p>
            <a:pPr>
              <a:spcBef>
                <a:spcPts val="0"/>
              </a:spcBef>
            </a:pPr>
            <a:r>
              <a:rPr lang="en-GB" sz="1800" dirty="0">
                <a:solidFill>
                  <a:srgbClr val="202A44"/>
                </a:solidFill>
              </a:rPr>
              <a:t>Director Protection, Prevention and Customer Engagement</a:t>
            </a:r>
          </a:p>
        </p:txBody>
      </p:sp>
    </p:spTree>
    <p:extLst>
      <p:ext uri="{BB962C8B-B14F-4D97-AF65-F5344CB8AC3E}">
        <p14:creationId xmlns:p14="http://schemas.microsoft.com/office/powerpoint/2010/main" val="387290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539FD3-E082-9B26-DF96-6A6418989167}"/>
              </a:ext>
            </a:extLst>
          </p:cNvPr>
          <p:cNvPicPr>
            <a:picLocks noChangeAspect="1"/>
          </p:cNvPicPr>
          <p:nvPr/>
        </p:nvPicPr>
        <p:blipFill>
          <a:blip r:embed="rId3"/>
          <a:srcRect l="14426"/>
          <a:stretch>
            <a:fillRect/>
          </a:stretch>
        </p:blipFill>
        <p:spPr>
          <a:xfrm>
            <a:off x="5791213" y="-828"/>
            <a:ext cx="7501417" cy="5844004"/>
          </a:xfrm>
          <a:prstGeom prst="rect">
            <a:avLst/>
          </a:prstGeom>
        </p:spPr>
      </p:pic>
      <p:sp>
        <p:nvSpPr>
          <p:cNvPr id="14" name="TextBox 13">
            <a:extLst>
              <a:ext uri="{FF2B5EF4-FFF2-40B4-BE49-F238E27FC236}">
                <a16:creationId xmlns:a16="http://schemas.microsoft.com/office/drawing/2014/main" id="{D2CAFDAB-F8F4-4F8B-88DC-A3BB5E6CB38B}"/>
              </a:ext>
            </a:extLst>
          </p:cNvPr>
          <p:cNvSpPr txBox="1"/>
          <p:nvPr/>
        </p:nvSpPr>
        <p:spPr>
          <a:xfrm>
            <a:off x="446624" y="424758"/>
            <a:ext cx="9871126" cy="769441"/>
          </a:xfrm>
          <a:prstGeom prst="rect">
            <a:avLst/>
          </a:prstGeom>
          <a:noFill/>
        </p:spPr>
        <p:txBody>
          <a:bodyPr wrap="square" lIns="91440" tIns="45720" rIns="91440" bIns="45720" rtlCol="0" anchor="t">
            <a:spAutoFit/>
          </a:bodyPr>
          <a:lstStyle/>
          <a:p>
            <a:r>
              <a:rPr lang="en-GB" sz="4400" b="1" dirty="0">
                <a:solidFill>
                  <a:srgbClr val="002060"/>
                </a:solidFill>
              </a:rPr>
              <a:t>Partnerships</a:t>
            </a:r>
          </a:p>
        </p:txBody>
      </p:sp>
      <p:sp>
        <p:nvSpPr>
          <p:cNvPr id="18" name="Rectangle 2">
            <a:extLst>
              <a:ext uri="{FF2B5EF4-FFF2-40B4-BE49-F238E27FC236}">
                <a16:creationId xmlns:a16="http://schemas.microsoft.com/office/drawing/2014/main" id="{FB17013D-6D4E-4C66-BF84-647591C42D69}"/>
              </a:ext>
            </a:extLst>
          </p:cNvPr>
          <p:cNvSpPr>
            <a:spLocks noChangeArrowheads="1"/>
          </p:cNvSpPr>
          <p:nvPr/>
        </p:nvSpPr>
        <p:spPr bwMode="auto">
          <a:xfrm>
            <a:off x="305158" y="11982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Content Placeholder 2">
            <a:extLst>
              <a:ext uri="{FF2B5EF4-FFF2-40B4-BE49-F238E27FC236}">
                <a16:creationId xmlns:a16="http://schemas.microsoft.com/office/drawing/2014/main" id="{14768602-F52D-EE12-2235-E6E36AFBFFF4}"/>
              </a:ext>
            </a:extLst>
          </p:cNvPr>
          <p:cNvSpPr txBox="1">
            <a:spLocks/>
          </p:cNvSpPr>
          <p:nvPr/>
        </p:nvSpPr>
        <p:spPr>
          <a:xfrm>
            <a:off x="446624" y="1395167"/>
            <a:ext cx="10639298" cy="38272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0000"/>
              </a:lnSpc>
              <a:spcBef>
                <a:spcPts val="0"/>
              </a:spcBef>
            </a:pPr>
            <a:r>
              <a:rPr lang="en-GB" dirty="0">
                <a:effectLst/>
                <a:latin typeface="Arial"/>
                <a:ea typeface="Calibri" panose="020F0502020204030204" pitchFamily="34" charset="0"/>
                <a:cs typeface="Arial"/>
              </a:rPr>
              <a:t>Approach to partnerships</a:t>
            </a:r>
          </a:p>
          <a:p>
            <a:pPr lvl="0" algn="just">
              <a:lnSpc>
                <a:spcPct val="100000"/>
              </a:lnSpc>
              <a:spcBef>
                <a:spcPts val="0"/>
              </a:spcBef>
            </a:pPr>
            <a:endParaRPr lang="en-GB" dirty="0">
              <a:effectLst/>
              <a:latin typeface="Arial"/>
              <a:ea typeface="Calibri" panose="020F0502020204030204" pitchFamily="34" charset="0"/>
              <a:cs typeface="Arial"/>
            </a:endParaRPr>
          </a:p>
          <a:p>
            <a:pPr lvl="0" algn="just">
              <a:lnSpc>
                <a:spcPct val="100000"/>
              </a:lnSpc>
              <a:spcBef>
                <a:spcPts val="0"/>
              </a:spcBef>
            </a:pPr>
            <a:r>
              <a:rPr lang="en-GB" dirty="0">
                <a:effectLst/>
                <a:latin typeface="Arial"/>
                <a:ea typeface="Calibri" panose="020F0502020204030204" pitchFamily="34" charset="0"/>
                <a:cs typeface="Arial"/>
              </a:rPr>
              <a:t>Types of partnerships we have</a:t>
            </a:r>
          </a:p>
          <a:p>
            <a:pPr lvl="0" algn="just">
              <a:lnSpc>
                <a:spcPct val="100000"/>
              </a:lnSpc>
              <a:spcBef>
                <a:spcPts val="0"/>
              </a:spcBef>
            </a:pPr>
            <a:endParaRPr lang="en-GB" dirty="0">
              <a:latin typeface="Arial"/>
              <a:ea typeface="Calibri" panose="020F0502020204030204" pitchFamily="34" charset="0"/>
              <a:cs typeface="Arial"/>
            </a:endParaRPr>
          </a:p>
          <a:p>
            <a:pPr lvl="0" algn="just">
              <a:lnSpc>
                <a:spcPct val="100000"/>
              </a:lnSpc>
              <a:spcBef>
                <a:spcPts val="0"/>
              </a:spcBef>
            </a:pPr>
            <a:r>
              <a:rPr lang="en-GB" dirty="0">
                <a:latin typeface="Arial"/>
                <a:ea typeface="Calibri" panose="020F0502020204030204" pitchFamily="34" charset="0"/>
                <a:cs typeface="Arial"/>
              </a:rPr>
              <a:t>Key partnership areas</a:t>
            </a:r>
          </a:p>
          <a:p>
            <a:pPr lvl="0" algn="just">
              <a:lnSpc>
                <a:spcPct val="100000"/>
              </a:lnSpc>
              <a:spcBef>
                <a:spcPts val="0"/>
              </a:spcBef>
            </a:pPr>
            <a:endParaRPr lang="en-GB" dirty="0">
              <a:effectLst/>
              <a:latin typeface="Arial"/>
              <a:ea typeface="Calibri" panose="020F0502020204030204" pitchFamily="34" charset="0"/>
              <a:cs typeface="Arial"/>
            </a:endParaRPr>
          </a:p>
          <a:p>
            <a:pPr lvl="0" algn="just">
              <a:lnSpc>
                <a:spcPct val="100000"/>
              </a:lnSpc>
              <a:spcBef>
                <a:spcPts val="0"/>
              </a:spcBef>
            </a:pPr>
            <a:r>
              <a:rPr lang="en-GB" dirty="0">
                <a:effectLst/>
                <a:latin typeface="Arial"/>
                <a:ea typeface="Calibri" panose="020F0502020204030204" pitchFamily="34" charset="0"/>
                <a:cs typeface="Arial"/>
              </a:rPr>
              <a:t>Focus on ongoing benefits</a:t>
            </a:r>
          </a:p>
          <a:p>
            <a:pPr lvl="0" algn="just">
              <a:lnSpc>
                <a:spcPct val="100000"/>
              </a:lnSpc>
              <a:spcBef>
                <a:spcPts val="0"/>
              </a:spcBef>
            </a:pPr>
            <a:endParaRPr lang="en-GB" dirty="0">
              <a:latin typeface="Arial"/>
              <a:ea typeface="Calibri" panose="020F0502020204030204" pitchFamily="34" charset="0"/>
              <a:cs typeface="Arial"/>
            </a:endParaRPr>
          </a:p>
          <a:p>
            <a:pPr lvl="0" algn="just">
              <a:lnSpc>
                <a:spcPct val="100000"/>
              </a:lnSpc>
              <a:spcBef>
                <a:spcPts val="0"/>
              </a:spcBef>
            </a:pPr>
            <a:r>
              <a:rPr lang="en-GB" dirty="0">
                <a:latin typeface="Arial"/>
                <a:ea typeface="Calibri" panose="020F0502020204030204" pitchFamily="34" charset="0"/>
                <a:cs typeface="Arial"/>
              </a:rPr>
              <a:t>Benefit examples</a:t>
            </a:r>
            <a:endParaRPr lang="en-GB" dirty="0">
              <a:effectLst/>
              <a:latin typeface="Arial"/>
              <a:ea typeface="Calibri" panose="020F0502020204030204" pitchFamily="34" charset="0"/>
              <a:cs typeface="Arial"/>
            </a:endParaRPr>
          </a:p>
          <a:p>
            <a:pPr marL="0" indent="0" algn="just">
              <a:lnSpc>
                <a:spcPct val="150000"/>
              </a:lnSpc>
              <a:spcBef>
                <a:spcPts val="0"/>
              </a:spcBef>
              <a:buNone/>
            </a:pPr>
            <a:endParaRPr lang="en-GB" sz="1200" dirty="0">
              <a:cs typeface="Arial"/>
            </a:endParaRPr>
          </a:p>
          <a:p>
            <a:pPr algn="just">
              <a:lnSpc>
                <a:spcPct val="150000"/>
              </a:lnSpc>
              <a:buFont typeface="Courier New" panose="02070309020205020404" pitchFamily="49" charset="0"/>
              <a:buChar char="o"/>
            </a:pPr>
            <a:endParaRPr lang="en-GB" sz="1200" dirty="0">
              <a:cs typeface="Arial"/>
            </a:endParaRPr>
          </a:p>
          <a:p>
            <a:pPr marL="0" indent="0" algn="just">
              <a:lnSpc>
                <a:spcPct val="150000"/>
              </a:lnSpc>
              <a:buNone/>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marL="0" indent="0" algn="just">
              <a:lnSpc>
                <a:spcPct val="150000"/>
              </a:lnSpc>
              <a:buNone/>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algn="just">
              <a:lnSpc>
                <a:spcPct val="150000"/>
              </a:lnSpc>
              <a:buFont typeface="Wingdings" panose="05000000000000000000" pitchFamily="2" charset="2"/>
              <a:buChar char="§"/>
            </a:pPr>
            <a:endParaRPr lang="en-GB" sz="1200" dirty="0">
              <a:cs typeface="Arial"/>
            </a:endParaRPr>
          </a:p>
          <a:p>
            <a:pPr marL="0" indent="0" algn="just">
              <a:lnSpc>
                <a:spcPct val="150000"/>
              </a:lnSpc>
              <a:buNone/>
            </a:pPr>
            <a:endParaRPr lang="en-GB" sz="1200" dirty="0">
              <a:cs typeface="Arial"/>
            </a:endParaRPr>
          </a:p>
        </p:txBody>
      </p:sp>
    </p:spTree>
    <p:extLst>
      <p:ext uri="{BB962C8B-B14F-4D97-AF65-F5344CB8AC3E}">
        <p14:creationId xmlns:p14="http://schemas.microsoft.com/office/powerpoint/2010/main" val="131883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F662-70D8-B874-2D0A-B7F3639FD1F2}"/>
              </a:ext>
            </a:extLst>
          </p:cNvPr>
          <p:cNvSpPr>
            <a:spLocks noGrp="1"/>
          </p:cNvSpPr>
          <p:nvPr>
            <p:ph type="title"/>
          </p:nvPr>
        </p:nvSpPr>
        <p:spPr>
          <a:xfrm>
            <a:off x="838200" y="365126"/>
            <a:ext cx="10515600" cy="794372"/>
          </a:xfrm>
        </p:spPr>
        <p:txBody>
          <a:bodyPr/>
          <a:lstStyle/>
          <a:p>
            <a:r>
              <a:rPr lang="en-GB" dirty="0"/>
              <a:t>Approach to partnerships</a:t>
            </a:r>
          </a:p>
        </p:txBody>
      </p:sp>
      <p:sp>
        <p:nvSpPr>
          <p:cNvPr id="3" name="Content Placeholder 2">
            <a:extLst>
              <a:ext uri="{FF2B5EF4-FFF2-40B4-BE49-F238E27FC236}">
                <a16:creationId xmlns:a16="http://schemas.microsoft.com/office/drawing/2014/main" id="{F2F577E1-0419-0F6C-56AB-AA8FE3C9D240}"/>
              </a:ext>
            </a:extLst>
          </p:cNvPr>
          <p:cNvSpPr>
            <a:spLocks noGrp="1"/>
          </p:cNvSpPr>
          <p:nvPr>
            <p:ph idx="1"/>
          </p:nvPr>
        </p:nvSpPr>
        <p:spPr>
          <a:xfrm>
            <a:off x="838200" y="1363710"/>
            <a:ext cx="10515600" cy="4716579"/>
          </a:xfrm>
        </p:spPr>
        <p:txBody>
          <a:bodyPr>
            <a:normAutofit/>
          </a:bodyPr>
          <a:lstStyle/>
          <a:p>
            <a:r>
              <a:rPr lang="en-GB" dirty="0"/>
              <a:t>Where there is customer benefit</a:t>
            </a:r>
          </a:p>
          <a:p>
            <a:pPr>
              <a:spcBef>
                <a:spcPts val="0"/>
              </a:spcBef>
            </a:pPr>
            <a:endParaRPr lang="en-GB" sz="1800" dirty="0"/>
          </a:p>
          <a:p>
            <a:r>
              <a:rPr lang="en-GB" dirty="0"/>
              <a:t>Allow us to achieve our objectives </a:t>
            </a:r>
          </a:p>
          <a:p>
            <a:pPr>
              <a:spcBef>
                <a:spcPts val="0"/>
              </a:spcBef>
            </a:pPr>
            <a:endParaRPr lang="en-GB" sz="1800" dirty="0"/>
          </a:p>
          <a:p>
            <a:r>
              <a:rPr lang="en-GB" dirty="0"/>
              <a:t>Provide a better service through collaboration</a:t>
            </a:r>
          </a:p>
          <a:p>
            <a:pPr marL="0" indent="0">
              <a:spcBef>
                <a:spcPts val="0"/>
              </a:spcBef>
              <a:buNone/>
            </a:pPr>
            <a:endParaRPr lang="en-GB" sz="1800" dirty="0"/>
          </a:p>
          <a:p>
            <a:r>
              <a:rPr lang="en-GB" dirty="0"/>
              <a:t>Duty to collaborate - Police and Crime Act 2017 </a:t>
            </a:r>
          </a:p>
          <a:p>
            <a:pPr>
              <a:spcBef>
                <a:spcPts val="0"/>
              </a:spcBef>
            </a:pPr>
            <a:endParaRPr lang="en-GB" sz="1800" dirty="0"/>
          </a:p>
          <a:p>
            <a:pPr marL="358775" lvl="1" indent="0">
              <a:buNone/>
            </a:pPr>
            <a:r>
              <a:rPr lang="en-US" sz="2000" b="0" i="1" dirty="0">
                <a:solidFill>
                  <a:srgbClr val="1E1E1E"/>
                </a:solidFill>
                <a:effectLst/>
              </a:rPr>
              <a:t>‘statutory duty on police, fire and rescue and emergency ambulance services to keep under consideration opportunities to collaborate with one another, and further, where it would be in the interests of efficiency or effectiveness of at least two of the services, for those services to give effect to such collaboration’.</a:t>
            </a:r>
            <a:endParaRPr lang="en-GB" sz="2000" i="1" dirty="0"/>
          </a:p>
        </p:txBody>
      </p:sp>
    </p:spTree>
    <p:extLst>
      <p:ext uri="{BB962C8B-B14F-4D97-AF65-F5344CB8AC3E}">
        <p14:creationId xmlns:p14="http://schemas.microsoft.com/office/powerpoint/2010/main" val="86219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F662-70D8-B874-2D0A-B7F3639FD1F2}"/>
              </a:ext>
            </a:extLst>
          </p:cNvPr>
          <p:cNvSpPr>
            <a:spLocks noGrp="1"/>
          </p:cNvSpPr>
          <p:nvPr>
            <p:ph type="title"/>
          </p:nvPr>
        </p:nvSpPr>
        <p:spPr>
          <a:xfrm>
            <a:off x="590551" y="365126"/>
            <a:ext cx="10763250" cy="794372"/>
          </a:xfrm>
        </p:spPr>
        <p:txBody>
          <a:bodyPr/>
          <a:lstStyle/>
          <a:p>
            <a:r>
              <a:rPr lang="en-GB" dirty="0"/>
              <a:t>Types of partnership</a:t>
            </a:r>
          </a:p>
        </p:txBody>
      </p:sp>
      <p:sp>
        <p:nvSpPr>
          <p:cNvPr id="3" name="Content Placeholder 2">
            <a:extLst>
              <a:ext uri="{FF2B5EF4-FFF2-40B4-BE49-F238E27FC236}">
                <a16:creationId xmlns:a16="http://schemas.microsoft.com/office/drawing/2014/main" id="{F2F577E1-0419-0F6C-56AB-AA8FE3C9D240}"/>
              </a:ext>
            </a:extLst>
          </p:cNvPr>
          <p:cNvSpPr>
            <a:spLocks noGrp="1"/>
          </p:cNvSpPr>
          <p:nvPr>
            <p:ph idx="1"/>
          </p:nvPr>
        </p:nvSpPr>
        <p:spPr>
          <a:xfrm>
            <a:off x="838200" y="1251409"/>
            <a:ext cx="10515600" cy="4355182"/>
          </a:xfrm>
        </p:spPr>
        <p:txBody>
          <a:bodyPr vert="horz" lIns="91440" tIns="45720" rIns="91440" bIns="45720" rtlCol="0" anchor="t">
            <a:normAutofit/>
          </a:bodyPr>
          <a:lstStyle/>
          <a:p>
            <a:pPr>
              <a:spcBef>
                <a:spcPts val="0"/>
              </a:spcBef>
            </a:pPr>
            <a:r>
              <a:rPr lang="en-GB" dirty="0"/>
              <a:t>Collaborative problem solving</a:t>
            </a:r>
          </a:p>
          <a:p>
            <a:pPr>
              <a:spcBef>
                <a:spcPts val="0"/>
              </a:spcBef>
            </a:pPr>
            <a:endParaRPr lang="en-GB" sz="1900" dirty="0"/>
          </a:p>
          <a:p>
            <a:pPr>
              <a:spcBef>
                <a:spcPts val="0"/>
              </a:spcBef>
            </a:pPr>
            <a:r>
              <a:rPr lang="en-GB" dirty="0"/>
              <a:t>MOUs</a:t>
            </a:r>
          </a:p>
          <a:p>
            <a:pPr>
              <a:spcBef>
                <a:spcPts val="0"/>
              </a:spcBef>
            </a:pPr>
            <a:endParaRPr lang="en-GB" sz="1900" dirty="0"/>
          </a:p>
          <a:p>
            <a:pPr>
              <a:spcBef>
                <a:spcPts val="0"/>
              </a:spcBef>
            </a:pPr>
            <a:r>
              <a:rPr lang="en-GB" dirty="0"/>
              <a:t>Sharing information – risk information</a:t>
            </a:r>
          </a:p>
          <a:p>
            <a:pPr>
              <a:spcBef>
                <a:spcPts val="0"/>
              </a:spcBef>
            </a:pPr>
            <a:endParaRPr lang="en-GB" sz="1900" dirty="0"/>
          </a:p>
          <a:p>
            <a:pPr>
              <a:spcBef>
                <a:spcPts val="0"/>
              </a:spcBef>
            </a:pPr>
            <a:r>
              <a:rPr lang="en-GB" dirty="0"/>
              <a:t>Strong relationships - RBIP</a:t>
            </a:r>
            <a:endParaRPr lang="en-GB" dirty="0">
              <a:cs typeface="Arial"/>
            </a:endParaRPr>
          </a:p>
          <a:p>
            <a:pPr>
              <a:spcBef>
                <a:spcPts val="0"/>
              </a:spcBef>
            </a:pPr>
            <a:endParaRPr lang="en-GB" sz="1900" dirty="0"/>
          </a:p>
          <a:p>
            <a:pPr>
              <a:spcBef>
                <a:spcPts val="0"/>
              </a:spcBef>
            </a:pPr>
            <a:r>
              <a:rPr lang="en-GB" dirty="0"/>
              <a:t>Premises sharing</a:t>
            </a:r>
          </a:p>
          <a:p>
            <a:pPr>
              <a:spcBef>
                <a:spcPts val="0"/>
              </a:spcBef>
            </a:pPr>
            <a:endParaRPr lang="en-GB" sz="1800" dirty="0"/>
          </a:p>
          <a:p>
            <a:pPr>
              <a:spcBef>
                <a:spcPts val="0"/>
              </a:spcBef>
            </a:pPr>
            <a:r>
              <a:rPr lang="en-GB" dirty="0"/>
              <a:t>Campaigns – battery disposal</a:t>
            </a:r>
            <a:endParaRPr lang="en-GB" dirty="0">
              <a:cs typeface="Arial"/>
            </a:endParaRPr>
          </a:p>
          <a:p>
            <a:pPr>
              <a:spcBef>
                <a:spcPts val="0"/>
              </a:spcBef>
            </a:pPr>
            <a:endParaRPr lang="en-GB" sz="1800" dirty="0"/>
          </a:p>
          <a:p>
            <a:pPr>
              <a:spcBef>
                <a:spcPts val="0"/>
              </a:spcBef>
            </a:pPr>
            <a:r>
              <a:rPr lang="en-GB" dirty="0"/>
              <a:t>Procurement</a:t>
            </a:r>
          </a:p>
        </p:txBody>
      </p:sp>
      <p:pic>
        <p:nvPicPr>
          <p:cNvPr id="8" name="Picture 7" descr="A group of people wearing safety jackets&#10;&#10;AI-generated content may be incorrect.">
            <a:extLst>
              <a:ext uri="{FF2B5EF4-FFF2-40B4-BE49-F238E27FC236}">
                <a16:creationId xmlns:a16="http://schemas.microsoft.com/office/drawing/2014/main" id="{1751CD43-5134-7EE2-A4EC-BF875274CF72}"/>
              </a:ext>
            </a:extLst>
          </p:cNvPr>
          <p:cNvPicPr>
            <a:picLocks noChangeAspect="1"/>
          </p:cNvPicPr>
          <p:nvPr/>
        </p:nvPicPr>
        <p:blipFill>
          <a:blip r:embed="rId2"/>
          <a:srcRect r="11360"/>
          <a:stretch>
            <a:fillRect/>
          </a:stretch>
        </p:blipFill>
        <p:spPr>
          <a:xfrm>
            <a:off x="7282349" y="0"/>
            <a:ext cx="4909652" cy="5850194"/>
          </a:xfrm>
          <a:prstGeom prst="rect">
            <a:avLst/>
          </a:prstGeom>
        </p:spPr>
      </p:pic>
    </p:spTree>
    <p:extLst>
      <p:ext uri="{BB962C8B-B14F-4D97-AF65-F5344CB8AC3E}">
        <p14:creationId xmlns:p14="http://schemas.microsoft.com/office/powerpoint/2010/main" val="233756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6C2E9-FD13-1A07-7EDB-E767D393F2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26254F-F783-2A22-DD54-E7AAA8DC9AE8}"/>
              </a:ext>
            </a:extLst>
          </p:cNvPr>
          <p:cNvSpPr txBox="1"/>
          <p:nvPr/>
        </p:nvSpPr>
        <p:spPr>
          <a:xfrm>
            <a:off x="-426315" y="6617176"/>
            <a:ext cx="10325100" cy="1133475"/>
          </a:xfrm>
          <a:prstGeom prst="rect">
            <a:avLst/>
          </a:prstGeom>
          <a:solidFill>
            <a:schemeClr val="bg1"/>
          </a:solidFill>
        </p:spPr>
        <p:txBody>
          <a:bodyPr wrap="square" rtlCol="0">
            <a:spAutoFit/>
          </a:bodyPr>
          <a:lstStyle/>
          <a:p>
            <a:endParaRPr lang="en-GB" dirty="0"/>
          </a:p>
        </p:txBody>
      </p:sp>
      <p:sp>
        <p:nvSpPr>
          <p:cNvPr id="4" name="Oval 3">
            <a:extLst>
              <a:ext uri="{FF2B5EF4-FFF2-40B4-BE49-F238E27FC236}">
                <a16:creationId xmlns:a16="http://schemas.microsoft.com/office/drawing/2014/main" id="{03A1123F-B5F3-DDF4-96D1-DC6A5B3E5C97}"/>
              </a:ext>
            </a:extLst>
          </p:cNvPr>
          <p:cNvSpPr/>
          <p:nvPr/>
        </p:nvSpPr>
        <p:spPr>
          <a:xfrm>
            <a:off x="39561" y="1140184"/>
            <a:ext cx="4266512" cy="4380507"/>
          </a:xfrm>
          <a:prstGeom prst="ellipse">
            <a:avLst/>
          </a:prstGeom>
          <a:solidFill>
            <a:srgbClr val="202A44"/>
          </a:solidFill>
          <a:ln>
            <a:solidFill>
              <a:srgbClr val="202A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8A9874A-5F56-EB50-2753-9CAF4C5F3F9E}"/>
              </a:ext>
            </a:extLst>
          </p:cNvPr>
          <p:cNvSpPr>
            <a:spLocks noGrp="1"/>
          </p:cNvSpPr>
          <p:nvPr>
            <p:ph type="title"/>
          </p:nvPr>
        </p:nvSpPr>
        <p:spPr>
          <a:xfrm>
            <a:off x="486915" y="2374714"/>
            <a:ext cx="3658509" cy="1815240"/>
          </a:xfrm>
        </p:spPr>
        <p:txBody>
          <a:bodyPr>
            <a:noAutofit/>
          </a:bodyPr>
          <a:lstStyle/>
          <a:p>
            <a:r>
              <a:rPr lang="en-GB" sz="4000" dirty="0">
                <a:solidFill>
                  <a:schemeClr val="bg1"/>
                </a:solidFill>
              </a:rPr>
              <a:t>Key areas where we have on-going partnerships</a:t>
            </a:r>
          </a:p>
        </p:txBody>
      </p:sp>
      <p:graphicFrame>
        <p:nvGraphicFramePr>
          <p:cNvPr id="11" name="Diagram 10">
            <a:extLst>
              <a:ext uri="{FF2B5EF4-FFF2-40B4-BE49-F238E27FC236}">
                <a16:creationId xmlns:a16="http://schemas.microsoft.com/office/drawing/2014/main" id="{F0B22062-05A3-0CD1-14B3-808CAAF5F10F}"/>
              </a:ext>
            </a:extLst>
          </p:cNvPr>
          <p:cNvGraphicFramePr/>
          <p:nvPr>
            <p:extLst>
              <p:ext uri="{D42A27DB-BD31-4B8C-83A1-F6EECF244321}">
                <p14:modId xmlns:p14="http://schemas.microsoft.com/office/powerpoint/2010/main" val="757684382"/>
              </p:ext>
            </p:extLst>
          </p:nvPr>
        </p:nvGraphicFramePr>
        <p:xfrm>
          <a:off x="4398127" y="299149"/>
          <a:ext cx="681977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Rounded Corners 27">
            <a:extLst>
              <a:ext uri="{FF2B5EF4-FFF2-40B4-BE49-F238E27FC236}">
                <a16:creationId xmlns:a16="http://schemas.microsoft.com/office/drawing/2014/main" id="{F06D23A4-94AA-B0C4-3022-C8657C327400}"/>
              </a:ext>
            </a:extLst>
          </p:cNvPr>
          <p:cNvSpPr/>
          <p:nvPr/>
        </p:nvSpPr>
        <p:spPr>
          <a:xfrm>
            <a:off x="4407553" y="348791"/>
            <a:ext cx="1512479" cy="904973"/>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Protection</a:t>
            </a:r>
            <a:endParaRPr lang="en-GB" sz="1700" b="1" dirty="0">
              <a:solidFill>
                <a:schemeClr val="bg1"/>
              </a:solidFill>
            </a:endParaRPr>
          </a:p>
        </p:txBody>
      </p:sp>
      <p:sp>
        <p:nvSpPr>
          <p:cNvPr id="35" name="Rectangle: Rounded Corners 34">
            <a:extLst>
              <a:ext uri="{FF2B5EF4-FFF2-40B4-BE49-F238E27FC236}">
                <a16:creationId xmlns:a16="http://schemas.microsoft.com/office/drawing/2014/main" id="{F5470156-D181-4B41-27E6-899A6B057419}"/>
              </a:ext>
            </a:extLst>
          </p:cNvPr>
          <p:cNvSpPr/>
          <p:nvPr/>
        </p:nvSpPr>
        <p:spPr>
          <a:xfrm>
            <a:off x="4407553" y="1469741"/>
            <a:ext cx="1512479" cy="904973"/>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Prevention</a:t>
            </a:r>
            <a:endParaRPr lang="en-GB" sz="1700" b="1" dirty="0">
              <a:solidFill>
                <a:schemeClr val="bg1"/>
              </a:solidFill>
            </a:endParaRPr>
          </a:p>
        </p:txBody>
      </p:sp>
      <p:sp>
        <p:nvSpPr>
          <p:cNvPr id="36" name="Rectangle: Rounded Corners 35">
            <a:extLst>
              <a:ext uri="{FF2B5EF4-FFF2-40B4-BE49-F238E27FC236}">
                <a16:creationId xmlns:a16="http://schemas.microsoft.com/office/drawing/2014/main" id="{7C25D0D5-064B-4831-4E60-E3AD7D102C23}"/>
              </a:ext>
            </a:extLst>
          </p:cNvPr>
          <p:cNvSpPr/>
          <p:nvPr/>
        </p:nvSpPr>
        <p:spPr>
          <a:xfrm>
            <a:off x="4407553" y="2566226"/>
            <a:ext cx="1512479" cy="904973"/>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Response</a:t>
            </a:r>
            <a:endParaRPr lang="en-GB" sz="1700" b="1" dirty="0">
              <a:solidFill>
                <a:schemeClr val="bg1"/>
              </a:solidFill>
            </a:endParaRPr>
          </a:p>
        </p:txBody>
      </p:sp>
      <p:sp>
        <p:nvSpPr>
          <p:cNvPr id="37" name="Rectangle: Rounded Corners 36">
            <a:extLst>
              <a:ext uri="{FF2B5EF4-FFF2-40B4-BE49-F238E27FC236}">
                <a16:creationId xmlns:a16="http://schemas.microsoft.com/office/drawing/2014/main" id="{EAE91C65-326E-611D-BBC5-1A3151554326}"/>
              </a:ext>
            </a:extLst>
          </p:cNvPr>
          <p:cNvSpPr/>
          <p:nvPr/>
        </p:nvSpPr>
        <p:spPr>
          <a:xfrm>
            <a:off x="4407553" y="3662711"/>
            <a:ext cx="1512479" cy="904973"/>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Resilience</a:t>
            </a:r>
            <a:endParaRPr lang="en-GB" sz="1700" b="1" dirty="0">
              <a:solidFill>
                <a:schemeClr val="bg1"/>
              </a:solidFill>
            </a:endParaRPr>
          </a:p>
        </p:txBody>
      </p:sp>
      <p:sp>
        <p:nvSpPr>
          <p:cNvPr id="38" name="Rectangle: Rounded Corners 37">
            <a:extLst>
              <a:ext uri="{FF2B5EF4-FFF2-40B4-BE49-F238E27FC236}">
                <a16:creationId xmlns:a16="http://schemas.microsoft.com/office/drawing/2014/main" id="{221D4F2A-7E4F-7EE2-03D8-580077371615}"/>
              </a:ext>
            </a:extLst>
          </p:cNvPr>
          <p:cNvSpPr/>
          <p:nvPr/>
        </p:nvSpPr>
        <p:spPr>
          <a:xfrm>
            <a:off x="4433738" y="4759196"/>
            <a:ext cx="1512479" cy="904973"/>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Internal Services</a:t>
            </a:r>
            <a:endParaRPr lang="en-GB" sz="1700" b="1" dirty="0">
              <a:solidFill>
                <a:schemeClr val="bg1"/>
              </a:solidFill>
            </a:endParaRPr>
          </a:p>
        </p:txBody>
      </p:sp>
    </p:spTree>
    <p:extLst>
      <p:ext uri="{BB962C8B-B14F-4D97-AF65-F5344CB8AC3E}">
        <p14:creationId xmlns:p14="http://schemas.microsoft.com/office/powerpoint/2010/main" val="175193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F662-70D8-B874-2D0A-B7F3639FD1F2}"/>
              </a:ext>
            </a:extLst>
          </p:cNvPr>
          <p:cNvSpPr>
            <a:spLocks noGrp="1"/>
          </p:cNvSpPr>
          <p:nvPr>
            <p:ph type="title"/>
          </p:nvPr>
        </p:nvSpPr>
        <p:spPr>
          <a:xfrm>
            <a:off x="838200" y="365125"/>
            <a:ext cx="10515600" cy="662397"/>
          </a:xfrm>
        </p:spPr>
        <p:txBody>
          <a:bodyPr>
            <a:normAutofit fontScale="90000"/>
          </a:bodyPr>
          <a:lstStyle/>
          <a:p>
            <a:r>
              <a:rPr lang="en-GB" dirty="0"/>
              <a:t>Benefits</a:t>
            </a:r>
          </a:p>
        </p:txBody>
      </p:sp>
      <p:sp>
        <p:nvSpPr>
          <p:cNvPr id="3" name="Content Placeholder 2">
            <a:extLst>
              <a:ext uri="{FF2B5EF4-FFF2-40B4-BE49-F238E27FC236}">
                <a16:creationId xmlns:a16="http://schemas.microsoft.com/office/drawing/2014/main" id="{F2F577E1-0419-0F6C-56AB-AA8FE3C9D240}"/>
              </a:ext>
            </a:extLst>
          </p:cNvPr>
          <p:cNvSpPr>
            <a:spLocks noGrp="1"/>
          </p:cNvSpPr>
          <p:nvPr>
            <p:ph idx="1"/>
          </p:nvPr>
        </p:nvSpPr>
        <p:spPr>
          <a:xfrm>
            <a:off x="838200" y="1250589"/>
            <a:ext cx="10515600" cy="4433773"/>
          </a:xfrm>
        </p:spPr>
        <p:txBody>
          <a:bodyPr>
            <a:normAutofit fontScale="92500" lnSpcReduction="20000"/>
          </a:bodyPr>
          <a:lstStyle/>
          <a:p>
            <a:pPr>
              <a:lnSpc>
                <a:spcPct val="120000"/>
              </a:lnSpc>
              <a:spcBef>
                <a:spcPts val="0"/>
              </a:spcBef>
            </a:pPr>
            <a:r>
              <a:rPr lang="en-GB" dirty="0"/>
              <a:t>More efficient use of resources</a:t>
            </a:r>
          </a:p>
          <a:p>
            <a:pPr marL="0" indent="0">
              <a:lnSpc>
                <a:spcPct val="120000"/>
              </a:lnSpc>
              <a:spcBef>
                <a:spcPts val="0"/>
              </a:spcBef>
              <a:buNone/>
            </a:pPr>
            <a:endParaRPr lang="en-GB" sz="1700" dirty="0"/>
          </a:p>
          <a:p>
            <a:pPr>
              <a:lnSpc>
                <a:spcPct val="120000"/>
              </a:lnSpc>
              <a:spcBef>
                <a:spcPts val="0"/>
              </a:spcBef>
            </a:pPr>
            <a:r>
              <a:rPr lang="en-GB" dirty="0"/>
              <a:t>Greater impact</a:t>
            </a:r>
          </a:p>
          <a:p>
            <a:pPr>
              <a:lnSpc>
                <a:spcPct val="120000"/>
              </a:lnSpc>
              <a:spcBef>
                <a:spcPts val="0"/>
              </a:spcBef>
            </a:pPr>
            <a:endParaRPr lang="en-GB" sz="1500" dirty="0"/>
          </a:p>
          <a:p>
            <a:pPr>
              <a:lnSpc>
                <a:spcPct val="120000"/>
              </a:lnSpc>
              <a:spcBef>
                <a:spcPts val="0"/>
              </a:spcBef>
            </a:pPr>
            <a:r>
              <a:rPr lang="en-GB" dirty="0"/>
              <a:t>Enhanced customer safety </a:t>
            </a:r>
          </a:p>
          <a:p>
            <a:pPr>
              <a:lnSpc>
                <a:spcPct val="120000"/>
              </a:lnSpc>
              <a:spcBef>
                <a:spcPts val="0"/>
              </a:spcBef>
            </a:pPr>
            <a:endParaRPr lang="en-GB" sz="1500" dirty="0"/>
          </a:p>
          <a:p>
            <a:pPr>
              <a:lnSpc>
                <a:spcPct val="120000"/>
              </a:lnSpc>
              <a:spcBef>
                <a:spcPts val="0"/>
              </a:spcBef>
            </a:pPr>
            <a:r>
              <a:rPr lang="en-GB" dirty="0"/>
              <a:t>Co-ordinated comms with greater reach</a:t>
            </a:r>
          </a:p>
          <a:p>
            <a:pPr>
              <a:lnSpc>
                <a:spcPct val="120000"/>
              </a:lnSpc>
              <a:spcBef>
                <a:spcPts val="0"/>
              </a:spcBef>
            </a:pPr>
            <a:endParaRPr lang="en-GB" sz="1400" dirty="0"/>
          </a:p>
          <a:p>
            <a:pPr>
              <a:lnSpc>
                <a:spcPct val="120000"/>
              </a:lnSpc>
              <a:spcBef>
                <a:spcPts val="0"/>
              </a:spcBef>
            </a:pPr>
            <a:r>
              <a:rPr lang="en-GB" dirty="0"/>
              <a:t>Deeper community intelligence = more effective services</a:t>
            </a:r>
          </a:p>
          <a:p>
            <a:pPr>
              <a:lnSpc>
                <a:spcPct val="120000"/>
              </a:lnSpc>
              <a:spcBef>
                <a:spcPts val="0"/>
              </a:spcBef>
            </a:pPr>
            <a:endParaRPr lang="en-GB" sz="1400" dirty="0"/>
          </a:p>
          <a:p>
            <a:pPr>
              <a:lnSpc>
                <a:spcPct val="120000"/>
              </a:lnSpc>
              <a:spcBef>
                <a:spcPts val="0"/>
              </a:spcBef>
            </a:pPr>
            <a:r>
              <a:rPr lang="en-GB" dirty="0"/>
              <a:t>Tailoring services to be more effective = equality of access</a:t>
            </a:r>
          </a:p>
          <a:p>
            <a:pPr>
              <a:lnSpc>
                <a:spcPct val="120000"/>
              </a:lnSpc>
              <a:spcBef>
                <a:spcPts val="0"/>
              </a:spcBef>
            </a:pPr>
            <a:endParaRPr lang="en-GB" sz="1300" dirty="0"/>
          </a:p>
          <a:p>
            <a:pPr>
              <a:lnSpc>
                <a:spcPct val="120000"/>
              </a:lnSpc>
              <a:spcBef>
                <a:spcPts val="0"/>
              </a:spcBef>
            </a:pPr>
            <a:r>
              <a:rPr lang="en-GB" dirty="0"/>
              <a:t>Stronger community resilience </a:t>
            </a:r>
          </a:p>
        </p:txBody>
      </p:sp>
    </p:spTree>
    <p:extLst>
      <p:ext uri="{BB962C8B-B14F-4D97-AF65-F5344CB8AC3E}">
        <p14:creationId xmlns:p14="http://schemas.microsoft.com/office/powerpoint/2010/main" val="1281335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F662-70D8-B874-2D0A-B7F3639FD1F2}"/>
              </a:ext>
            </a:extLst>
          </p:cNvPr>
          <p:cNvSpPr>
            <a:spLocks noGrp="1"/>
          </p:cNvSpPr>
          <p:nvPr>
            <p:ph type="title"/>
          </p:nvPr>
        </p:nvSpPr>
        <p:spPr>
          <a:xfrm>
            <a:off x="725078" y="365126"/>
            <a:ext cx="10515600" cy="605836"/>
          </a:xfrm>
        </p:spPr>
        <p:txBody>
          <a:bodyPr>
            <a:normAutofit fontScale="90000"/>
          </a:bodyPr>
          <a:lstStyle/>
          <a:p>
            <a:r>
              <a:rPr lang="en-GB" dirty="0"/>
              <a:t>Outcomes of collaboration</a:t>
            </a:r>
          </a:p>
        </p:txBody>
      </p:sp>
      <p:sp>
        <p:nvSpPr>
          <p:cNvPr id="3" name="Content Placeholder 2">
            <a:extLst>
              <a:ext uri="{FF2B5EF4-FFF2-40B4-BE49-F238E27FC236}">
                <a16:creationId xmlns:a16="http://schemas.microsoft.com/office/drawing/2014/main" id="{F2F577E1-0419-0F6C-56AB-AA8FE3C9D240}"/>
              </a:ext>
            </a:extLst>
          </p:cNvPr>
          <p:cNvSpPr>
            <a:spLocks noGrp="1"/>
          </p:cNvSpPr>
          <p:nvPr>
            <p:ph idx="1"/>
          </p:nvPr>
        </p:nvSpPr>
        <p:spPr>
          <a:xfrm>
            <a:off x="838200" y="1208430"/>
            <a:ext cx="10515600" cy="4441140"/>
          </a:xfrm>
        </p:spPr>
        <p:txBody>
          <a:bodyPr>
            <a:normAutofit/>
          </a:bodyPr>
          <a:lstStyle/>
          <a:p>
            <a:pPr>
              <a:lnSpc>
                <a:spcPct val="100000"/>
              </a:lnSpc>
              <a:spcBef>
                <a:spcPts val="0"/>
              </a:spcBef>
            </a:pPr>
            <a:r>
              <a:rPr lang="en-GB" sz="2600" dirty="0">
                <a:solidFill>
                  <a:srgbClr val="000000"/>
                </a:solidFill>
                <a:effectLst/>
                <a:ea typeface="Times New Roman" panose="02020603050405020304" pitchFamily="18" charset="0"/>
                <a:cs typeface="Aptos" panose="020B0004020202020204" pitchFamily="34" charset="0"/>
              </a:rPr>
              <a:t>Co-Responder incidents: 15,108</a:t>
            </a:r>
          </a:p>
          <a:p>
            <a:pPr>
              <a:lnSpc>
                <a:spcPct val="100000"/>
              </a:lnSpc>
              <a:spcBef>
                <a:spcPts val="0"/>
              </a:spcBef>
            </a:pPr>
            <a:endParaRPr lang="en-GB" sz="1600" dirty="0">
              <a:effectLst/>
              <a:ea typeface="Aptos" panose="020B0004020202020204" pitchFamily="34" charset="0"/>
              <a:cs typeface="Aptos" panose="020B0004020202020204" pitchFamily="34" charset="0"/>
            </a:endParaRPr>
          </a:p>
          <a:p>
            <a:pPr>
              <a:lnSpc>
                <a:spcPct val="100000"/>
              </a:lnSpc>
              <a:spcBef>
                <a:spcPts val="0"/>
              </a:spcBef>
            </a:pPr>
            <a:r>
              <a:rPr lang="en-GB" sz="2600" dirty="0">
                <a:solidFill>
                  <a:srgbClr val="000000"/>
                </a:solidFill>
                <a:effectLst/>
                <a:ea typeface="Times New Roman" panose="02020603050405020304" pitchFamily="18" charset="0"/>
                <a:cs typeface="Aptos" panose="020B0004020202020204" pitchFamily="34" charset="0"/>
              </a:rPr>
              <a:t>ROSC achieved: </a:t>
            </a:r>
            <a:r>
              <a:rPr lang="en-GB" sz="2600" dirty="0">
                <a:solidFill>
                  <a:srgbClr val="000000"/>
                </a:solidFill>
                <a:ea typeface="Times New Roman" panose="02020603050405020304" pitchFamily="18" charset="0"/>
                <a:cs typeface="Aptos" panose="020B0004020202020204" pitchFamily="34" charset="0"/>
              </a:rPr>
              <a:t>77</a:t>
            </a:r>
            <a:br>
              <a:rPr lang="en-GB" sz="2600" dirty="0">
                <a:solidFill>
                  <a:srgbClr val="000000"/>
                </a:solidFill>
                <a:ea typeface="Times New Roman" panose="02020603050405020304" pitchFamily="18" charset="0"/>
                <a:cs typeface="Aptos" panose="020B0004020202020204" pitchFamily="34" charset="0"/>
              </a:rPr>
            </a:br>
            <a:endParaRPr lang="en-GB" sz="1600" dirty="0">
              <a:effectLst/>
              <a:ea typeface="Aptos" panose="020B0004020202020204" pitchFamily="34" charset="0"/>
              <a:cs typeface="Aptos" panose="020B0004020202020204" pitchFamily="34" charset="0"/>
            </a:endParaRPr>
          </a:p>
          <a:p>
            <a:pPr>
              <a:lnSpc>
                <a:spcPct val="100000"/>
              </a:lnSpc>
              <a:spcBef>
                <a:spcPts val="0"/>
              </a:spcBef>
            </a:pPr>
            <a:r>
              <a:rPr lang="en-GB" sz="2600" dirty="0">
                <a:solidFill>
                  <a:srgbClr val="000000"/>
                </a:solidFill>
                <a:effectLst/>
                <a:ea typeface="Times New Roman" panose="02020603050405020304" pitchFamily="18" charset="0"/>
                <a:cs typeface="Aptos" panose="020B0004020202020204" pitchFamily="34" charset="0"/>
              </a:rPr>
              <a:t>Assist other agencies: 11,061</a:t>
            </a:r>
          </a:p>
          <a:p>
            <a:pPr lvl="1">
              <a:lnSpc>
                <a:spcPct val="100000"/>
              </a:lnSpc>
              <a:spcBef>
                <a:spcPts val="0"/>
              </a:spcBef>
            </a:pPr>
            <a:r>
              <a:rPr lang="en-GB" sz="2200" dirty="0">
                <a:solidFill>
                  <a:srgbClr val="000000"/>
                </a:solidFill>
                <a:ea typeface="Times New Roman" panose="02020603050405020304" pitchFamily="18" charset="0"/>
                <a:cs typeface="Aptos" panose="020B0004020202020204" pitchFamily="34" charset="0"/>
              </a:rPr>
              <a:t>of which MISPER: 233</a:t>
            </a:r>
            <a:endParaRPr lang="en-GB" sz="2200" dirty="0">
              <a:solidFill>
                <a:srgbClr val="000000"/>
              </a:solidFill>
              <a:effectLst/>
              <a:ea typeface="Times New Roman" panose="02020603050405020304" pitchFamily="18" charset="0"/>
              <a:cs typeface="Aptos" panose="020B0004020202020204" pitchFamily="34" charset="0"/>
            </a:endParaRPr>
          </a:p>
          <a:p>
            <a:pPr>
              <a:lnSpc>
                <a:spcPct val="100000"/>
              </a:lnSpc>
              <a:spcBef>
                <a:spcPts val="0"/>
              </a:spcBef>
            </a:pPr>
            <a:endParaRPr lang="en-GB" sz="1600" dirty="0">
              <a:effectLst/>
              <a:ea typeface="Aptos" panose="020B0004020202020204" pitchFamily="34" charset="0"/>
              <a:cs typeface="Aptos" panose="020B0004020202020204" pitchFamily="34" charset="0"/>
            </a:endParaRPr>
          </a:p>
          <a:p>
            <a:pPr>
              <a:lnSpc>
                <a:spcPct val="100000"/>
              </a:lnSpc>
              <a:spcBef>
                <a:spcPts val="0"/>
              </a:spcBef>
            </a:pPr>
            <a:r>
              <a:rPr lang="en-GB" sz="2600" dirty="0">
                <a:solidFill>
                  <a:srgbClr val="000000"/>
                </a:solidFill>
                <a:effectLst/>
                <a:ea typeface="Times New Roman" panose="02020603050405020304" pitchFamily="18" charset="0"/>
                <a:cs typeface="Aptos" panose="020B0004020202020204" pitchFamily="34" charset="0"/>
              </a:rPr>
              <a:t>Attended incidents with KSAR: </a:t>
            </a:r>
            <a:r>
              <a:rPr lang="en-GB" sz="2600" dirty="0">
                <a:solidFill>
                  <a:srgbClr val="000000"/>
                </a:solidFill>
                <a:ea typeface="Times New Roman" panose="02020603050405020304" pitchFamily="18" charset="0"/>
                <a:cs typeface="Aptos" panose="020B0004020202020204" pitchFamily="34" charset="0"/>
              </a:rPr>
              <a:t>71</a:t>
            </a:r>
            <a:r>
              <a:rPr lang="en-GB" sz="2600" dirty="0">
                <a:solidFill>
                  <a:srgbClr val="000000"/>
                </a:solidFill>
                <a:effectLst/>
                <a:ea typeface="Times New Roman" panose="02020603050405020304" pitchFamily="18" charset="0"/>
                <a:cs typeface="Aptos" panose="020B0004020202020204" pitchFamily="34" charset="0"/>
              </a:rPr>
              <a:t> (since </a:t>
            </a:r>
            <a:r>
              <a:rPr lang="en-GB" sz="2600" dirty="0">
                <a:solidFill>
                  <a:srgbClr val="000000"/>
                </a:solidFill>
                <a:ea typeface="Times New Roman" panose="02020603050405020304" pitchFamily="18" charset="0"/>
                <a:cs typeface="Aptos" panose="020B0004020202020204" pitchFamily="34" charset="0"/>
              </a:rPr>
              <a:t>Jan</a:t>
            </a:r>
            <a:r>
              <a:rPr lang="en-GB" sz="2600" dirty="0">
                <a:solidFill>
                  <a:srgbClr val="000000"/>
                </a:solidFill>
                <a:effectLst/>
                <a:ea typeface="Times New Roman" panose="02020603050405020304" pitchFamily="18" charset="0"/>
                <a:cs typeface="Aptos" panose="020B0004020202020204" pitchFamily="34" charset="0"/>
              </a:rPr>
              <a:t> 2020)</a:t>
            </a:r>
          </a:p>
          <a:p>
            <a:pPr>
              <a:lnSpc>
                <a:spcPct val="100000"/>
              </a:lnSpc>
              <a:spcBef>
                <a:spcPts val="0"/>
              </a:spcBef>
            </a:pPr>
            <a:endParaRPr lang="en-GB" sz="1600" dirty="0">
              <a:effectLst/>
              <a:ea typeface="Aptos" panose="020B0004020202020204" pitchFamily="34" charset="0"/>
              <a:cs typeface="Aptos" panose="020B0004020202020204" pitchFamily="34" charset="0"/>
            </a:endParaRPr>
          </a:p>
          <a:p>
            <a:pPr>
              <a:lnSpc>
                <a:spcPct val="100000"/>
              </a:lnSpc>
              <a:spcBef>
                <a:spcPts val="0"/>
              </a:spcBef>
            </a:pPr>
            <a:r>
              <a:rPr lang="en-GB" sz="2600" dirty="0">
                <a:solidFill>
                  <a:srgbClr val="000000"/>
                </a:solidFill>
                <a:effectLst/>
                <a:ea typeface="Times New Roman" panose="02020603050405020304" pitchFamily="18" charset="0"/>
                <a:cs typeface="Aptos" panose="020B0004020202020204" pitchFamily="34" charset="0"/>
              </a:rPr>
              <a:t>Safe &amp; Well visits: </a:t>
            </a:r>
            <a:r>
              <a:rPr lang="en-GB" sz="2600" dirty="0">
                <a:solidFill>
                  <a:srgbClr val="000000"/>
                </a:solidFill>
                <a:ea typeface="Times New Roman" panose="02020603050405020304" pitchFamily="18" charset="0"/>
                <a:cs typeface="Aptos" panose="020B0004020202020204" pitchFamily="34" charset="0"/>
              </a:rPr>
              <a:t>75,426</a:t>
            </a:r>
            <a:endParaRPr lang="en-GB" sz="2600" dirty="0">
              <a:solidFill>
                <a:srgbClr val="000000"/>
              </a:solidFill>
              <a:effectLst/>
              <a:ea typeface="Times New Roman" panose="02020603050405020304" pitchFamily="18" charset="0"/>
              <a:cs typeface="Aptos" panose="020B0004020202020204" pitchFamily="34" charset="0"/>
            </a:endParaRPr>
          </a:p>
          <a:p>
            <a:pPr>
              <a:lnSpc>
                <a:spcPct val="100000"/>
              </a:lnSpc>
              <a:spcBef>
                <a:spcPts val="0"/>
              </a:spcBef>
            </a:pPr>
            <a:endParaRPr lang="en-GB" sz="1600" dirty="0">
              <a:effectLst/>
              <a:ea typeface="Aptos" panose="020B0004020202020204" pitchFamily="34" charset="0"/>
              <a:cs typeface="Aptos" panose="020B0004020202020204" pitchFamily="34" charset="0"/>
            </a:endParaRPr>
          </a:p>
          <a:p>
            <a:pPr>
              <a:lnSpc>
                <a:spcPct val="100000"/>
              </a:lnSpc>
              <a:spcBef>
                <a:spcPts val="0"/>
              </a:spcBef>
            </a:pPr>
            <a:r>
              <a:rPr lang="en-GB" sz="2600" dirty="0">
                <a:solidFill>
                  <a:srgbClr val="000000"/>
                </a:solidFill>
                <a:effectLst/>
                <a:ea typeface="Times New Roman" panose="02020603050405020304" pitchFamily="18" charset="0"/>
                <a:cs typeface="Aptos" panose="020B0004020202020204" pitchFamily="34" charset="0"/>
              </a:rPr>
              <a:t>Safeguarding referrals: 1,946 (since Jan 2021)</a:t>
            </a:r>
            <a:endParaRPr lang="en-GB" sz="2600" dirty="0">
              <a:effectLst/>
              <a:ea typeface="Aptos" panose="020B0004020202020204" pitchFamily="34" charset="0"/>
              <a:cs typeface="Aptos" panose="020B0004020202020204" pitchFamily="34" charset="0"/>
            </a:endParaRPr>
          </a:p>
          <a:p>
            <a:endParaRPr lang="en-GB" dirty="0"/>
          </a:p>
        </p:txBody>
      </p:sp>
      <p:sp>
        <p:nvSpPr>
          <p:cNvPr id="4" name="Oval 3">
            <a:extLst>
              <a:ext uri="{FF2B5EF4-FFF2-40B4-BE49-F238E27FC236}">
                <a16:creationId xmlns:a16="http://schemas.microsoft.com/office/drawing/2014/main" id="{6B47F8C8-6410-BE3B-2AD1-AB23D450B489}"/>
              </a:ext>
            </a:extLst>
          </p:cNvPr>
          <p:cNvSpPr/>
          <p:nvPr/>
        </p:nvSpPr>
        <p:spPr>
          <a:xfrm>
            <a:off x="8937524" y="285135"/>
            <a:ext cx="2890682" cy="2723536"/>
          </a:xfrm>
          <a:prstGeom prst="ellipse">
            <a:avLst/>
          </a:prstGeom>
          <a:solidFill>
            <a:srgbClr val="202A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t>Since 2019</a:t>
            </a:r>
          </a:p>
        </p:txBody>
      </p:sp>
    </p:spTree>
    <p:extLst>
      <p:ext uri="{BB962C8B-B14F-4D97-AF65-F5344CB8AC3E}">
        <p14:creationId xmlns:p14="http://schemas.microsoft.com/office/powerpoint/2010/main" val="3958525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87FD-EA82-E692-FD17-339520714899}"/>
              </a:ext>
            </a:extLst>
          </p:cNvPr>
          <p:cNvSpPr txBox="1">
            <a:spLocks noGrp="1"/>
          </p:cNvSpPr>
          <p:nvPr>
            <p:ph type="title"/>
          </p:nvPr>
        </p:nvSpPr>
        <p:spPr>
          <a:xfrm>
            <a:off x="1235363" y="2380960"/>
            <a:ext cx="10515600" cy="1325559"/>
          </a:xfrm>
        </p:spPr>
        <p:txBody>
          <a:bodyPr/>
          <a:lstStyle/>
          <a:p>
            <a:pPr lvl="0"/>
            <a:r>
              <a:rPr lang="en-GB" sz="8800"/>
              <a:t>Questions</a:t>
            </a:r>
          </a:p>
        </p:txBody>
      </p:sp>
      <p:pic>
        <p:nvPicPr>
          <p:cNvPr id="3" name="Content Placeholder 5" descr="A close-up of a pencil&#10;&#10;Description automatically generated">
            <a:extLst>
              <a:ext uri="{FF2B5EF4-FFF2-40B4-BE49-F238E27FC236}">
                <a16:creationId xmlns:a16="http://schemas.microsoft.com/office/drawing/2014/main" id="{22AA1022-B79E-9D17-9E3F-8469B454244C}"/>
              </a:ext>
            </a:extLst>
          </p:cNvPr>
          <p:cNvPicPr>
            <a:picLocks noChangeAspect="1"/>
          </p:cNvPicPr>
          <p:nvPr/>
        </p:nvPicPr>
        <p:blipFill>
          <a:blip r:embed="rId2"/>
          <a:srcRect l="58557" t="7186" r="11025"/>
          <a:stretch>
            <a:fillRect/>
          </a:stretch>
        </p:blipFill>
        <p:spPr>
          <a:xfrm>
            <a:off x="7578592" y="0"/>
            <a:ext cx="4474863" cy="5828047"/>
          </a:xfrm>
          <a:prstGeom prst="rect">
            <a:avLst/>
          </a:prstGeom>
          <a:noFill/>
          <a:ln cap="flat">
            <a:noFill/>
          </a:ln>
        </p:spPr>
      </p:pic>
    </p:spTree>
    <p:extLst>
      <p:ext uri="{BB962C8B-B14F-4D97-AF65-F5344CB8AC3E}">
        <p14:creationId xmlns:p14="http://schemas.microsoft.com/office/powerpoint/2010/main" val="53992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7217"/>
            <a:ext cx="12050598" cy="1673225"/>
          </a:xfrm>
        </p:spPr>
        <p:txBody>
          <a:bodyPr>
            <a:normAutofit/>
          </a:bodyPr>
          <a:lstStyle/>
          <a:p>
            <a:r>
              <a:rPr lang="en-GB" sz="8000" dirty="0"/>
              <a:t>Partnerships</a:t>
            </a:r>
          </a:p>
        </p:txBody>
      </p:sp>
      <p:sp>
        <p:nvSpPr>
          <p:cNvPr id="3" name="Subtitle 2"/>
          <p:cNvSpPr>
            <a:spLocks noGrp="1"/>
          </p:cNvSpPr>
          <p:nvPr>
            <p:ph type="subTitle" idx="1"/>
          </p:nvPr>
        </p:nvSpPr>
        <p:spPr>
          <a:xfrm>
            <a:off x="0" y="3071886"/>
            <a:ext cx="12192000" cy="457898"/>
          </a:xfrm>
        </p:spPr>
        <p:txBody>
          <a:bodyPr vert="horz" lIns="91440" tIns="45720" rIns="91440" bIns="45720" rtlCol="0" anchor="t">
            <a:noAutofit/>
          </a:bodyPr>
          <a:lstStyle/>
          <a:p>
            <a:r>
              <a:rPr lang="en-GB" sz="3200" b="1" dirty="0">
                <a:solidFill>
                  <a:srgbClr val="202A44"/>
                </a:solidFill>
              </a:rPr>
              <a:t>KMFRA Audit and Governance </a:t>
            </a:r>
          </a:p>
          <a:p>
            <a:r>
              <a:rPr lang="en-GB" sz="2800" dirty="0">
                <a:solidFill>
                  <a:srgbClr val="202A44"/>
                </a:solidFill>
              </a:rPr>
              <a:t>November 2024</a:t>
            </a:r>
          </a:p>
          <a:p>
            <a:endParaRPr lang="en-GB" sz="2800" dirty="0">
              <a:solidFill>
                <a:srgbClr val="202A44"/>
              </a:solidFill>
            </a:endParaRPr>
          </a:p>
          <a:p>
            <a:pPr>
              <a:spcBef>
                <a:spcPts val="0"/>
              </a:spcBef>
            </a:pPr>
            <a:r>
              <a:rPr lang="en-GB" sz="2800" dirty="0">
                <a:solidFill>
                  <a:srgbClr val="202A44"/>
                </a:solidFill>
              </a:rPr>
              <a:t>Jon Quinn</a:t>
            </a:r>
          </a:p>
          <a:p>
            <a:pPr>
              <a:spcBef>
                <a:spcPts val="0"/>
              </a:spcBef>
            </a:pPr>
            <a:r>
              <a:rPr lang="en-GB" sz="1800" dirty="0">
                <a:solidFill>
                  <a:srgbClr val="202A44"/>
                </a:solidFill>
              </a:rPr>
              <a:t>Director Protection, Prevention and Customer Engagement</a:t>
            </a:r>
          </a:p>
        </p:txBody>
      </p:sp>
    </p:spTree>
    <p:extLst>
      <p:ext uri="{BB962C8B-B14F-4D97-AF65-F5344CB8AC3E}">
        <p14:creationId xmlns:p14="http://schemas.microsoft.com/office/powerpoint/2010/main" val="571771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021C1B9-E613-45E7-9EBB-50220C64D0D8}" vid="{5419594B-2D69-4CB0-8F2E-D75A46905B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EE374FA91DE74A84D86FE1A90E274C" ma:contentTypeVersion="18" ma:contentTypeDescription="Create a new document." ma:contentTypeScope="" ma:versionID="595f9a918ee7c3b78005efb39f7fd61d">
  <xsd:schema xmlns:xsd="http://www.w3.org/2001/XMLSchema" xmlns:xs="http://www.w3.org/2001/XMLSchema" xmlns:p="http://schemas.microsoft.com/office/2006/metadata/properties" xmlns:ns2="d672e7a0-673a-427a-9440-5bd600b9daaf" xmlns:ns3="c098f24a-1cb3-4fc3-88f7-84ecf7f1a205" xmlns:ns4="d608201c-ddfa-4634-8f3b-3b22cb12c47c" targetNamespace="http://schemas.microsoft.com/office/2006/metadata/properties" ma:root="true" ma:fieldsID="cc69cbcb75a3b3c7e4f0f255ca77ce33" ns2:_="" ns3:_="" ns4:_="">
    <xsd:import namespace="d672e7a0-673a-427a-9440-5bd600b9daaf"/>
    <xsd:import namespace="c098f24a-1cb3-4fc3-88f7-84ecf7f1a205"/>
    <xsd:import namespace="d608201c-ddfa-4634-8f3b-3b22cb12c47c"/>
    <xsd:element name="properties">
      <xsd:complexType>
        <xsd:sequence>
          <xsd:element name="documentManagement">
            <xsd:complexType>
              <xsd:all>
                <xsd:element ref="ns2:g72fcf56fa0d4db69f7bb996b27697ae" minOccurs="0"/>
                <xsd:element ref="ns3:TaxCatchAll" minOccurs="0"/>
                <xsd:element ref="ns2:ffb71362861544bea427cfc7637e4d1b" minOccurs="0"/>
                <xsd:element ref="ns2:c184718a092d4580af92325ebe1fea01" minOccurs="0"/>
                <xsd:element ref="ns2:MeetingDate" minOccurs="0"/>
                <xsd:element ref="ns2:MediaServiceMetadata" minOccurs="0"/>
                <xsd:element ref="ns2:MediaServiceFastMetadata" minOccurs="0"/>
                <xsd:element ref="ns2:MediaServiceAutoKeyPoints" minOccurs="0"/>
                <xsd:element ref="ns2:MediaServiceKeyPoints" minOccurs="0"/>
                <xsd:element ref="ns2:Comments"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2e7a0-673a-427a-9440-5bd600b9daaf" elementFormDefault="qualified">
    <xsd:import namespace="http://schemas.microsoft.com/office/2006/documentManagement/types"/>
    <xsd:import namespace="http://schemas.microsoft.com/office/infopath/2007/PartnerControls"/>
    <xsd:element name="g72fcf56fa0d4db69f7bb996b27697ae" ma:index="9" nillable="true" ma:taxonomy="true" ma:internalName="g72fcf56fa0d4db69f7bb996b27697ae" ma:taxonomyFieldName="DocumentType" ma:displayName="DocumentType" ma:default="" ma:fieldId="{072fcf56-fa0d-4db6-9f7b-b996b27697ae}" ma:sspId="273cd7ea-5514-489e-98f0-acd0d6f7a540" ma:termSetId="876672e5-7801-41e6-9b1c-4b1b7dc67ea9" ma:anchorId="00000000-0000-0000-0000-000000000000" ma:open="false" ma:isKeyword="false">
      <xsd:complexType>
        <xsd:sequence>
          <xsd:element ref="pc:Terms" minOccurs="0" maxOccurs="1"/>
        </xsd:sequence>
      </xsd:complexType>
    </xsd:element>
    <xsd:element name="ffb71362861544bea427cfc7637e4d1b" ma:index="12" nillable="true" ma:taxonomy="true" ma:internalName="ffb71362861544bea427cfc7637e4d1b" ma:taxonomyFieldName="Topic" ma:displayName="Topic" ma:default="" ma:fieldId="{ffb71362-8615-44be-a427-cfc7637e4d1b}" ma:sspId="273cd7ea-5514-489e-98f0-acd0d6f7a540" ma:termSetId="7dd3e761-923b-47fc-9eff-d3d1c4ad3dbe" ma:anchorId="00000000-0000-0000-0000-000000000000" ma:open="false" ma:isKeyword="false">
      <xsd:complexType>
        <xsd:sequence>
          <xsd:element ref="pc:Terms" minOccurs="0" maxOccurs="1"/>
        </xsd:sequence>
      </xsd:complexType>
    </xsd:element>
    <xsd:element name="c184718a092d4580af92325ebe1fea01" ma:index="14" nillable="true" ma:taxonomy="true" ma:internalName="c184718a092d4580af92325ebe1fea01" ma:taxonomyFieldName="RelatedTopics" ma:displayName="RelatedTopics" ma:default="" ma:fieldId="{c184718a-092d-4580-af92-325ebe1fea01}" ma:taxonomyMulti="true" ma:sspId="273cd7ea-5514-489e-98f0-acd0d6f7a540" ma:termSetId="7dd3e761-923b-47fc-9eff-d3d1c4ad3dbe" ma:anchorId="00000000-0000-0000-0000-000000000000" ma:open="false" ma:isKeyword="false">
      <xsd:complexType>
        <xsd:sequence>
          <xsd:element ref="pc:Terms" minOccurs="0" maxOccurs="1"/>
        </xsd:sequence>
      </xsd:complexType>
    </xsd:element>
    <xsd:element name="MeetingDate" ma:index="15" nillable="true" ma:displayName="MeetingDate" ma:format="DateOnly" ma:internalName="MeetingDate">
      <xsd:simpleType>
        <xsd:restriction base="dms:DateTime"/>
      </xsd:simple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Comments" ma:index="21" nillable="true" ma:displayName="Comments" ma:internalName="Comments">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8f24a-1cb3-4fc3-88f7-84ecf7f1a20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f0c6f5b-5197-49cb-9495-584fec2ecef7}" ma:internalName="TaxCatchAll" ma:showField="CatchAllData" ma:web="d608201c-ddfa-4634-8f3b-3b22cb12c4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08201c-ddfa-4634-8f3b-3b22cb12c47c"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98f24a-1cb3-4fc3-88f7-84ecf7f1a205">
      <Value>22</Value>
    </TaxCatchAll>
    <MeetingDate xmlns="d672e7a0-673a-427a-9440-5bd600b9daaf">2024-11-06T00:00:00+00:00</MeetingDate>
    <c184718a092d4580af92325ebe1fea01 xmlns="d672e7a0-673a-427a-9440-5bd600b9daaf">
      <Terms xmlns="http://schemas.microsoft.com/office/infopath/2007/PartnerControls"/>
    </c184718a092d4580af92325ebe1fea01>
    <g72fcf56fa0d4db69f7bb996b27697ae xmlns="d672e7a0-673a-427a-9440-5bd600b9daaf">
      <Terms xmlns="http://schemas.microsoft.com/office/infopath/2007/PartnerControls"/>
    </g72fcf56fa0d4db69f7bb996b27697ae>
    <Comments xmlns="d672e7a0-673a-427a-9440-5bd600b9daaf" xsi:nil="true"/>
    <ffb71362861544bea427cfc7637e4d1b xmlns="d672e7a0-673a-427a-9440-5bd600b9daaf">
      <Terms xmlns="http://schemas.microsoft.com/office/infopath/2007/PartnerControls">
        <TermInfo xmlns="http://schemas.microsoft.com/office/infopath/2007/PartnerControls">
          <TermName xmlns="http://schemas.microsoft.com/office/infopath/2007/PartnerControls">195ALF</TermName>
          <TermId xmlns="http://schemas.microsoft.com/office/infopath/2007/PartnerControls">9074745a-302f-4777-a5d8-51869fee3b47</TermId>
        </TermInfo>
      </Terms>
    </ffb71362861544bea427cfc7637e4d1b>
  </documentManagement>
</p:properties>
</file>

<file path=customXml/itemProps1.xml><?xml version="1.0" encoding="utf-8"?>
<ds:datastoreItem xmlns:ds="http://schemas.openxmlformats.org/officeDocument/2006/customXml" ds:itemID="{CF35A8DD-56C5-4CB7-BC6A-366C09BFE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2e7a0-673a-427a-9440-5bd600b9daaf"/>
    <ds:schemaRef ds:uri="c098f24a-1cb3-4fc3-88f7-84ecf7f1a205"/>
    <ds:schemaRef ds:uri="d608201c-ddfa-4634-8f3b-3b22cb12c4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DFDF53-C8A5-4692-8BF5-A200F5EFC279}">
  <ds:schemaRefs>
    <ds:schemaRef ds:uri="http://schemas.microsoft.com/sharepoint/v3/contenttype/forms"/>
  </ds:schemaRefs>
</ds:datastoreItem>
</file>

<file path=customXml/itemProps3.xml><?xml version="1.0" encoding="utf-8"?>
<ds:datastoreItem xmlns:ds="http://schemas.openxmlformats.org/officeDocument/2006/customXml" ds:itemID="{98A008D2-D8D9-4584-88D6-8F05BDD387BC}">
  <ds:schemaRefs>
    <ds:schemaRef ds:uri="http://schemas.microsoft.com/office/2006/documentManagement/types"/>
    <ds:schemaRef ds:uri="d608201c-ddfa-4634-8f3b-3b22cb12c47c"/>
    <ds:schemaRef ds:uri="http://purl.org/dc/terms/"/>
    <ds:schemaRef ds:uri="http://schemas.microsoft.com/office/infopath/2007/PartnerControls"/>
    <ds:schemaRef ds:uri="d672e7a0-673a-427a-9440-5bd600b9daaf"/>
    <ds:schemaRef ds:uri="http://purl.org/dc/dcmitype/"/>
    <ds:schemaRef ds:uri="http://schemas.openxmlformats.org/package/2006/metadata/core-properties"/>
    <ds:schemaRef ds:uri="c098f24a-1cb3-4fc3-88f7-84ecf7f1a205"/>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blank</Template>
  <TotalTime>707</TotalTime>
  <Words>395</Words>
  <Application>Microsoft Office PowerPoint</Application>
  <PresentationFormat>Widescreen</PresentationFormat>
  <Paragraphs>115</Paragraphs>
  <Slides>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Calibri</vt:lpstr>
      <vt:lpstr>Courier New</vt:lpstr>
      <vt:lpstr>Times New Roman</vt:lpstr>
      <vt:lpstr>Wingdings</vt:lpstr>
      <vt:lpstr>Office Theme</vt:lpstr>
      <vt:lpstr>Partnerships</vt:lpstr>
      <vt:lpstr>PowerPoint Presentation</vt:lpstr>
      <vt:lpstr>Approach to partnerships</vt:lpstr>
      <vt:lpstr>Types of partnership</vt:lpstr>
      <vt:lpstr>Key areas where we have on-going partnerships</vt:lpstr>
      <vt:lpstr>Benefits</vt:lpstr>
      <vt:lpstr>Outcomes of collaboration</vt:lpstr>
      <vt:lpstr>Questions</vt:lpstr>
      <vt:lpstr>Partnerships</vt:lpstr>
    </vt:vector>
  </TitlesOfParts>
  <Company>Kent Fire and Rescue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Ashford Redevelopment  Project Board Meeting</dc:title>
  <dc:creator>Quinn, Jon</dc:creator>
  <cp:lastModifiedBy>McMahon, Leanne</cp:lastModifiedBy>
  <cp:revision>22</cp:revision>
  <cp:lastPrinted>2024-09-30T08:59:59Z</cp:lastPrinted>
  <dcterms:created xsi:type="dcterms:W3CDTF">2021-01-11T08:48:29Z</dcterms:created>
  <dcterms:modified xsi:type="dcterms:W3CDTF">2026-01-22T12:14:24Z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0x0101004BEE374FA91DE74A84D86FE1A90E274C</vt:lpwstr>
  </property>
  <property fmtid="{D5CDD505-2E9C-101B-9397-08002B2CF9AE}" pid="3" name="Topic">
    <vt:lpwstr>22;#195ALF|9074745a-302f-4777-a5d8-51869fee3b47</vt:lpwstr>
  </property>
  <property fmtid="{D5CDD505-2E9C-101B-9397-08002B2CF9AE}" pid="4" name="RelatedTopics">
    <vt:lpwstr/>
  </property>
  <property fmtid="{D5CDD505-2E9C-101B-9397-08002B2CF9AE}" pid="5" name="DocumentType">
    <vt:lpwstr/>
  </property>
  <property fmtid="{D5CDD505-2E9C-101B-9397-08002B2CF9AE}" pid="6" name="MediaServiceImageTags">
    <vt:lpwstr/>
  </property>
</Properties>
</file>