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64"/>
  </p:notesMasterIdLst>
  <p:handoutMasterIdLst>
    <p:handoutMasterId r:id="rId65"/>
  </p:handoutMasterIdLst>
  <p:sldIdLst>
    <p:sldId id="293" r:id="rId5"/>
    <p:sldId id="344" r:id="rId6"/>
    <p:sldId id="278" r:id="rId7"/>
    <p:sldId id="279" r:id="rId8"/>
    <p:sldId id="282" r:id="rId9"/>
    <p:sldId id="300" r:id="rId10"/>
    <p:sldId id="280" r:id="rId11"/>
    <p:sldId id="281" r:id="rId12"/>
    <p:sldId id="415" r:id="rId13"/>
    <p:sldId id="406" r:id="rId14"/>
    <p:sldId id="359" r:id="rId15"/>
    <p:sldId id="361" r:id="rId16"/>
    <p:sldId id="362" r:id="rId17"/>
    <p:sldId id="265" r:id="rId18"/>
    <p:sldId id="360" r:id="rId19"/>
    <p:sldId id="403" r:id="rId20"/>
    <p:sldId id="447" r:id="rId21"/>
    <p:sldId id="462" r:id="rId22"/>
    <p:sldId id="449" r:id="rId23"/>
    <p:sldId id="451" r:id="rId24"/>
    <p:sldId id="314" r:id="rId25"/>
    <p:sldId id="466" r:id="rId26"/>
    <p:sldId id="467" r:id="rId27"/>
    <p:sldId id="468" r:id="rId28"/>
    <p:sldId id="276" r:id="rId29"/>
    <p:sldId id="318" r:id="rId30"/>
    <p:sldId id="405" r:id="rId31"/>
    <p:sldId id="317" r:id="rId32"/>
    <p:sldId id="309" r:id="rId33"/>
    <p:sldId id="463" r:id="rId34"/>
    <p:sldId id="304" r:id="rId35"/>
    <p:sldId id="310" r:id="rId36"/>
    <p:sldId id="321" r:id="rId37"/>
    <p:sldId id="471" r:id="rId38"/>
    <p:sldId id="472" r:id="rId39"/>
    <p:sldId id="465" r:id="rId40"/>
    <p:sldId id="473" r:id="rId41"/>
    <p:sldId id="262" r:id="rId42"/>
    <p:sldId id="474" r:id="rId43"/>
    <p:sldId id="387" r:id="rId44"/>
    <p:sldId id="417" r:id="rId45"/>
    <p:sldId id="256" r:id="rId46"/>
    <p:sldId id="469" r:id="rId47"/>
    <p:sldId id="258" r:id="rId48"/>
    <p:sldId id="470" r:id="rId49"/>
    <p:sldId id="285" r:id="rId50"/>
    <p:sldId id="287" r:id="rId51"/>
    <p:sldId id="316" r:id="rId52"/>
    <p:sldId id="303" r:id="rId53"/>
    <p:sldId id="289" r:id="rId54"/>
    <p:sldId id="257" r:id="rId55"/>
    <p:sldId id="277" r:id="rId56"/>
    <p:sldId id="475" r:id="rId57"/>
    <p:sldId id="259" r:id="rId58"/>
    <p:sldId id="271" r:id="rId59"/>
    <p:sldId id="476" r:id="rId60"/>
    <p:sldId id="273" r:id="rId61"/>
    <p:sldId id="477" r:id="rId62"/>
    <p:sldId id="478" r:id="rId6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815E823-1A59-3624-114C-BA9C10303D8F}" name="McMahon, Leanne" initials="ML" userId="S::leanne.mcmahon@kent.fire-uk.org::fdbabc9d-2692-42f8-9376-d4733519092c" providerId="AD"/>
  <p188:author id="{5A28BD4D-1480-5EAC-3B63-82D512393351}" name="Curry, Marie" initials="MC" userId="S::marie.curry@kent.fire-uk.org::33c183a1-a552-4632-8e47-f51cbfe76b3f" providerId="AD"/>
  <p188:author id="{868082EE-8884-26D9-01D4-EB7C194ED105}" name="Deadman, Matthew" initials="MD" userId="S::matthew.deadman@kent.fire-uk.org::6582fb84-66ec-4c0e-9089-d43e6de7a10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2A44"/>
    <a:srgbClr val="FF0000"/>
    <a:srgbClr val="FF3300"/>
    <a:srgbClr val="7A0000"/>
    <a:srgbClr val="808000"/>
    <a:srgbClr val="006600"/>
    <a:srgbClr val="57E4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3B3C1EB-BCBD-E7BE-29F5-C9E1DD358260}" v="700" dt="2026-06-16T12:50:43.055"/>
    <p1510:client id="{FEE8E4FF-7DD5-4171-B1D5-684730F07BA6}" v="1" dt="2026-06-16T09:12:50.13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theme" Target="theme/theme1.xml"/><Relationship Id="rId7" Type="http://schemas.openxmlformats.org/officeDocument/2006/relationships/slide" Target="slides/slide3.xml"/><Relationship Id="rId71"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rris, Dave" userId="056fc4b2-2622-49fb-b10c-fe827f6af6e5" providerId="ADAL" clId="{3D0927A8-D245-4AFD-A906-C5E771335A39}"/>
    <pc:docChg chg="custSel addSld delSld modSld">
      <pc:chgData name="Harris, Dave" userId="056fc4b2-2622-49fb-b10c-fe827f6af6e5" providerId="ADAL" clId="{3D0927A8-D245-4AFD-A906-C5E771335A39}" dt="2026-06-05T12:57:16.115" v="238" actId="47"/>
      <pc:docMkLst>
        <pc:docMk/>
      </pc:docMkLst>
      <pc:sldChg chg="modSp mod">
        <pc:chgData name="Harris, Dave" userId="056fc4b2-2622-49fb-b10c-fe827f6af6e5" providerId="ADAL" clId="{3D0927A8-D245-4AFD-A906-C5E771335A39}" dt="2026-06-05T12:57:10.012" v="237" actId="20577"/>
        <pc:sldMkLst>
          <pc:docMk/>
          <pc:sldMk cId="3175315937" sldId="360"/>
        </pc:sldMkLst>
        <pc:spChg chg="mod">
          <ac:chgData name="Harris, Dave" userId="056fc4b2-2622-49fb-b10c-fe827f6af6e5" providerId="ADAL" clId="{3D0927A8-D245-4AFD-A906-C5E771335A39}" dt="2026-06-05T12:57:10.012" v="237" actId="20577"/>
          <ac:spMkLst>
            <pc:docMk/>
            <pc:sldMk cId="3175315937" sldId="360"/>
            <ac:spMk id="6" creationId="{4A1302B6-F4AC-855E-6854-ECBF2757A2BB}"/>
          </ac:spMkLst>
        </pc:spChg>
        <pc:picChg chg="mod">
          <ac:chgData name="Harris, Dave" userId="056fc4b2-2622-49fb-b10c-fe827f6af6e5" providerId="ADAL" clId="{3D0927A8-D245-4AFD-A906-C5E771335A39}" dt="2026-06-05T12:53:37.044" v="5" actId="14100"/>
          <ac:picMkLst>
            <pc:docMk/>
            <pc:sldMk cId="3175315937" sldId="360"/>
            <ac:picMk id="5" creationId="{BF4EB842-27CF-4359-309A-BBA9389DF9C1}"/>
          </ac:picMkLst>
        </pc:picChg>
      </pc:sldChg>
    </pc:docChg>
  </pc:docChgLst>
  <pc:docChgLst>
    <pc:chgData name="Rutherford, James" userId="06e210f5-61a2-4f72-a4ad-40b2a14f3311" providerId="ADAL" clId="{4EDD8171-7B76-4F38-9AC8-01DDB6A0DF0B}"/>
    <pc:docChg chg="undo custSel addSld delSld modSld">
      <pc:chgData name="Rutherford, James" userId="06e210f5-61a2-4f72-a4ad-40b2a14f3311" providerId="ADAL" clId="{4EDD8171-7B76-4F38-9AC8-01DDB6A0DF0B}" dt="2026-05-21T12:55:02.598" v="1438" actId="20577"/>
      <pc:docMkLst>
        <pc:docMk/>
      </pc:docMkLst>
      <pc:sldChg chg="addSp delSp modSp mod">
        <pc:chgData name="Rutherford, James" userId="06e210f5-61a2-4f72-a4ad-40b2a14f3311" providerId="ADAL" clId="{4EDD8171-7B76-4F38-9AC8-01DDB6A0DF0B}" dt="2026-05-21T12:40:57.802" v="811" actId="20577"/>
        <pc:sldMkLst>
          <pc:docMk/>
          <pc:sldMk cId="3865427724" sldId="314"/>
        </pc:sldMkLst>
        <pc:spChg chg="add mod">
          <ac:chgData name="Rutherford, James" userId="06e210f5-61a2-4f72-a4ad-40b2a14f3311" providerId="ADAL" clId="{4EDD8171-7B76-4F38-9AC8-01DDB6A0DF0B}" dt="2026-05-21T12:40:57.802" v="811" actId="20577"/>
          <ac:spMkLst>
            <pc:docMk/>
            <pc:sldMk cId="3865427724" sldId="314"/>
            <ac:spMk id="10" creationId="{3E8DE84E-DF9D-C58C-D992-581D6D7F5768}"/>
          </ac:spMkLst>
        </pc:spChg>
        <pc:picChg chg="add del mod">
          <ac:chgData name="Rutherford, James" userId="06e210f5-61a2-4f72-a4ad-40b2a14f3311" providerId="ADAL" clId="{4EDD8171-7B76-4F38-9AC8-01DDB6A0DF0B}" dt="2026-05-21T12:36:49.567" v="692" actId="478"/>
          <ac:picMkLst>
            <pc:docMk/>
            <pc:sldMk cId="3865427724" sldId="314"/>
            <ac:picMk id="5" creationId="{7E30BE91-7F31-545A-5A94-DB4BC2F18698}"/>
          </ac:picMkLst>
        </pc:picChg>
        <pc:picChg chg="add mod modCrop">
          <ac:chgData name="Rutherford, James" userId="06e210f5-61a2-4f72-a4ad-40b2a14f3311" providerId="ADAL" clId="{4EDD8171-7B76-4F38-9AC8-01DDB6A0DF0B}" dt="2026-05-21T12:37:20.036" v="697" actId="732"/>
          <ac:picMkLst>
            <pc:docMk/>
            <pc:sldMk cId="3865427724" sldId="314"/>
            <ac:picMk id="8" creationId="{902FE721-3718-B9F6-9401-9305C6B7126C}"/>
          </ac:picMkLst>
        </pc:picChg>
      </pc:sldChg>
      <pc:sldChg chg="addSp delSp modSp add mod">
        <pc:chgData name="Rutherford, James" userId="06e210f5-61a2-4f72-a4ad-40b2a14f3311" providerId="ADAL" clId="{4EDD8171-7B76-4F38-9AC8-01DDB6A0DF0B}" dt="2026-05-21T12:46:29.398" v="950" actId="1076"/>
        <pc:sldMkLst>
          <pc:docMk/>
          <pc:sldMk cId="3824471078" sldId="466"/>
        </pc:sldMkLst>
        <pc:spChg chg="mod">
          <ac:chgData name="Rutherford, James" userId="06e210f5-61a2-4f72-a4ad-40b2a14f3311" providerId="ADAL" clId="{4EDD8171-7B76-4F38-9AC8-01DDB6A0DF0B}" dt="2026-05-21T12:46:29.398" v="950" actId="1076"/>
          <ac:spMkLst>
            <pc:docMk/>
            <pc:sldMk cId="3824471078" sldId="466"/>
            <ac:spMk id="10" creationId="{1D5C2EDE-0FBC-67BF-AC6D-AAB16C4A0876}"/>
          </ac:spMkLst>
        </pc:spChg>
        <pc:picChg chg="add del">
          <ac:chgData name="Rutherford, James" userId="06e210f5-61a2-4f72-a4ad-40b2a14f3311" providerId="ADAL" clId="{4EDD8171-7B76-4F38-9AC8-01DDB6A0DF0B}" dt="2026-05-21T12:42:31.128" v="828" actId="478"/>
          <ac:picMkLst>
            <pc:docMk/>
            <pc:sldMk cId="3824471078" sldId="466"/>
            <ac:picMk id="5" creationId="{E967E6AA-61E5-CDF1-735D-A277F57B3B64}"/>
          </ac:picMkLst>
        </pc:picChg>
        <pc:picChg chg="add del">
          <ac:chgData name="Rutherford, James" userId="06e210f5-61a2-4f72-a4ad-40b2a14f3311" providerId="ADAL" clId="{4EDD8171-7B76-4F38-9AC8-01DDB6A0DF0B}" dt="2026-05-21T12:42:32.221" v="829" actId="478"/>
          <ac:picMkLst>
            <pc:docMk/>
            <pc:sldMk cId="3824471078" sldId="466"/>
            <ac:picMk id="8" creationId="{E8114345-E73D-0195-A7E8-F3F643145A03}"/>
          </ac:picMkLst>
        </pc:picChg>
      </pc:sldChg>
      <pc:sldChg chg="addSp delSp modSp add mod">
        <pc:chgData name="Rutherford, James" userId="06e210f5-61a2-4f72-a4ad-40b2a14f3311" providerId="ADAL" clId="{4EDD8171-7B76-4F38-9AC8-01DDB6A0DF0B}" dt="2026-05-21T12:54:19.697" v="1430" actId="14100"/>
        <pc:sldMkLst>
          <pc:docMk/>
          <pc:sldMk cId="754204833" sldId="467"/>
        </pc:sldMkLst>
        <pc:spChg chg="mod">
          <ac:chgData name="Rutherford, James" userId="06e210f5-61a2-4f72-a4ad-40b2a14f3311" providerId="ADAL" clId="{4EDD8171-7B76-4F38-9AC8-01DDB6A0DF0B}" dt="2026-05-21T12:54:19.697" v="1430" actId="14100"/>
          <ac:spMkLst>
            <pc:docMk/>
            <pc:sldMk cId="754204833" sldId="467"/>
            <ac:spMk id="10" creationId="{30F3E506-22F7-CC2D-EF5B-3CA2F4AE8E54}"/>
          </ac:spMkLst>
        </pc:spChg>
        <pc:picChg chg="add mod">
          <ac:chgData name="Rutherford, James" userId="06e210f5-61a2-4f72-a4ad-40b2a14f3311" providerId="ADAL" clId="{4EDD8171-7B76-4F38-9AC8-01DDB6A0DF0B}" dt="2026-05-21T12:54:17.564" v="1429" actId="14100"/>
          <ac:picMkLst>
            <pc:docMk/>
            <pc:sldMk cId="754204833" sldId="467"/>
            <ac:picMk id="9" creationId="{113D5AF3-9479-5069-1931-8644587B1345}"/>
          </ac:picMkLst>
        </pc:picChg>
      </pc:sldChg>
      <pc:sldChg chg="modSp add mod">
        <pc:chgData name="Rutherford, James" userId="06e210f5-61a2-4f72-a4ad-40b2a14f3311" providerId="ADAL" clId="{4EDD8171-7B76-4F38-9AC8-01DDB6A0DF0B}" dt="2026-05-21T12:55:02.598" v="1438" actId="20577"/>
        <pc:sldMkLst>
          <pc:docMk/>
          <pc:sldMk cId="1872624715" sldId="468"/>
        </pc:sldMkLst>
        <pc:spChg chg="mod">
          <ac:chgData name="Rutherford, James" userId="06e210f5-61a2-4f72-a4ad-40b2a14f3311" providerId="ADAL" clId="{4EDD8171-7B76-4F38-9AC8-01DDB6A0DF0B}" dt="2026-05-21T12:55:02.598" v="1438" actId="20577"/>
          <ac:spMkLst>
            <pc:docMk/>
            <pc:sldMk cId="1872624715" sldId="468"/>
            <ac:spMk id="10" creationId="{4221EEBF-E9BA-2990-5CF0-5C5367EB9940}"/>
          </ac:spMkLst>
        </pc:spChg>
        <pc:picChg chg="mod">
          <ac:chgData name="Rutherford, James" userId="06e210f5-61a2-4f72-a4ad-40b2a14f3311" providerId="ADAL" clId="{4EDD8171-7B76-4F38-9AC8-01DDB6A0DF0B}" dt="2026-05-21T12:52:29.824" v="1425" actId="732"/>
          <ac:picMkLst>
            <pc:docMk/>
            <pc:sldMk cId="1872624715" sldId="468"/>
            <ac:picMk id="3074" creationId="{3D1D2894-F6CF-AFF6-5FF9-0FE51B52999C}"/>
          </ac:picMkLst>
        </pc:picChg>
      </pc:sldChg>
    </pc:docChg>
  </pc:docChgLst>
  <pc:docChgLst>
    <pc:chgData name="Driver, Kirsty" userId="fe6195af-3672-4168-8549-93c6373a4980" providerId="ADAL" clId="{9F5B7E0A-C3FC-4E3E-9ECD-68BA9289E6A4}"/>
    <pc:docChg chg="undo custSel delSld modSld">
      <pc:chgData name="Driver, Kirsty" userId="fe6195af-3672-4168-8549-93c6373a4980" providerId="ADAL" clId="{9F5B7E0A-C3FC-4E3E-9ECD-68BA9289E6A4}" dt="2026-06-17T08:18:24.058" v="638" actId="13926"/>
      <pc:docMkLst>
        <pc:docMk/>
      </pc:docMkLst>
      <pc:sldChg chg="modSp mod">
        <pc:chgData name="Driver, Kirsty" userId="fe6195af-3672-4168-8549-93c6373a4980" providerId="ADAL" clId="{9F5B7E0A-C3FC-4E3E-9ECD-68BA9289E6A4}" dt="2026-06-01T09:07:02.589" v="228" actId="20577"/>
        <pc:sldMkLst>
          <pc:docMk/>
          <pc:sldMk cId="4059724508" sldId="285"/>
        </pc:sldMkLst>
        <pc:spChg chg="mod">
          <ac:chgData name="Driver, Kirsty" userId="fe6195af-3672-4168-8549-93c6373a4980" providerId="ADAL" clId="{9F5B7E0A-C3FC-4E3E-9ECD-68BA9289E6A4}" dt="2026-06-01T09:07:02.589" v="228" actId="20577"/>
          <ac:spMkLst>
            <pc:docMk/>
            <pc:sldMk cId="4059724508" sldId="285"/>
            <ac:spMk id="2" creationId="{B29680EC-47D9-562E-AAAD-5C2E326789A4}"/>
          </ac:spMkLst>
        </pc:spChg>
        <pc:spChg chg="mod">
          <ac:chgData name="Driver, Kirsty" userId="fe6195af-3672-4168-8549-93c6373a4980" providerId="ADAL" clId="{9F5B7E0A-C3FC-4E3E-9ECD-68BA9289E6A4}" dt="2026-05-18T14:23:16.367" v="224" actId="13926"/>
          <ac:spMkLst>
            <pc:docMk/>
            <pc:sldMk cId="4059724508" sldId="285"/>
            <ac:spMk id="3" creationId="{7FAACF6B-9F1D-FC48-DADA-40DAD0918753}"/>
          </ac:spMkLst>
        </pc:spChg>
      </pc:sldChg>
      <pc:sldChg chg="modSp mod">
        <pc:chgData name="Driver, Kirsty" userId="fe6195af-3672-4168-8549-93c6373a4980" providerId="ADAL" clId="{9F5B7E0A-C3FC-4E3E-9ECD-68BA9289E6A4}" dt="2026-06-16T09:13:57.434" v="603" actId="5793"/>
        <pc:sldMkLst>
          <pc:docMk/>
          <pc:sldMk cId="2839945600" sldId="287"/>
        </pc:sldMkLst>
        <pc:spChg chg="mod">
          <ac:chgData name="Driver, Kirsty" userId="fe6195af-3672-4168-8549-93c6373a4980" providerId="ADAL" clId="{9F5B7E0A-C3FC-4E3E-9ECD-68BA9289E6A4}" dt="2026-06-16T09:08:03.695" v="248" actId="20577"/>
          <ac:spMkLst>
            <pc:docMk/>
            <pc:sldMk cId="2839945600" sldId="287"/>
            <ac:spMk id="3" creationId="{FD026A99-BAB0-1754-2632-182FD7B064C4}"/>
          </ac:spMkLst>
        </pc:spChg>
        <pc:graphicFrameChg chg="modGraphic">
          <ac:chgData name="Driver, Kirsty" userId="fe6195af-3672-4168-8549-93c6373a4980" providerId="ADAL" clId="{9F5B7E0A-C3FC-4E3E-9ECD-68BA9289E6A4}" dt="2026-06-16T09:13:57.434" v="603" actId="5793"/>
          <ac:graphicFrameMkLst>
            <pc:docMk/>
            <pc:sldMk cId="2839945600" sldId="287"/>
            <ac:graphicFrameMk id="2" creationId="{52F0F9CB-E296-F86D-D3CD-D7B2610B13E3}"/>
          </ac:graphicFrameMkLst>
        </pc:graphicFrameChg>
      </pc:sldChg>
      <pc:sldChg chg="modSp mod">
        <pc:chgData name="Driver, Kirsty" userId="fe6195af-3672-4168-8549-93c6373a4980" providerId="ADAL" clId="{9F5B7E0A-C3FC-4E3E-9ECD-68BA9289E6A4}" dt="2026-06-17T08:18:24.058" v="638" actId="13926"/>
        <pc:sldMkLst>
          <pc:docMk/>
          <pc:sldMk cId="1729390508" sldId="293"/>
        </pc:sldMkLst>
        <pc:spChg chg="mod">
          <ac:chgData name="Driver, Kirsty" userId="fe6195af-3672-4168-8549-93c6373a4980" providerId="ADAL" clId="{9F5B7E0A-C3FC-4E3E-9ECD-68BA9289E6A4}" dt="2026-06-17T08:18:24.058" v="638" actId="13926"/>
          <ac:spMkLst>
            <pc:docMk/>
            <pc:sldMk cId="1729390508" sldId="293"/>
            <ac:spMk id="3" creationId="{7E0D07A2-EAFD-F219-D12A-1474C6C101C4}"/>
          </ac:spMkLst>
        </pc:spChg>
      </pc:sldChg>
      <pc:sldChg chg="modSp mod">
        <pc:chgData name="Driver, Kirsty" userId="fe6195af-3672-4168-8549-93c6373a4980" providerId="ADAL" clId="{9F5B7E0A-C3FC-4E3E-9ECD-68BA9289E6A4}" dt="2026-06-01T09:07:08.294" v="230" actId="20577"/>
        <pc:sldMkLst>
          <pc:docMk/>
          <pc:sldMk cId="4124140028" sldId="303"/>
        </pc:sldMkLst>
        <pc:spChg chg="mod">
          <ac:chgData name="Driver, Kirsty" userId="fe6195af-3672-4168-8549-93c6373a4980" providerId="ADAL" clId="{9F5B7E0A-C3FC-4E3E-9ECD-68BA9289E6A4}" dt="2026-06-01T09:07:08.294" v="230" actId="20577"/>
          <ac:spMkLst>
            <pc:docMk/>
            <pc:sldMk cId="4124140028" sldId="303"/>
            <ac:spMk id="2" creationId="{B29680EC-47D9-562E-AAAD-5C2E326789A4}"/>
          </ac:spMkLst>
        </pc:spChg>
      </pc:sldChg>
      <pc:sldChg chg="modSp mod">
        <pc:chgData name="Driver, Kirsty" userId="fe6195af-3672-4168-8549-93c6373a4980" providerId="ADAL" clId="{9F5B7E0A-C3FC-4E3E-9ECD-68BA9289E6A4}" dt="2026-06-16T09:14:22.993" v="637" actId="20577"/>
        <pc:sldMkLst>
          <pc:docMk/>
          <pc:sldMk cId="3474629738" sldId="316"/>
        </pc:sldMkLst>
        <pc:spChg chg="mod">
          <ac:chgData name="Driver, Kirsty" userId="fe6195af-3672-4168-8549-93c6373a4980" providerId="ADAL" clId="{9F5B7E0A-C3FC-4E3E-9ECD-68BA9289E6A4}" dt="2026-05-18T14:19:33.894" v="61" actId="20577"/>
          <ac:spMkLst>
            <pc:docMk/>
            <pc:sldMk cId="3474629738" sldId="316"/>
            <ac:spMk id="8" creationId="{9E0BB9A0-3635-6DB2-5CD1-117035B0EDD1}"/>
          </ac:spMkLst>
        </pc:spChg>
        <pc:graphicFrameChg chg="mod modGraphic">
          <ac:chgData name="Driver, Kirsty" userId="fe6195af-3672-4168-8549-93c6373a4980" providerId="ADAL" clId="{9F5B7E0A-C3FC-4E3E-9ECD-68BA9289E6A4}" dt="2026-06-16T09:14:22.993" v="637" actId="20577"/>
          <ac:graphicFrameMkLst>
            <pc:docMk/>
            <pc:sldMk cId="3474629738" sldId="316"/>
            <ac:graphicFrameMk id="9" creationId="{AF594481-011D-3E7F-74AF-CEB3D49FEC05}"/>
          </ac:graphicFrameMkLst>
        </pc:graphicFrameChg>
      </pc:sldChg>
    </pc:docChg>
  </pc:docChgLst>
  <pc:docChgLst>
    <pc:chgData name="Lewis, Steven" userId="S::steven.lewis@kent.fire-uk.org::3dedc2f5-b860-4f6d-a10f-68c2032e2a84" providerId="AD" clId="Web-{F475A7A2-8AD0-B149-47D0-F67ECEC2554A}"/>
    <pc:docChg chg="modSld">
      <pc:chgData name="Lewis, Steven" userId="S::steven.lewis@kent.fire-uk.org::3dedc2f5-b860-4f6d-a10f-68c2032e2a84" providerId="AD" clId="Web-{F475A7A2-8AD0-B149-47D0-F67ECEC2554A}" dt="2026-06-04T06:56:36.662" v="257" actId="20577"/>
      <pc:docMkLst>
        <pc:docMk/>
      </pc:docMkLst>
      <pc:sldChg chg="addSp delSp modSp">
        <pc:chgData name="Lewis, Steven" userId="S::steven.lewis@kent.fire-uk.org::3dedc2f5-b860-4f6d-a10f-68c2032e2a84" providerId="AD" clId="Web-{F475A7A2-8AD0-B149-47D0-F67ECEC2554A}" dt="2026-06-04T06:52:12.418" v="221" actId="20577"/>
        <pc:sldMkLst>
          <pc:docMk/>
          <pc:sldMk cId="1760863046" sldId="265"/>
        </pc:sldMkLst>
        <pc:spChg chg="mod">
          <ac:chgData name="Lewis, Steven" userId="S::steven.lewis@kent.fire-uk.org::3dedc2f5-b860-4f6d-a10f-68c2032e2a84" providerId="AD" clId="Web-{F475A7A2-8AD0-B149-47D0-F67ECEC2554A}" dt="2026-06-04T06:52:12.418" v="221" actId="20577"/>
          <ac:spMkLst>
            <pc:docMk/>
            <pc:sldMk cId="1760863046" sldId="265"/>
            <ac:spMk id="3" creationId="{EC25F790-9AAD-4C23-9506-DE2A8DC9EFBA}"/>
          </ac:spMkLst>
        </pc:spChg>
        <pc:picChg chg="add del mod">
          <ac:chgData name="Lewis, Steven" userId="S::steven.lewis@kent.fire-uk.org::3dedc2f5-b860-4f6d-a10f-68c2032e2a84" providerId="AD" clId="Web-{F475A7A2-8AD0-B149-47D0-F67ECEC2554A}" dt="2026-06-04T06:51:48.652" v="208"/>
          <ac:picMkLst>
            <pc:docMk/>
            <pc:sldMk cId="1760863046" sldId="265"/>
            <ac:picMk id="5" creationId="{A4F17B2B-5776-D561-010B-7A98A1386CE6}"/>
          </ac:picMkLst>
        </pc:picChg>
      </pc:sldChg>
      <pc:sldChg chg="addSp delSp modSp">
        <pc:chgData name="Lewis, Steven" userId="S::steven.lewis@kent.fire-uk.org::3dedc2f5-b860-4f6d-a10f-68c2032e2a84" providerId="AD" clId="Web-{F475A7A2-8AD0-B149-47D0-F67ECEC2554A}" dt="2026-06-04T06:56:36.662" v="257" actId="20577"/>
        <pc:sldMkLst>
          <pc:docMk/>
          <pc:sldMk cId="760221738" sldId="362"/>
        </pc:sldMkLst>
        <pc:spChg chg="mod">
          <ac:chgData name="Lewis, Steven" userId="S::steven.lewis@kent.fire-uk.org::3dedc2f5-b860-4f6d-a10f-68c2032e2a84" providerId="AD" clId="Web-{F475A7A2-8AD0-B149-47D0-F67ECEC2554A}" dt="2026-06-04T06:56:36.662" v="257" actId="20577"/>
          <ac:spMkLst>
            <pc:docMk/>
            <pc:sldMk cId="760221738" sldId="362"/>
            <ac:spMk id="3" creationId="{0259A4D5-8B44-3556-A1EB-768F563B19D4}"/>
          </ac:spMkLst>
        </pc:spChg>
        <pc:picChg chg="add mod">
          <ac:chgData name="Lewis, Steven" userId="S::steven.lewis@kent.fire-uk.org::3dedc2f5-b860-4f6d-a10f-68c2032e2a84" providerId="AD" clId="Web-{F475A7A2-8AD0-B149-47D0-F67ECEC2554A}" dt="2026-06-04T06:54:58.159" v="230"/>
          <ac:picMkLst>
            <pc:docMk/>
            <pc:sldMk cId="760221738" sldId="362"/>
            <ac:picMk id="4" creationId="{8B8B06CF-E72B-C28D-0F32-C322B1CF4968}"/>
          </ac:picMkLst>
        </pc:picChg>
      </pc:sldChg>
    </pc:docChg>
  </pc:docChgLst>
  <pc:docChgLst>
    <pc:chgData name="Lewis, Steven" userId="S::steven.lewis@kent.fire-uk.org::3dedc2f5-b860-4f6d-a10f-68c2032e2a84" providerId="AD" clId="Web-{5D79C4E0-F93A-3635-F5DA-DF193F1B27F4}"/>
    <pc:docChg chg="modSld">
      <pc:chgData name="Lewis, Steven" userId="S::steven.lewis@kent.fire-uk.org::3dedc2f5-b860-4f6d-a10f-68c2032e2a84" providerId="AD" clId="Web-{5D79C4E0-F93A-3635-F5DA-DF193F1B27F4}" dt="2026-06-04T08:35:18.301" v="1030" actId="20577"/>
      <pc:docMkLst>
        <pc:docMk/>
      </pc:docMkLst>
      <pc:sldChg chg="modSp">
        <pc:chgData name="Lewis, Steven" userId="S::steven.lewis@kent.fire-uk.org::3dedc2f5-b860-4f6d-a10f-68c2032e2a84" providerId="AD" clId="Web-{5D79C4E0-F93A-3635-F5DA-DF193F1B27F4}" dt="2026-06-04T08:29:16.512" v="1029" actId="20577"/>
        <pc:sldMkLst>
          <pc:docMk/>
          <pc:sldMk cId="1760863046" sldId="265"/>
        </pc:sldMkLst>
        <pc:spChg chg="mod">
          <ac:chgData name="Lewis, Steven" userId="S::steven.lewis@kent.fire-uk.org::3dedc2f5-b860-4f6d-a10f-68c2032e2a84" providerId="AD" clId="Web-{5D79C4E0-F93A-3635-F5DA-DF193F1B27F4}" dt="2026-06-04T07:30:42.052" v="827" actId="20577"/>
          <ac:spMkLst>
            <pc:docMk/>
            <pc:sldMk cId="1760863046" sldId="265"/>
            <ac:spMk id="2" creationId="{8596F7DA-12F4-4D16-0BDF-BD5FFDB8F094}"/>
          </ac:spMkLst>
        </pc:spChg>
        <pc:spChg chg="mod">
          <ac:chgData name="Lewis, Steven" userId="S::steven.lewis@kent.fire-uk.org::3dedc2f5-b860-4f6d-a10f-68c2032e2a84" providerId="AD" clId="Web-{5D79C4E0-F93A-3635-F5DA-DF193F1B27F4}" dt="2026-06-04T08:29:16.512" v="1029" actId="20577"/>
          <ac:spMkLst>
            <pc:docMk/>
            <pc:sldMk cId="1760863046" sldId="265"/>
            <ac:spMk id="3" creationId="{EC25F790-9AAD-4C23-9506-DE2A8DC9EFBA}"/>
          </ac:spMkLst>
        </pc:spChg>
      </pc:sldChg>
      <pc:sldChg chg="addSp modSp">
        <pc:chgData name="Lewis, Steven" userId="S::steven.lewis@kent.fire-uk.org::3dedc2f5-b860-4f6d-a10f-68c2032e2a84" providerId="AD" clId="Web-{5D79C4E0-F93A-3635-F5DA-DF193F1B27F4}" dt="2026-06-04T08:35:18.301" v="1030" actId="20577"/>
        <pc:sldMkLst>
          <pc:docMk/>
          <pc:sldMk cId="760221738" sldId="362"/>
        </pc:sldMkLst>
        <pc:spChg chg="mod">
          <ac:chgData name="Lewis, Steven" userId="S::steven.lewis@kent.fire-uk.org::3dedc2f5-b860-4f6d-a10f-68c2032e2a84" providerId="AD" clId="Web-{5D79C4E0-F93A-3635-F5DA-DF193F1B27F4}" dt="2026-06-04T08:35:18.301" v="1030" actId="20577"/>
          <ac:spMkLst>
            <pc:docMk/>
            <pc:sldMk cId="760221738" sldId="362"/>
            <ac:spMk id="3" creationId="{0259A4D5-8B44-3556-A1EB-768F563B19D4}"/>
          </ac:spMkLst>
        </pc:spChg>
        <pc:picChg chg="mod">
          <ac:chgData name="Lewis, Steven" userId="S::steven.lewis@kent.fire-uk.org::3dedc2f5-b860-4f6d-a10f-68c2032e2a84" providerId="AD" clId="Web-{5D79C4E0-F93A-3635-F5DA-DF193F1B27F4}" dt="2026-06-04T07:21:51.180" v="679" actId="1076"/>
          <ac:picMkLst>
            <pc:docMk/>
            <pc:sldMk cId="760221738" sldId="362"/>
            <ac:picMk id="4" creationId="{8B8B06CF-E72B-C28D-0F32-C322B1CF4968}"/>
          </ac:picMkLst>
        </pc:picChg>
        <pc:picChg chg="add mod">
          <ac:chgData name="Lewis, Steven" userId="S::steven.lewis@kent.fire-uk.org::3dedc2f5-b860-4f6d-a10f-68c2032e2a84" providerId="AD" clId="Web-{5D79C4E0-F93A-3635-F5DA-DF193F1B27F4}" dt="2026-06-04T07:22:20.275" v="686" actId="1076"/>
          <ac:picMkLst>
            <pc:docMk/>
            <pc:sldMk cId="760221738" sldId="362"/>
            <ac:picMk id="5" creationId="{9882EA02-C5C9-F35B-FAE4-3BCCCD93D0BD}"/>
          </ac:picMkLst>
        </pc:picChg>
      </pc:sldChg>
    </pc:docChg>
  </pc:docChgLst>
  <pc:docChgLst>
    <pc:chgData name="McMahon, Leanne" userId="S::leanne.mcmahon@kent.fire-uk.org::fdbabc9d-2692-42f8-9376-d4733519092c" providerId="AD" clId="Web-{E4402DCF-4CAC-84C5-649B-16DD77534844}"/>
    <pc:docChg chg="modSld">
      <pc:chgData name="McMahon, Leanne" userId="S::leanne.mcmahon@kent.fire-uk.org::fdbabc9d-2692-42f8-9376-d4733519092c" providerId="AD" clId="Web-{E4402DCF-4CAC-84C5-649B-16DD77534844}" dt="2026-05-22T16:50:51.604" v="67" actId="20577"/>
      <pc:docMkLst>
        <pc:docMk/>
      </pc:docMkLst>
      <pc:sldChg chg="modSp">
        <pc:chgData name="McMahon, Leanne" userId="S::leanne.mcmahon@kent.fire-uk.org::fdbabc9d-2692-42f8-9376-d4733519092c" providerId="AD" clId="Web-{E4402DCF-4CAC-84C5-649B-16DD77534844}" dt="2026-05-22T16:50:51.604" v="67" actId="20577"/>
        <pc:sldMkLst>
          <pc:docMk/>
          <pc:sldMk cId="3865427724" sldId="314"/>
        </pc:sldMkLst>
        <pc:spChg chg="mod">
          <ac:chgData name="McMahon, Leanne" userId="S::leanne.mcmahon@kent.fire-uk.org::fdbabc9d-2692-42f8-9376-d4733519092c" providerId="AD" clId="Web-{E4402DCF-4CAC-84C5-649B-16DD77534844}" dt="2026-05-22T16:50:51.604" v="67" actId="20577"/>
          <ac:spMkLst>
            <pc:docMk/>
            <pc:sldMk cId="3865427724" sldId="314"/>
            <ac:spMk id="10" creationId="{3E8DE84E-DF9D-C58C-D992-581D6D7F5768}"/>
          </ac:spMkLst>
        </pc:spChg>
      </pc:sldChg>
    </pc:docChg>
  </pc:docChgLst>
  <pc:docChgLst>
    <pc:chgData name="Edwards, Tom" userId="S::tom.edwards@kent.fire-uk.org::3344dcb5-8980-4b42-a2d7-d2169094f65f" providerId="AD" clId="Web-{33B3C1EB-BCBD-E7BE-29F5-C9E1DD358260}"/>
    <pc:docChg chg="modSld">
      <pc:chgData name="Edwards, Tom" userId="S::tom.edwards@kent.fire-uk.org::3344dcb5-8980-4b42-a2d7-d2169094f65f" providerId="AD" clId="Web-{33B3C1EB-BCBD-E7BE-29F5-C9E1DD358260}" dt="2026-06-16T12:44:04.902" v="341" actId="20577"/>
      <pc:docMkLst>
        <pc:docMk/>
      </pc:docMkLst>
      <pc:sldChg chg="modSp">
        <pc:chgData name="Edwards, Tom" userId="S::tom.edwards@kent.fire-uk.org::3344dcb5-8980-4b42-a2d7-d2169094f65f" providerId="AD" clId="Web-{33B3C1EB-BCBD-E7BE-29F5-C9E1DD358260}" dt="2026-06-16T12:44:04.902" v="341" actId="20577"/>
        <pc:sldMkLst>
          <pc:docMk/>
          <pc:sldMk cId="3197663103" sldId="359"/>
        </pc:sldMkLst>
        <pc:spChg chg="mod">
          <ac:chgData name="Edwards, Tom" userId="S::tom.edwards@kent.fire-uk.org::3344dcb5-8980-4b42-a2d7-d2169094f65f" providerId="AD" clId="Web-{33B3C1EB-BCBD-E7BE-29F5-C9E1DD358260}" dt="2026-06-16T12:44:04.902" v="341" actId="20577"/>
          <ac:spMkLst>
            <pc:docMk/>
            <pc:sldMk cId="3197663103" sldId="359"/>
            <ac:spMk id="4" creationId="{6ECA4629-04C1-C6C0-58B2-0711A3A03B84}"/>
          </ac:spMkLst>
        </pc:spChg>
      </pc:sldChg>
    </pc:docChg>
  </pc:docChgLst>
  <pc:docChgLst>
    <pc:chgData name="Harryman, Nicola" userId="1409abfd-6989-4b6c-9855-1f573135003c" providerId="ADAL" clId="{CEE0731A-B6F9-41A5-978A-FF7FF3011091}"/>
    <pc:docChg chg="custSel delSld modSld">
      <pc:chgData name="Harryman, Nicola" userId="1409abfd-6989-4b6c-9855-1f573135003c" providerId="ADAL" clId="{CEE0731A-B6F9-41A5-978A-FF7FF3011091}" dt="2026-05-27T12:31:45.608" v="1008" actId="20577"/>
      <pc:docMkLst>
        <pc:docMk/>
      </pc:docMkLst>
      <pc:sldChg chg="modSp mod">
        <pc:chgData name="Harryman, Nicola" userId="1409abfd-6989-4b6c-9855-1f573135003c" providerId="ADAL" clId="{CEE0731A-B6F9-41A5-978A-FF7FF3011091}" dt="2026-05-22T08:11:58.179" v="557" actId="20577"/>
        <pc:sldMkLst>
          <pc:docMk/>
          <pc:sldMk cId="1654432875" sldId="278"/>
        </pc:sldMkLst>
        <pc:spChg chg="mod">
          <ac:chgData name="Harryman, Nicola" userId="1409abfd-6989-4b6c-9855-1f573135003c" providerId="ADAL" clId="{CEE0731A-B6F9-41A5-978A-FF7FF3011091}" dt="2026-05-22T08:11:58.179" v="557" actId="20577"/>
          <ac:spMkLst>
            <pc:docMk/>
            <pc:sldMk cId="1654432875" sldId="278"/>
            <ac:spMk id="3" creationId="{FA83373C-355F-96A7-FAB4-FA69F1A46C93}"/>
          </ac:spMkLst>
        </pc:spChg>
      </pc:sldChg>
      <pc:sldChg chg="modSp mod">
        <pc:chgData name="Harryman, Nicola" userId="1409abfd-6989-4b6c-9855-1f573135003c" providerId="ADAL" clId="{CEE0731A-B6F9-41A5-978A-FF7FF3011091}" dt="2026-05-22T08:12:44.258" v="563" actId="13926"/>
        <pc:sldMkLst>
          <pc:docMk/>
          <pc:sldMk cId="2086255316" sldId="279"/>
        </pc:sldMkLst>
        <pc:spChg chg="mod">
          <ac:chgData name="Harryman, Nicola" userId="1409abfd-6989-4b6c-9855-1f573135003c" providerId="ADAL" clId="{CEE0731A-B6F9-41A5-978A-FF7FF3011091}" dt="2026-05-22T08:12:44.258" v="563" actId="13926"/>
          <ac:spMkLst>
            <pc:docMk/>
            <pc:sldMk cId="2086255316" sldId="279"/>
            <ac:spMk id="2" creationId="{B29680EC-47D9-562E-AAAD-5C2E326789A4}"/>
          </ac:spMkLst>
        </pc:spChg>
        <pc:spChg chg="mod">
          <ac:chgData name="Harryman, Nicola" userId="1409abfd-6989-4b6c-9855-1f573135003c" providerId="ADAL" clId="{CEE0731A-B6F9-41A5-978A-FF7FF3011091}" dt="2026-05-22T08:12:40.800" v="562" actId="13926"/>
          <ac:spMkLst>
            <pc:docMk/>
            <pc:sldMk cId="2086255316" sldId="279"/>
            <ac:spMk id="3" creationId="{7FAACF6B-9F1D-FC48-DADA-40DAD0918753}"/>
          </ac:spMkLst>
        </pc:spChg>
      </pc:sldChg>
      <pc:sldChg chg="addSp delSp modSp mod">
        <pc:chgData name="Harryman, Nicola" userId="1409abfd-6989-4b6c-9855-1f573135003c" providerId="ADAL" clId="{CEE0731A-B6F9-41A5-978A-FF7FF3011091}" dt="2026-05-22T09:00:33.086" v="934" actId="20577"/>
        <pc:sldMkLst>
          <pc:docMk/>
          <pc:sldMk cId="63408820" sldId="280"/>
        </pc:sldMkLst>
        <pc:spChg chg="mod">
          <ac:chgData name="Harryman, Nicola" userId="1409abfd-6989-4b6c-9855-1f573135003c" providerId="ADAL" clId="{CEE0731A-B6F9-41A5-978A-FF7FF3011091}" dt="2026-05-22T08:57:41.679" v="876" actId="20577"/>
          <ac:spMkLst>
            <pc:docMk/>
            <pc:sldMk cId="63408820" sldId="280"/>
            <ac:spMk id="12" creationId="{18564109-E0FA-EC4B-13B7-FCDB574DAA4F}"/>
          </ac:spMkLst>
        </pc:spChg>
        <pc:spChg chg="mod">
          <ac:chgData name="Harryman, Nicola" userId="1409abfd-6989-4b6c-9855-1f573135003c" providerId="ADAL" clId="{CEE0731A-B6F9-41A5-978A-FF7FF3011091}" dt="2026-05-22T08:57:46.498" v="878" actId="20577"/>
          <ac:spMkLst>
            <pc:docMk/>
            <pc:sldMk cId="63408820" sldId="280"/>
            <ac:spMk id="13" creationId="{DEC0BE72-4F8F-7423-1352-C612503209B6}"/>
          </ac:spMkLst>
        </pc:spChg>
        <pc:spChg chg="mod">
          <ac:chgData name="Harryman, Nicola" userId="1409abfd-6989-4b6c-9855-1f573135003c" providerId="ADAL" clId="{CEE0731A-B6F9-41A5-978A-FF7FF3011091}" dt="2026-05-22T09:00:33.086" v="934" actId="20577"/>
          <ac:spMkLst>
            <pc:docMk/>
            <pc:sldMk cId="63408820" sldId="280"/>
            <ac:spMk id="15" creationId="{791E1F8D-E3C7-81F9-7DF5-373BAD4FBDF0}"/>
          </ac:spMkLst>
        </pc:spChg>
        <pc:picChg chg="add mod">
          <ac:chgData name="Harryman, Nicola" userId="1409abfd-6989-4b6c-9855-1f573135003c" providerId="ADAL" clId="{CEE0731A-B6F9-41A5-978A-FF7FF3011091}" dt="2026-05-22T08:56:46.957" v="823" actId="1076"/>
          <ac:picMkLst>
            <pc:docMk/>
            <pc:sldMk cId="63408820" sldId="280"/>
            <ac:picMk id="6" creationId="{E44818C5-B891-30CF-CA4F-EF4F1791C98C}"/>
          </ac:picMkLst>
        </pc:picChg>
        <pc:picChg chg="add mod">
          <ac:chgData name="Harryman, Nicola" userId="1409abfd-6989-4b6c-9855-1f573135003c" providerId="ADAL" clId="{CEE0731A-B6F9-41A5-978A-FF7FF3011091}" dt="2026-05-22T08:57:16.121" v="874" actId="1037"/>
          <ac:picMkLst>
            <pc:docMk/>
            <pc:sldMk cId="63408820" sldId="280"/>
            <ac:picMk id="14" creationId="{61F20634-0A68-0702-3D83-327C3DE5CED4}"/>
          </ac:picMkLst>
        </pc:picChg>
        <pc:picChg chg="add mod">
          <ac:chgData name="Harryman, Nicola" userId="1409abfd-6989-4b6c-9855-1f573135003c" providerId="ADAL" clId="{CEE0731A-B6F9-41A5-978A-FF7FF3011091}" dt="2026-05-22T08:58:44.375" v="924" actId="1076"/>
          <ac:picMkLst>
            <pc:docMk/>
            <pc:sldMk cId="63408820" sldId="280"/>
            <ac:picMk id="17" creationId="{F307E8BB-A8E7-0399-7D61-2628C90F5B74}"/>
          </ac:picMkLst>
        </pc:picChg>
      </pc:sldChg>
      <pc:sldChg chg="addSp delSp modSp mod">
        <pc:chgData name="Harryman, Nicola" userId="1409abfd-6989-4b6c-9855-1f573135003c" providerId="ADAL" clId="{CEE0731A-B6F9-41A5-978A-FF7FF3011091}" dt="2026-05-22T09:04:04.550" v="1003" actId="20577"/>
        <pc:sldMkLst>
          <pc:docMk/>
          <pc:sldMk cId="1430777689" sldId="281"/>
        </pc:sldMkLst>
        <pc:spChg chg="mod">
          <ac:chgData name="Harryman, Nicola" userId="1409abfd-6989-4b6c-9855-1f573135003c" providerId="ADAL" clId="{CEE0731A-B6F9-41A5-978A-FF7FF3011091}" dt="2026-05-22T09:04:04.550" v="1003" actId="20577"/>
          <ac:spMkLst>
            <pc:docMk/>
            <pc:sldMk cId="1430777689" sldId="281"/>
            <ac:spMk id="6" creationId="{091B64BB-772F-C6C4-243C-AB1971F32278}"/>
          </ac:spMkLst>
        </pc:spChg>
        <pc:spChg chg="mod">
          <ac:chgData name="Harryman, Nicola" userId="1409abfd-6989-4b6c-9855-1f573135003c" providerId="ADAL" clId="{CEE0731A-B6F9-41A5-978A-FF7FF3011091}" dt="2026-05-22T09:02:17.249" v="980" actId="20577"/>
          <ac:spMkLst>
            <pc:docMk/>
            <pc:sldMk cId="1430777689" sldId="281"/>
            <ac:spMk id="8" creationId="{FB785413-7FDF-7B13-2738-AF6C6AA33E9D}"/>
          </ac:spMkLst>
        </pc:spChg>
        <pc:spChg chg="mod">
          <ac:chgData name="Harryman, Nicola" userId="1409abfd-6989-4b6c-9855-1f573135003c" providerId="ADAL" clId="{CEE0731A-B6F9-41A5-978A-FF7FF3011091}" dt="2026-05-22T09:01:42.579" v="952" actId="20577"/>
          <ac:spMkLst>
            <pc:docMk/>
            <pc:sldMk cId="1430777689" sldId="281"/>
            <ac:spMk id="10" creationId="{15D1600E-8D29-A843-C625-A1AE67FA3A2B}"/>
          </ac:spMkLst>
        </pc:spChg>
        <pc:picChg chg="add mod">
          <ac:chgData name="Harryman, Nicola" userId="1409abfd-6989-4b6c-9855-1f573135003c" providerId="ADAL" clId="{CEE0731A-B6F9-41A5-978A-FF7FF3011091}" dt="2026-05-22T09:00:54.376" v="937" actId="1076"/>
          <ac:picMkLst>
            <pc:docMk/>
            <pc:sldMk cId="1430777689" sldId="281"/>
            <ac:picMk id="7" creationId="{7C5E1CE4-DF8D-338B-F40D-6580EB08DDFF}"/>
          </ac:picMkLst>
        </pc:picChg>
        <pc:picChg chg="add mod">
          <ac:chgData name="Harryman, Nicola" userId="1409abfd-6989-4b6c-9855-1f573135003c" providerId="ADAL" clId="{CEE0731A-B6F9-41A5-978A-FF7FF3011091}" dt="2026-05-22T09:01:08.377" v="940" actId="1076"/>
          <ac:picMkLst>
            <pc:docMk/>
            <pc:sldMk cId="1430777689" sldId="281"/>
            <ac:picMk id="11" creationId="{E29E48C5-A7B3-7A2E-81B2-1BBC82B56E3D}"/>
          </ac:picMkLst>
        </pc:picChg>
      </pc:sldChg>
      <pc:sldChg chg="addSp delSp modSp mod">
        <pc:chgData name="Harryman, Nicola" userId="1409abfd-6989-4b6c-9855-1f573135003c" providerId="ADAL" clId="{CEE0731A-B6F9-41A5-978A-FF7FF3011091}" dt="2026-05-22T08:49:37.366" v="630" actId="20577"/>
        <pc:sldMkLst>
          <pc:docMk/>
          <pc:sldMk cId="3032458982" sldId="282"/>
        </pc:sldMkLst>
        <pc:spChg chg="mod">
          <ac:chgData name="Harryman, Nicola" userId="1409abfd-6989-4b6c-9855-1f573135003c" providerId="ADAL" clId="{CEE0731A-B6F9-41A5-978A-FF7FF3011091}" dt="2026-05-22T08:47:03.161" v="602" actId="6549"/>
          <ac:spMkLst>
            <pc:docMk/>
            <pc:sldMk cId="3032458982" sldId="282"/>
            <ac:spMk id="3" creationId="{23061CF4-A332-6862-C0E9-FF8B455F38DC}"/>
          </ac:spMkLst>
        </pc:spChg>
        <pc:spChg chg="mod">
          <ac:chgData name="Harryman, Nicola" userId="1409abfd-6989-4b6c-9855-1f573135003c" providerId="ADAL" clId="{CEE0731A-B6F9-41A5-978A-FF7FF3011091}" dt="2026-05-22T08:42:28.665" v="575" actId="20577"/>
          <ac:spMkLst>
            <pc:docMk/>
            <pc:sldMk cId="3032458982" sldId="282"/>
            <ac:spMk id="14" creationId="{CAC9BC7F-30F5-8ED5-B678-D40283349E47}"/>
          </ac:spMkLst>
        </pc:spChg>
        <pc:spChg chg="mod">
          <ac:chgData name="Harryman, Nicola" userId="1409abfd-6989-4b6c-9855-1f573135003c" providerId="ADAL" clId="{CEE0731A-B6F9-41A5-978A-FF7FF3011091}" dt="2026-05-22T08:49:37.366" v="630" actId="20577"/>
          <ac:spMkLst>
            <pc:docMk/>
            <pc:sldMk cId="3032458982" sldId="282"/>
            <ac:spMk id="17" creationId="{239670C9-5FD1-89AE-FF67-636669A66FED}"/>
          </ac:spMkLst>
        </pc:spChg>
        <pc:picChg chg="add mod">
          <ac:chgData name="Harryman, Nicola" userId="1409abfd-6989-4b6c-9855-1f573135003c" providerId="ADAL" clId="{CEE0731A-B6F9-41A5-978A-FF7FF3011091}" dt="2026-05-22T08:47:22.018" v="605" actId="1076"/>
          <ac:picMkLst>
            <pc:docMk/>
            <pc:sldMk cId="3032458982" sldId="282"/>
            <ac:picMk id="4" creationId="{5F1612B7-81C6-7038-55F9-940D3A4DD4BF}"/>
          </ac:picMkLst>
        </pc:picChg>
        <pc:picChg chg="add mod">
          <ac:chgData name="Harryman, Nicola" userId="1409abfd-6989-4b6c-9855-1f573135003c" providerId="ADAL" clId="{CEE0731A-B6F9-41A5-978A-FF7FF3011091}" dt="2026-05-22T08:47:36.926" v="608" actId="1076"/>
          <ac:picMkLst>
            <pc:docMk/>
            <pc:sldMk cId="3032458982" sldId="282"/>
            <ac:picMk id="9" creationId="{F20AB956-DA4E-1522-2E9C-D013F0B03D84}"/>
          </ac:picMkLst>
        </pc:picChg>
      </pc:sldChg>
      <pc:sldChg chg="modSp mod">
        <pc:chgData name="Harryman, Nicola" userId="1409abfd-6989-4b6c-9855-1f573135003c" providerId="ADAL" clId="{CEE0731A-B6F9-41A5-978A-FF7FF3011091}" dt="2026-05-27T12:31:45.608" v="1008" actId="20577"/>
        <pc:sldMkLst>
          <pc:docMk/>
          <pc:sldMk cId="2839945600" sldId="287"/>
        </pc:sldMkLst>
        <pc:graphicFrameChg chg="modGraphic">
          <ac:chgData name="Harryman, Nicola" userId="1409abfd-6989-4b6c-9855-1f573135003c" providerId="ADAL" clId="{CEE0731A-B6F9-41A5-978A-FF7FF3011091}" dt="2026-05-27T12:31:45.608" v="1008" actId="20577"/>
          <ac:graphicFrameMkLst>
            <pc:docMk/>
            <pc:sldMk cId="2839945600" sldId="287"/>
            <ac:graphicFrameMk id="2" creationId="{52F0F9CB-E296-F86D-D3CD-D7B2610B13E3}"/>
          </ac:graphicFrameMkLst>
        </pc:graphicFrameChg>
      </pc:sldChg>
      <pc:sldChg chg="addSp delSp modSp mod">
        <pc:chgData name="Harryman, Nicola" userId="1409abfd-6989-4b6c-9855-1f573135003c" providerId="ADAL" clId="{CEE0731A-B6F9-41A5-978A-FF7FF3011091}" dt="2026-05-22T08:55:44.087" v="789" actId="20577"/>
        <pc:sldMkLst>
          <pc:docMk/>
          <pc:sldMk cId="3208383" sldId="300"/>
        </pc:sldMkLst>
        <pc:spChg chg="mod">
          <ac:chgData name="Harryman, Nicola" userId="1409abfd-6989-4b6c-9855-1f573135003c" providerId="ADAL" clId="{CEE0731A-B6F9-41A5-978A-FF7FF3011091}" dt="2026-05-22T08:50:36.596" v="647" actId="20577"/>
          <ac:spMkLst>
            <pc:docMk/>
            <pc:sldMk cId="3208383" sldId="300"/>
            <ac:spMk id="3" creationId="{0168E916-F6B5-0BC3-2076-0058A4DC7344}"/>
          </ac:spMkLst>
        </pc:spChg>
        <pc:spChg chg="mod">
          <ac:chgData name="Harryman, Nicola" userId="1409abfd-6989-4b6c-9855-1f573135003c" providerId="ADAL" clId="{CEE0731A-B6F9-41A5-978A-FF7FF3011091}" dt="2026-05-22T08:51:43.769" v="655" actId="20577"/>
          <ac:spMkLst>
            <pc:docMk/>
            <pc:sldMk cId="3208383" sldId="300"/>
            <ac:spMk id="7" creationId="{D1382049-D717-3870-A12E-EBAB79511641}"/>
          </ac:spMkLst>
        </pc:spChg>
        <pc:spChg chg="mod">
          <ac:chgData name="Harryman, Nicola" userId="1409abfd-6989-4b6c-9855-1f573135003c" providerId="ADAL" clId="{CEE0731A-B6F9-41A5-978A-FF7FF3011091}" dt="2026-05-22T08:53:54.881" v="744" actId="20577"/>
          <ac:spMkLst>
            <pc:docMk/>
            <pc:sldMk cId="3208383" sldId="300"/>
            <ac:spMk id="8" creationId="{002EF3CB-D231-772E-0C5E-E37E8FC99752}"/>
          </ac:spMkLst>
        </pc:spChg>
        <pc:spChg chg="mod">
          <ac:chgData name="Harryman, Nicola" userId="1409abfd-6989-4b6c-9855-1f573135003c" providerId="ADAL" clId="{CEE0731A-B6F9-41A5-978A-FF7FF3011091}" dt="2026-05-22T08:55:44.087" v="789" actId="20577"/>
          <ac:spMkLst>
            <pc:docMk/>
            <pc:sldMk cId="3208383" sldId="300"/>
            <ac:spMk id="11" creationId="{E60F0DC3-44FB-5AE3-553F-A2AE68139EFF}"/>
          </ac:spMkLst>
        </pc:spChg>
        <pc:picChg chg="add mod">
          <ac:chgData name="Harryman, Nicola" userId="1409abfd-6989-4b6c-9855-1f573135003c" providerId="ADAL" clId="{CEE0731A-B6F9-41A5-978A-FF7FF3011091}" dt="2026-05-22T08:50:51.087" v="650" actId="1076"/>
          <ac:picMkLst>
            <pc:docMk/>
            <pc:sldMk cId="3208383" sldId="300"/>
            <ac:picMk id="6" creationId="{F5668E3F-B637-97D2-502E-0DB1E36E4110}"/>
          </ac:picMkLst>
        </pc:picChg>
        <pc:picChg chg="add mod">
          <ac:chgData name="Harryman, Nicola" userId="1409abfd-6989-4b6c-9855-1f573135003c" providerId="ADAL" clId="{CEE0731A-B6F9-41A5-978A-FF7FF3011091}" dt="2026-05-22T08:52:14.832" v="660" actId="14100"/>
          <ac:picMkLst>
            <pc:docMk/>
            <pc:sldMk cId="3208383" sldId="300"/>
            <ac:picMk id="10" creationId="{FACA5E62-5877-749A-16EA-5E914E147A9A}"/>
          </ac:picMkLst>
        </pc:picChg>
      </pc:sldChg>
      <pc:sldChg chg="modSp mod">
        <pc:chgData name="Harryman, Nicola" userId="1409abfd-6989-4b6c-9855-1f573135003c" providerId="ADAL" clId="{CEE0731A-B6F9-41A5-978A-FF7FF3011091}" dt="2026-05-22T07:54:01.889" v="5" actId="13926"/>
        <pc:sldMkLst>
          <pc:docMk/>
          <pc:sldMk cId="337106779" sldId="344"/>
        </pc:sldMkLst>
        <pc:spChg chg="mod">
          <ac:chgData name="Harryman, Nicola" userId="1409abfd-6989-4b6c-9855-1f573135003c" providerId="ADAL" clId="{CEE0731A-B6F9-41A5-978A-FF7FF3011091}" dt="2026-05-22T07:54:01.889" v="5" actId="13926"/>
          <ac:spMkLst>
            <pc:docMk/>
            <pc:sldMk cId="337106779" sldId="344"/>
            <ac:spMk id="2" creationId="{35895C57-C3C6-B60E-0181-C107E68036FD}"/>
          </ac:spMkLst>
        </pc:spChg>
        <pc:spChg chg="mod">
          <ac:chgData name="Harryman, Nicola" userId="1409abfd-6989-4b6c-9855-1f573135003c" providerId="ADAL" clId="{CEE0731A-B6F9-41A5-978A-FF7FF3011091}" dt="2026-05-22T07:53:57.434" v="4" actId="13926"/>
          <ac:spMkLst>
            <pc:docMk/>
            <pc:sldMk cId="337106779" sldId="344"/>
            <ac:spMk id="3" creationId="{0D9CAC0A-D5FC-DC23-946B-B6F451B1AB5B}"/>
          </ac:spMkLst>
        </pc:spChg>
      </pc:sldChg>
    </pc:docChg>
  </pc:docChgLst>
  <pc:docChgLst>
    <pc:chgData name="Harris, Dave" userId="S::dave.harris@kent.fire-uk.org::056fc4b2-2622-49fb-b10c-fe827f6af6e5" providerId="AD" clId="Web-{1EC9581E-6B40-72DF-57F8-968C13B4DA1A}"/>
    <pc:docChg chg="modSld">
      <pc:chgData name="Harris, Dave" userId="S::dave.harris@kent.fire-uk.org::056fc4b2-2622-49fb-b10c-fe827f6af6e5" providerId="AD" clId="Web-{1EC9581E-6B40-72DF-57F8-968C13B4DA1A}" dt="2026-06-05T12:51:39.297" v="31" actId="20577"/>
      <pc:docMkLst>
        <pc:docMk/>
      </pc:docMkLst>
      <pc:sldChg chg="addSp delSp modSp">
        <pc:chgData name="Harris, Dave" userId="S::dave.harris@kent.fire-uk.org::056fc4b2-2622-49fb-b10c-fe827f6af6e5" providerId="AD" clId="Web-{1EC9581E-6B40-72DF-57F8-968C13B4DA1A}" dt="2026-06-05T12:51:39.297" v="31" actId="20577"/>
        <pc:sldMkLst>
          <pc:docMk/>
          <pc:sldMk cId="3175315937" sldId="360"/>
        </pc:sldMkLst>
        <pc:spChg chg="add mod">
          <ac:chgData name="Harris, Dave" userId="S::dave.harris@kent.fire-uk.org::056fc4b2-2622-49fb-b10c-fe827f6af6e5" providerId="AD" clId="Web-{1EC9581E-6B40-72DF-57F8-968C13B4DA1A}" dt="2026-06-05T12:51:39.297" v="31" actId="20577"/>
          <ac:spMkLst>
            <pc:docMk/>
            <pc:sldMk cId="3175315937" sldId="360"/>
            <ac:spMk id="6" creationId="{4A1302B6-F4AC-855E-6854-ECBF2757A2BB}"/>
          </ac:spMkLst>
        </pc:spChg>
        <pc:picChg chg="mod">
          <ac:chgData name="Harris, Dave" userId="S::dave.harris@kent.fire-uk.org::056fc4b2-2622-49fb-b10c-fe827f6af6e5" providerId="AD" clId="Web-{1EC9581E-6B40-72DF-57F8-968C13B4DA1A}" dt="2026-06-05T12:50:46.309" v="26" actId="14100"/>
          <ac:picMkLst>
            <pc:docMk/>
            <pc:sldMk cId="3175315937" sldId="360"/>
            <ac:picMk id="5" creationId="{BF4EB842-27CF-4359-309A-BBA9389DF9C1}"/>
          </ac:picMkLst>
        </pc:picChg>
      </pc:sldChg>
    </pc:docChg>
  </pc:docChgLst>
  <pc:docChgLst>
    <pc:chgData name="McMahon, Leanne" userId="S::leanne.mcmahon@kent.fire-uk.org::fdbabc9d-2692-42f8-9376-d4733519092c" providerId="AD" clId="Web-{C8F84865-30F3-0152-8391-B335801E76BB}"/>
    <pc:docChg chg="delSld modSld">
      <pc:chgData name="McMahon, Leanne" userId="S::leanne.mcmahon@kent.fire-uk.org::fdbabc9d-2692-42f8-9376-d4733519092c" providerId="AD" clId="Web-{C8F84865-30F3-0152-8391-B335801E76BB}" dt="2026-05-22T16:41:10.869" v="11" actId="20577"/>
      <pc:docMkLst>
        <pc:docMk/>
      </pc:docMkLst>
      <pc:sldChg chg="modSp">
        <pc:chgData name="McMahon, Leanne" userId="S::leanne.mcmahon@kent.fire-uk.org::fdbabc9d-2692-42f8-9376-d4733519092c" providerId="AD" clId="Web-{C8F84865-30F3-0152-8391-B335801E76BB}" dt="2026-05-22T16:41:10.869" v="11" actId="20577"/>
        <pc:sldMkLst>
          <pc:docMk/>
          <pc:sldMk cId="1475931387" sldId="304"/>
        </pc:sldMkLst>
        <pc:spChg chg="mod">
          <ac:chgData name="McMahon, Leanne" userId="S::leanne.mcmahon@kent.fire-uk.org::fdbabc9d-2692-42f8-9376-d4733519092c" providerId="AD" clId="Web-{C8F84865-30F3-0152-8391-B335801E76BB}" dt="2026-05-22T16:41:10.869" v="11" actId="20577"/>
          <ac:spMkLst>
            <pc:docMk/>
            <pc:sldMk cId="1475931387" sldId="304"/>
            <ac:spMk id="3" creationId="{12B27324-CD79-0DC0-217C-4F375D889011}"/>
          </ac:spMkLst>
        </pc:spChg>
      </pc:sldChg>
    </pc:docChg>
  </pc:docChgLst>
  <pc:docChgLst>
    <pc:chgData name="Deadman, Matthew" userId="6582fb84-66ec-4c0e-9089-d43e6de7a102" providerId="ADAL" clId="{AE771C70-438B-4814-8706-B07F0F52445F}"/>
    <pc:docChg chg="undo custSel addSld delSld modSld">
      <pc:chgData name="Deadman, Matthew" userId="6582fb84-66ec-4c0e-9089-d43e6de7a102" providerId="ADAL" clId="{AE771C70-438B-4814-8706-B07F0F52445F}" dt="2026-06-16T16:39:26.841" v="380" actId="13926"/>
      <pc:docMkLst>
        <pc:docMk/>
      </pc:docMkLst>
      <pc:sldChg chg="modSp add mod">
        <pc:chgData name="Deadman, Matthew" userId="6582fb84-66ec-4c0e-9089-d43e6de7a102" providerId="ADAL" clId="{AE771C70-438B-4814-8706-B07F0F52445F}" dt="2026-05-29T13:07:10.487" v="7" actId="20577"/>
        <pc:sldMkLst>
          <pc:docMk/>
          <pc:sldMk cId="3671086029" sldId="256"/>
        </pc:sldMkLst>
      </pc:sldChg>
      <pc:sldChg chg="add del">
        <pc:chgData name="Deadman, Matthew" userId="6582fb84-66ec-4c0e-9089-d43e6de7a102" providerId="ADAL" clId="{AE771C70-438B-4814-8706-B07F0F52445F}" dt="2026-06-11T14:18:32.014" v="20"/>
        <pc:sldMkLst>
          <pc:docMk/>
          <pc:sldMk cId="2714743562" sldId="257"/>
        </pc:sldMkLst>
      </pc:sldChg>
      <pc:sldChg chg="add">
        <pc:chgData name="Deadman, Matthew" userId="6582fb84-66ec-4c0e-9089-d43e6de7a102" providerId="ADAL" clId="{AE771C70-438B-4814-8706-B07F0F52445F}" dt="2026-05-29T13:06:51.869" v="5"/>
        <pc:sldMkLst>
          <pc:docMk/>
          <pc:sldMk cId="628442481" sldId="258"/>
        </pc:sldMkLst>
      </pc:sldChg>
      <pc:sldChg chg="add del">
        <pc:chgData name="Deadman, Matthew" userId="6582fb84-66ec-4c0e-9089-d43e6de7a102" providerId="ADAL" clId="{AE771C70-438B-4814-8706-B07F0F52445F}" dt="2026-06-11T14:18:32.014" v="20"/>
        <pc:sldMkLst>
          <pc:docMk/>
          <pc:sldMk cId="3792323318" sldId="259"/>
        </pc:sldMkLst>
      </pc:sldChg>
      <pc:sldChg chg="add del">
        <pc:chgData name="Deadman, Matthew" userId="6582fb84-66ec-4c0e-9089-d43e6de7a102" providerId="ADAL" clId="{AE771C70-438B-4814-8706-B07F0F52445F}" dt="2026-06-11T14:18:32.014" v="20"/>
        <pc:sldMkLst>
          <pc:docMk/>
          <pc:sldMk cId="3297371741" sldId="271"/>
        </pc:sldMkLst>
      </pc:sldChg>
      <pc:sldChg chg="add">
        <pc:chgData name="Deadman, Matthew" userId="6582fb84-66ec-4c0e-9089-d43e6de7a102" providerId="ADAL" clId="{AE771C70-438B-4814-8706-B07F0F52445F}" dt="2026-06-11T14:18:32.014" v="20"/>
        <pc:sldMkLst>
          <pc:docMk/>
          <pc:sldMk cId="2877389125" sldId="273"/>
        </pc:sldMkLst>
      </pc:sldChg>
      <pc:sldChg chg="add">
        <pc:chgData name="Deadman, Matthew" userId="6582fb84-66ec-4c0e-9089-d43e6de7a102" providerId="ADAL" clId="{AE771C70-438B-4814-8706-B07F0F52445F}" dt="2026-06-11T14:18:32.014" v="20"/>
        <pc:sldMkLst>
          <pc:docMk/>
          <pc:sldMk cId="899852044" sldId="277"/>
        </pc:sldMkLst>
      </pc:sldChg>
      <pc:sldChg chg="modSp mod">
        <pc:chgData name="Deadman, Matthew" userId="6582fb84-66ec-4c0e-9089-d43e6de7a102" providerId="ADAL" clId="{AE771C70-438B-4814-8706-B07F0F52445F}" dt="2026-06-11T14:24:42.550" v="228" actId="20577"/>
        <pc:sldMkLst>
          <pc:docMk/>
          <pc:sldMk cId="765516404" sldId="289"/>
        </pc:sldMkLst>
        <pc:spChg chg="mod">
          <ac:chgData name="Deadman, Matthew" userId="6582fb84-66ec-4c0e-9089-d43e6de7a102" providerId="ADAL" clId="{AE771C70-438B-4814-8706-B07F0F52445F}" dt="2026-06-11T14:24:42.550" v="228" actId="20577"/>
          <ac:spMkLst>
            <pc:docMk/>
            <pc:sldMk cId="765516404" sldId="289"/>
            <ac:spMk id="3" creationId="{53CE3BF8-7E5E-AC66-10AC-851776CB52D0}"/>
          </ac:spMkLst>
        </pc:spChg>
      </pc:sldChg>
      <pc:sldChg chg="modSp mod">
        <pc:chgData name="Deadman, Matthew" userId="6582fb84-66ec-4c0e-9089-d43e6de7a102" providerId="ADAL" clId="{AE771C70-438B-4814-8706-B07F0F52445F}" dt="2026-06-11T14:24:56.914" v="234" actId="13926"/>
        <pc:sldMkLst>
          <pc:docMk/>
          <pc:sldMk cId="4124140028" sldId="303"/>
        </pc:sldMkLst>
        <pc:spChg chg="mod">
          <ac:chgData name="Deadman, Matthew" userId="6582fb84-66ec-4c0e-9089-d43e6de7a102" providerId="ADAL" clId="{AE771C70-438B-4814-8706-B07F0F52445F}" dt="2026-06-11T14:24:54.520" v="233" actId="13926"/>
          <ac:spMkLst>
            <pc:docMk/>
            <pc:sldMk cId="4124140028" sldId="303"/>
            <ac:spMk id="2" creationId="{B29680EC-47D9-562E-AAAD-5C2E326789A4}"/>
          </ac:spMkLst>
        </pc:spChg>
        <pc:spChg chg="mod">
          <ac:chgData name="Deadman, Matthew" userId="6582fb84-66ec-4c0e-9089-d43e6de7a102" providerId="ADAL" clId="{AE771C70-438B-4814-8706-B07F0F52445F}" dt="2026-06-11T14:24:56.914" v="234" actId="13926"/>
          <ac:spMkLst>
            <pc:docMk/>
            <pc:sldMk cId="4124140028" sldId="303"/>
            <ac:spMk id="3" creationId="{7FAACF6B-9F1D-FC48-DADA-40DAD0918753}"/>
          </ac:spMkLst>
        </pc:spChg>
      </pc:sldChg>
      <pc:sldChg chg="del">
        <pc:chgData name="Deadman, Matthew" userId="6582fb84-66ec-4c0e-9089-d43e6de7a102" providerId="ADAL" clId="{AE771C70-438B-4814-8706-B07F0F52445F}" dt="2026-06-16T16:36:52.137" v="343" actId="47"/>
        <pc:sldMkLst>
          <pc:docMk/>
          <pc:sldMk cId="839427160" sldId="357"/>
        </pc:sldMkLst>
      </pc:sldChg>
      <pc:sldChg chg="modSp mod">
        <pc:chgData name="Deadman, Matthew" userId="6582fb84-66ec-4c0e-9089-d43e6de7a102" providerId="ADAL" clId="{AE771C70-438B-4814-8706-B07F0F52445F}" dt="2026-06-16T16:37:40.504" v="347" actId="1076"/>
        <pc:sldMkLst>
          <pc:docMk/>
          <pc:sldMk cId="3197663103" sldId="359"/>
        </pc:sldMkLst>
        <pc:spChg chg="mod">
          <ac:chgData name="Deadman, Matthew" userId="6582fb84-66ec-4c0e-9089-d43e6de7a102" providerId="ADAL" clId="{AE771C70-438B-4814-8706-B07F0F52445F}" dt="2026-06-16T16:37:40.504" v="347" actId="1076"/>
          <ac:spMkLst>
            <pc:docMk/>
            <pc:sldMk cId="3197663103" sldId="359"/>
            <ac:spMk id="4" creationId="{6ECA4629-04C1-C6C0-58B2-0711A3A03B84}"/>
          </ac:spMkLst>
        </pc:spChg>
      </pc:sldChg>
      <pc:sldChg chg="addSp delSp modSp mod">
        <pc:chgData name="Deadman, Matthew" userId="6582fb84-66ec-4c0e-9089-d43e6de7a102" providerId="ADAL" clId="{AE771C70-438B-4814-8706-B07F0F52445F}" dt="2026-06-16T16:38:26.560" v="376" actId="948"/>
        <pc:sldMkLst>
          <pc:docMk/>
          <pc:sldMk cId="2184623456" sldId="361"/>
        </pc:sldMkLst>
        <pc:spChg chg="mod">
          <ac:chgData name="Deadman, Matthew" userId="6582fb84-66ec-4c0e-9089-d43e6de7a102" providerId="ADAL" clId="{AE771C70-438B-4814-8706-B07F0F52445F}" dt="2026-06-16T16:38:26.560" v="376" actId="948"/>
          <ac:spMkLst>
            <pc:docMk/>
            <pc:sldMk cId="2184623456" sldId="361"/>
            <ac:spMk id="3" creationId="{76CDEA53-2212-608F-FDCA-D4A9D484B403}"/>
          </ac:spMkLst>
        </pc:spChg>
        <pc:picChg chg="add mod">
          <ac:chgData name="Deadman, Matthew" userId="6582fb84-66ec-4c0e-9089-d43e6de7a102" providerId="ADAL" clId="{AE771C70-438B-4814-8706-B07F0F52445F}" dt="2026-06-11T16:25:08.813" v="342" actId="1076"/>
          <ac:picMkLst>
            <pc:docMk/>
            <pc:sldMk cId="2184623456" sldId="361"/>
            <ac:picMk id="6" creationId="{05542A01-7CDA-ED54-59A1-01415859425C}"/>
          </ac:picMkLst>
        </pc:picChg>
      </pc:sldChg>
      <pc:sldChg chg="modSp mod">
        <pc:chgData name="Deadman, Matthew" userId="6582fb84-66ec-4c0e-9089-d43e6de7a102" providerId="ADAL" clId="{AE771C70-438B-4814-8706-B07F0F52445F}" dt="2026-06-16T16:39:26.841" v="380" actId="13926"/>
        <pc:sldMkLst>
          <pc:docMk/>
          <pc:sldMk cId="3994053280" sldId="415"/>
        </pc:sldMkLst>
        <pc:spChg chg="mod">
          <ac:chgData name="Deadman, Matthew" userId="6582fb84-66ec-4c0e-9089-d43e6de7a102" providerId="ADAL" clId="{AE771C70-438B-4814-8706-B07F0F52445F}" dt="2026-06-16T16:39:24.572" v="379" actId="13926"/>
          <ac:spMkLst>
            <pc:docMk/>
            <pc:sldMk cId="3994053280" sldId="415"/>
            <ac:spMk id="2" creationId="{978A5AA3-9698-FE3D-30B9-217093FF00F7}"/>
          </ac:spMkLst>
        </pc:spChg>
        <pc:spChg chg="mod">
          <ac:chgData name="Deadman, Matthew" userId="6582fb84-66ec-4c0e-9089-d43e6de7a102" providerId="ADAL" clId="{AE771C70-438B-4814-8706-B07F0F52445F}" dt="2026-06-16T16:39:26.841" v="380" actId="13926"/>
          <ac:spMkLst>
            <pc:docMk/>
            <pc:sldMk cId="3994053280" sldId="415"/>
            <ac:spMk id="3" creationId="{C34D24E3-2F30-9CD8-9ED6-0A2F7578A281}"/>
          </ac:spMkLst>
        </pc:spChg>
      </pc:sldChg>
      <pc:sldChg chg="add">
        <pc:chgData name="Deadman, Matthew" userId="6582fb84-66ec-4c0e-9089-d43e6de7a102" providerId="ADAL" clId="{AE771C70-438B-4814-8706-B07F0F52445F}" dt="2026-05-29T13:06:51.869" v="5"/>
        <pc:sldMkLst>
          <pc:docMk/>
          <pc:sldMk cId="1793328605" sldId="469"/>
        </pc:sldMkLst>
      </pc:sldChg>
      <pc:sldChg chg="add">
        <pc:chgData name="Deadman, Matthew" userId="6582fb84-66ec-4c0e-9089-d43e6de7a102" providerId="ADAL" clId="{AE771C70-438B-4814-8706-B07F0F52445F}" dt="2026-05-29T13:06:51.869" v="5"/>
        <pc:sldMkLst>
          <pc:docMk/>
          <pc:sldMk cId="2727493446" sldId="470"/>
        </pc:sldMkLst>
      </pc:sldChg>
      <pc:sldChg chg="add">
        <pc:chgData name="Deadman, Matthew" userId="6582fb84-66ec-4c0e-9089-d43e6de7a102" providerId="ADAL" clId="{AE771C70-438B-4814-8706-B07F0F52445F}" dt="2026-06-11T14:18:32.014" v="20"/>
        <pc:sldMkLst>
          <pc:docMk/>
          <pc:sldMk cId="3221853133" sldId="475"/>
        </pc:sldMkLst>
      </pc:sldChg>
      <pc:sldChg chg="add">
        <pc:chgData name="Deadman, Matthew" userId="6582fb84-66ec-4c0e-9089-d43e6de7a102" providerId="ADAL" clId="{AE771C70-438B-4814-8706-B07F0F52445F}" dt="2026-06-11T14:18:32.014" v="20"/>
        <pc:sldMkLst>
          <pc:docMk/>
          <pc:sldMk cId="3041836316" sldId="476"/>
        </pc:sldMkLst>
      </pc:sldChg>
      <pc:sldChg chg="add">
        <pc:chgData name="Deadman, Matthew" userId="6582fb84-66ec-4c0e-9089-d43e6de7a102" providerId="ADAL" clId="{AE771C70-438B-4814-8706-B07F0F52445F}" dt="2026-06-11T14:18:32.014" v="20"/>
        <pc:sldMkLst>
          <pc:docMk/>
          <pc:sldMk cId="2956575331" sldId="477"/>
        </pc:sldMkLst>
      </pc:sldChg>
      <pc:sldChg chg="add">
        <pc:chgData name="Deadman, Matthew" userId="6582fb84-66ec-4c0e-9089-d43e6de7a102" providerId="ADAL" clId="{AE771C70-438B-4814-8706-B07F0F52445F}" dt="2026-06-11T14:18:32.014" v="20"/>
        <pc:sldMkLst>
          <pc:docMk/>
          <pc:sldMk cId="1116989765" sldId="478"/>
        </pc:sldMkLst>
      </pc:sldChg>
    </pc:docChg>
  </pc:docChgLst>
  <pc:docChgLst>
    <pc:chgData name="Thompson, Owain" userId="9365d81f-f9d0-4209-8fbf-5867bb8e3cb7" providerId="ADAL" clId="{A66F18C9-2CE8-42D3-8B7A-3C69AB5172B0}"/>
    <pc:docChg chg="undo custSel addSld delSld modSld sldOrd">
      <pc:chgData name="Thompson, Owain" userId="9365d81f-f9d0-4209-8fbf-5867bb8e3cb7" providerId="ADAL" clId="{A66F18C9-2CE8-42D3-8B7A-3C69AB5172B0}" dt="2026-06-08T11:00:43.092" v="1164" actId="20577"/>
      <pc:docMkLst>
        <pc:docMk/>
      </pc:docMkLst>
      <pc:sldChg chg="addSp delSp modSp mod ord">
        <pc:chgData name="Thompson, Owain" userId="9365d81f-f9d0-4209-8fbf-5867bb8e3cb7" providerId="ADAL" clId="{A66F18C9-2CE8-42D3-8B7A-3C69AB5172B0}" dt="2026-06-08T11:00:14.622" v="1162" actId="403"/>
        <pc:sldMkLst>
          <pc:docMk/>
          <pc:sldMk cId="3671086029" sldId="256"/>
        </pc:sldMkLst>
        <pc:spChg chg="mod">
          <ac:chgData name="Thompson, Owain" userId="9365d81f-f9d0-4209-8fbf-5867bb8e3cb7" providerId="ADAL" clId="{A66F18C9-2CE8-42D3-8B7A-3C69AB5172B0}" dt="2026-06-08T10:59:02.163" v="1145" actId="20577"/>
          <ac:spMkLst>
            <pc:docMk/>
            <pc:sldMk cId="3671086029" sldId="256"/>
            <ac:spMk id="2" creationId="{00000000-0000-0000-0000-000000000000}"/>
          </ac:spMkLst>
        </pc:spChg>
        <pc:spChg chg="add mod">
          <ac:chgData name="Thompson, Owain" userId="9365d81f-f9d0-4209-8fbf-5867bb8e3cb7" providerId="ADAL" clId="{A66F18C9-2CE8-42D3-8B7A-3C69AB5172B0}" dt="2026-06-08T11:00:14.622" v="1162" actId="403"/>
          <ac:spMkLst>
            <pc:docMk/>
            <pc:sldMk cId="3671086029" sldId="256"/>
            <ac:spMk id="6" creationId="{C333C958-ECD2-FF43-133B-EE8AD6C7DC59}"/>
          </ac:spMkLst>
        </pc:spChg>
      </pc:sldChg>
      <pc:sldChg chg="ord">
        <pc:chgData name="Thompson, Owain" userId="9365d81f-f9d0-4209-8fbf-5867bb8e3cb7" providerId="ADAL" clId="{A66F18C9-2CE8-42D3-8B7A-3C69AB5172B0}" dt="2026-06-01T11:03:44.607" v="958"/>
        <pc:sldMkLst>
          <pc:docMk/>
          <pc:sldMk cId="628442481" sldId="258"/>
        </pc:sldMkLst>
      </pc:sldChg>
      <pc:sldChg chg="add">
        <pc:chgData name="Thompson, Owain" userId="9365d81f-f9d0-4209-8fbf-5867bb8e3cb7" providerId="ADAL" clId="{A66F18C9-2CE8-42D3-8B7A-3C69AB5172B0}" dt="2026-05-20T15:44:43.676" v="799"/>
        <pc:sldMkLst>
          <pc:docMk/>
          <pc:sldMk cId="3780802370" sldId="262"/>
        </pc:sldMkLst>
      </pc:sldChg>
      <pc:sldChg chg="modSp mod">
        <pc:chgData name="Thompson, Owain" userId="9365d81f-f9d0-4209-8fbf-5867bb8e3cb7" providerId="ADAL" clId="{A66F18C9-2CE8-42D3-8B7A-3C69AB5172B0}" dt="2026-06-01T11:05:47.785" v="962" actId="20577"/>
        <pc:sldMkLst>
          <pc:docMk/>
          <pc:sldMk cId="4059724508" sldId="285"/>
        </pc:sldMkLst>
        <pc:spChg chg="mod">
          <ac:chgData name="Thompson, Owain" userId="9365d81f-f9d0-4209-8fbf-5867bb8e3cb7" providerId="ADAL" clId="{A66F18C9-2CE8-42D3-8B7A-3C69AB5172B0}" dt="2026-06-01T11:05:47.785" v="962" actId="20577"/>
          <ac:spMkLst>
            <pc:docMk/>
            <pc:sldMk cId="4059724508" sldId="285"/>
            <ac:spMk id="2" creationId="{B29680EC-47D9-562E-AAAD-5C2E326789A4}"/>
          </ac:spMkLst>
        </pc:spChg>
      </pc:sldChg>
      <pc:sldChg chg="modSp mod">
        <pc:chgData name="Thompson, Owain" userId="9365d81f-f9d0-4209-8fbf-5867bb8e3cb7" providerId="ADAL" clId="{A66F18C9-2CE8-42D3-8B7A-3C69AB5172B0}" dt="2026-05-18T08:48:25.379" v="0" actId="13926"/>
        <pc:sldMkLst>
          <pc:docMk/>
          <pc:sldMk cId="1729390508" sldId="293"/>
        </pc:sldMkLst>
        <pc:spChg chg="mod">
          <ac:chgData name="Thompson, Owain" userId="9365d81f-f9d0-4209-8fbf-5867bb8e3cb7" providerId="ADAL" clId="{A66F18C9-2CE8-42D3-8B7A-3C69AB5172B0}" dt="2026-05-18T08:48:25.379" v="0" actId="13926"/>
          <ac:spMkLst>
            <pc:docMk/>
            <pc:sldMk cId="1729390508" sldId="293"/>
            <ac:spMk id="3" creationId="{7E0D07A2-EAFD-F219-D12A-1474C6C101C4}"/>
          </ac:spMkLst>
        </pc:spChg>
      </pc:sldChg>
      <pc:sldChg chg="modSp mod">
        <pc:chgData name="Thompson, Owain" userId="9365d81f-f9d0-4209-8fbf-5867bb8e3cb7" providerId="ADAL" clId="{A66F18C9-2CE8-42D3-8B7A-3C69AB5172B0}" dt="2026-06-01T11:05:58.732" v="964" actId="20577"/>
        <pc:sldMkLst>
          <pc:docMk/>
          <pc:sldMk cId="4124140028" sldId="303"/>
        </pc:sldMkLst>
        <pc:spChg chg="mod">
          <ac:chgData name="Thompson, Owain" userId="9365d81f-f9d0-4209-8fbf-5867bb8e3cb7" providerId="ADAL" clId="{A66F18C9-2CE8-42D3-8B7A-3C69AB5172B0}" dt="2026-06-01T11:05:58.732" v="964" actId="20577"/>
          <ac:spMkLst>
            <pc:docMk/>
            <pc:sldMk cId="4124140028" sldId="303"/>
            <ac:spMk id="2" creationId="{B29680EC-47D9-562E-AAAD-5C2E326789A4}"/>
          </ac:spMkLst>
        </pc:spChg>
      </pc:sldChg>
      <pc:sldChg chg="addSp delSp modSp add mod">
        <pc:chgData name="Thompson, Owain" userId="9365d81f-f9d0-4209-8fbf-5867bb8e3cb7" providerId="ADAL" clId="{A66F18C9-2CE8-42D3-8B7A-3C69AB5172B0}" dt="2026-06-08T11:00:43.092" v="1164" actId="20577"/>
        <pc:sldMkLst>
          <pc:docMk/>
          <pc:sldMk cId="608579890" sldId="321"/>
        </pc:sldMkLst>
        <pc:spChg chg="mod">
          <ac:chgData name="Thompson, Owain" userId="9365d81f-f9d0-4209-8fbf-5867bb8e3cb7" providerId="ADAL" clId="{A66F18C9-2CE8-42D3-8B7A-3C69AB5172B0}" dt="2026-05-20T15:45:53.983" v="919" actId="20577"/>
          <ac:spMkLst>
            <pc:docMk/>
            <pc:sldMk cId="608579890" sldId="321"/>
            <ac:spMk id="2" creationId="{00000000-0000-0000-0000-000000000000}"/>
          </ac:spMkLst>
        </pc:spChg>
        <pc:spChg chg="add mod">
          <ac:chgData name="Thompson, Owain" userId="9365d81f-f9d0-4209-8fbf-5867bb8e3cb7" providerId="ADAL" clId="{A66F18C9-2CE8-42D3-8B7A-3C69AB5172B0}" dt="2026-06-08T11:00:43.092" v="1164" actId="20577"/>
          <ac:spMkLst>
            <pc:docMk/>
            <pc:sldMk cId="608579890" sldId="321"/>
            <ac:spMk id="4" creationId="{56CC361D-3798-C7F1-5CCD-999D7F067A0A}"/>
          </ac:spMkLst>
        </pc:spChg>
      </pc:sldChg>
      <pc:sldChg chg="modSp mod">
        <pc:chgData name="Thompson, Owain" userId="9365d81f-f9d0-4209-8fbf-5867bb8e3cb7" providerId="ADAL" clId="{A66F18C9-2CE8-42D3-8B7A-3C69AB5172B0}" dt="2026-05-20T15:46:00.084" v="923" actId="6549"/>
        <pc:sldMkLst>
          <pc:docMk/>
          <pc:sldMk cId="2426604739" sldId="387"/>
        </pc:sldMkLst>
        <pc:spChg chg="mod">
          <ac:chgData name="Thompson, Owain" userId="9365d81f-f9d0-4209-8fbf-5867bb8e3cb7" providerId="ADAL" clId="{A66F18C9-2CE8-42D3-8B7A-3C69AB5172B0}" dt="2026-05-20T15:46:00.084" v="923" actId="6549"/>
          <ac:spMkLst>
            <pc:docMk/>
            <pc:sldMk cId="2426604739" sldId="387"/>
            <ac:spMk id="2" creationId="{B29680EC-47D9-562E-AAAD-5C2E326789A4}"/>
          </ac:spMkLst>
        </pc:spChg>
        <pc:spChg chg="mod">
          <ac:chgData name="Thompson, Owain" userId="9365d81f-f9d0-4209-8fbf-5867bb8e3cb7" providerId="ADAL" clId="{A66F18C9-2CE8-42D3-8B7A-3C69AB5172B0}" dt="2026-05-20T14:03:01.921" v="570" actId="6549"/>
          <ac:spMkLst>
            <pc:docMk/>
            <pc:sldMk cId="2426604739" sldId="387"/>
            <ac:spMk id="3" creationId="{7FAACF6B-9F1D-FC48-DADA-40DAD0918753}"/>
          </ac:spMkLst>
        </pc:spChg>
      </pc:sldChg>
      <pc:sldChg chg="delSp modSp mod">
        <pc:chgData name="Thompson, Owain" userId="9365d81f-f9d0-4209-8fbf-5867bb8e3cb7" providerId="ADAL" clId="{A66F18C9-2CE8-42D3-8B7A-3C69AB5172B0}" dt="2026-05-22T11:10:37.724" v="947" actId="20577"/>
        <pc:sldMkLst>
          <pc:docMk/>
          <pc:sldMk cId="3438635255" sldId="417"/>
        </pc:sldMkLst>
        <pc:spChg chg="mod">
          <ac:chgData name="Thompson, Owain" userId="9365d81f-f9d0-4209-8fbf-5867bb8e3cb7" providerId="ADAL" clId="{A66F18C9-2CE8-42D3-8B7A-3C69AB5172B0}" dt="2026-05-22T11:10:37.724" v="947" actId="20577"/>
          <ac:spMkLst>
            <pc:docMk/>
            <pc:sldMk cId="3438635255" sldId="417"/>
            <ac:spMk id="3" creationId="{C2B13AF7-5361-927D-D8CE-B889BAD7A612}"/>
          </ac:spMkLst>
        </pc:spChg>
      </pc:sldChg>
      <pc:sldChg chg="add">
        <pc:chgData name="Thompson, Owain" userId="9365d81f-f9d0-4209-8fbf-5867bb8e3cb7" providerId="ADAL" clId="{A66F18C9-2CE8-42D3-8B7A-3C69AB5172B0}" dt="2026-05-20T15:44:43.676" v="799"/>
        <pc:sldMkLst>
          <pc:docMk/>
          <pc:sldMk cId="1609123814" sldId="465"/>
        </pc:sldMkLst>
      </pc:sldChg>
      <pc:sldChg chg="ord">
        <pc:chgData name="Thompson, Owain" userId="9365d81f-f9d0-4209-8fbf-5867bb8e3cb7" providerId="ADAL" clId="{A66F18C9-2CE8-42D3-8B7A-3C69AB5172B0}" dt="2026-06-01T11:03:44.607" v="958"/>
        <pc:sldMkLst>
          <pc:docMk/>
          <pc:sldMk cId="1793328605" sldId="469"/>
        </pc:sldMkLst>
      </pc:sldChg>
      <pc:sldChg chg="ord">
        <pc:chgData name="Thompson, Owain" userId="9365d81f-f9d0-4209-8fbf-5867bb8e3cb7" providerId="ADAL" clId="{A66F18C9-2CE8-42D3-8B7A-3C69AB5172B0}" dt="2026-06-01T11:03:44.607" v="958"/>
        <pc:sldMkLst>
          <pc:docMk/>
          <pc:sldMk cId="2727493446" sldId="470"/>
        </pc:sldMkLst>
      </pc:sldChg>
      <pc:sldChg chg="add">
        <pc:chgData name="Thompson, Owain" userId="9365d81f-f9d0-4209-8fbf-5867bb8e3cb7" providerId="ADAL" clId="{A66F18C9-2CE8-42D3-8B7A-3C69AB5172B0}" dt="2026-06-03T13:34:03.610" v="965"/>
        <pc:sldMkLst>
          <pc:docMk/>
          <pc:sldMk cId="2774180805" sldId="471"/>
        </pc:sldMkLst>
      </pc:sldChg>
      <pc:sldChg chg="modSp add mod">
        <pc:chgData name="Thompson, Owain" userId="9365d81f-f9d0-4209-8fbf-5867bb8e3cb7" providerId="ADAL" clId="{A66F18C9-2CE8-42D3-8B7A-3C69AB5172B0}" dt="2026-06-03T13:34:36.396" v="971" actId="13926"/>
        <pc:sldMkLst>
          <pc:docMk/>
          <pc:sldMk cId="305670853" sldId="472"/>
        </pc:sldMkLst>
        <pc:spChg chg="mod">
          <ac:chgData name="Thompson, Owain" userId="9365d81f-f9d0-4209-8fbf-5867bb8e3cb7" providerId="ADAL" clId="{A66F18C9-2CE8-42D3-8B7A-3C69AB5172B0}" dt="2026-06-03T13:34:36.396" v="971" actId="13926"/>
          <ac:spMkLst>
            <pc:docMk/>
            <pc:sldMk cId="305670853" sldId="472"/>
            <ac:spMk id="3" creationId="{21A03145-C564-7C2E-C52D-1C50AFBCDEE6}"/>
          </ac:spMkLst>
        </pc:spChg>
      </pc:sldChg>
      <pc:sldChg chg="add">
        <pc:chgData name="Thompson, Owain" userId="9365d81f-f9d0-4209-8fbf-5867bb8e3cb7" providerId="ADAL" clId="{A66F18C9-2CE8-42D3-8B7A-3C69AB5172B0}" dt="2026-06-04T13:30:21.606" v="1010"/>
        <pc:sldMkLst>
          <pc:docMk/>
          <pc:sldMk cId="767766072" sldId="473"/>
        </pc:sldMkLst>
      </pc:sldChg>
      <pc:sldChg chg="add">
        <pc:chgData name="Thompson, Owain" userId="9365d81f-f9d0-4209-8fbf-5867bb8e3cb7" providerId="ADAL" clId="{A66F18C9-2CE8-42D3-8B7A-3C69AB5172B0}" dt="2026-06-04T13:30:36.560" v="1012"/>
        <pc:sldMkLst>
          <pc:docMk/>
          <pc:sldMk cId="3639416031" sldId="474"/>
        </pc:sldMkLst>
      </pc:sldChg>
    </pc:docChg>
  </pc:docChgLst>
  <pc:docChgLst>
    <pc:chgData name="Carte, Susan" userId="S::susan.carte@kent.fire-uk.org::539f6887-89bd-496c-89b1-efce50a10a39" providerId="AD" clId="Web-{04FC2810-0384-FED2-020C-6DB9B5E9317D}"/>
    <pc:docChg chg="modSld">
      <pc:chgData name="Carte, Susan" userId="S::susan.carte@kent.fire-uk.org::539f6887-89bd-496c-89b1-efce50a10a39" providerId="AD" clId="Web-{04FC2810-0384-FED2-020C-6DB9B5E9317D}" dt="2026-06-11T15:06:42.674" v="2" actId="20577"/>
      <pc:docMkLst>
        <pc:docMk/>
      </pc:docMkLst>
      <pc:sldChg chg="modSp">
        <pc:chgData name="Carte, Susan" userId="S::susan.carte@kent.fire-uk.org::539f6887-89bd-496c-89b1-efce50a10a39" providerId="AD" clId="Web-{04FC2810-0384-FED2-020C-6DB9B5E9317D}" dt="2026-06-11T15:06:42.674" v="2" actId="20577"/>
        <pc:sldMkLst>
          <pc:docMk/>
          <pc:sldMk cId="2184623456" sldId="361"/>
        </pc:sldMkLst>
        <pc:spChg chg="mod">
          <ac:chgData name="Carte, Susan" userId="S::susan.carte@kent.fire-uk.org::539f6887-89bd-496c-89b1-efce50a10a39" providerId="AD" clId="Web-{04FC2810-0384-FED2-020C-6DB9B5E9317D}" dt="2026-06-11T15:06:42.674" v="2" actId="20577"/>
          <ac:spMkLst>
            <pc:docMk/>
            <pc:sldMk cId="2184623456" sldId="361"/>
            <ac:spMk id="3" creationId="{76CDEA53-2212-608F-FDCA-D4A9D484B403}"/>
          </ac:spMkLst>
        </pc:spChg>
      </pc:sldChg>
    </pc:docChg>
  </pc:docChgLst>
  <pc:docChgLst>
    <pc:chgData name="Board, Vicki" userId="S::vicki.board@kent.fire-uk.org::66435bfc-9df0-4191-8921-d0ab9ed6ad7e" providerId="AD" clId="Web-{65E45260-71D3-6940-377F-1322CA0150A7}"/>
    <pc:docChg chg="modSld">
      <pc:chgData name="Board, Vicki" userId="S::vicki.board@kent.fire-uk.org::66435bfc-9df0-4191-8921-d0ab9ed6ad7e" providerId="AD" clId="Web-{65E45260-71D3-6940-377F-1322CA0150A7}" dt="2026-06-02T10:40:26.287" v="66" actId="20577"/>
      <pc:docMkLst>
        <pc:docMk/>
      </pc:docMkLst>
      <pc:sldChg chg="modSp">
        <pc:chgData name="Board, Vicki" userId="S::vicki.board@kent.fire-uk.org::66435bfc-9df0-4191-8921-d0ab9ed6ad7e" providerId="AD" clId="Web-{65E45260-71D3-6940-377F-1322CA0150A7}" dt="2026-06-02T10:40:26.287" v="66" actId="20577"/>
        <pc:sldMkLst>
          <pc:docMk/>
          <pc:sldMk cId="1481043779" sldId="406"/>
        </pc:sldMkLst>
        <pc:spChg chg="mod">
          <ac:chgData name="Board, Vicki" userId="S::vicki.board@kent.fire-uk.org::66435bfc-9df0-4191-8921-d0ab9ed6ad7e" providerId="AD" clId="Web-{65E45260-71D3-6940-377F-1322CA0150A7}" dt="2026-06-02T10:40:26.287" v="66" actId="20577"/>
          <ac:spMkLst>
            <pc:docMk/>
            <pc:sldMk cId="1481043779" sldId="406"/>
            <ac:spMk id="7" creationId="{35A72E5B-E76F-B380-54C1-FACF09A1E9D3}"/>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909961905530248"/>
          <c:y val="0.20755062074839931"/>
          <c:w val="0.46894954018506491"/>
          <c:h val="0.58093408165424909"/>
        </c:manualLayout>
      </c:layout>
      <c:pieChart>
        <c:varyColors val="1"/>
        <c:ser>
          <c:idx val="0"/>
          <c:order val="0"/>
          <c:tx>
            <c:strRef>
              <c:f>Sheet1!$B$1</c:f>
              <c:strCache>
                <c:ptCount val="1"/>
                <c:pt idx="0">
                  <c:v>Compliments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3E3-4C5D-BD49-3E1FED7471B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3E3-4C5D-BD49-3E1FED7471B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3E3-4C5D-BD49-3E1FED7471B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73E3-4C5D-BD49-3E1FED7471B5}"/>
              </c:ext>
            </c:extLst>
          </c:dPt>
          <c:cat>
            <c:strRef>
              <c:f>Sheet1!$A$2:$A$5</c:f>
              <c:strCache>
                <c:ptCount val="4"/>
                <c:pt idx="0">
                  <c:v>Operational incidents</c:v>
                </c:pt>
                <c:pt idx="1">
                  <c:v>Open Days</c:v>
                </c:pt>
                <c:pt idx="2">
                  <c:v>Safe and Well visits</c:v>
                </c:pt>
                <c:pt idx="3">
                  <c:v>Other</c:v>
                </c:pt>
              </c:strCache>
            </c:strRef>
          </c:cat>
          <c:val>
            <c:numRef>
              <c:f>Sheet1!$B$2:$B$5</c:f>
              <c:numCache>
                <c:formatCode>General</c:formatCode>
                <c:ptCount val="4"/>
                <c:pt idx="0">
                  <c:v>63</c:v>
                </c:pt>
                <c:pt idx="1">
                  <c:v>13</c:v>
                </c:pt>
                <c:pt idx="2">
                  <c:v>13</c:v>
                </c:pt>
                <c:pt idx="3">
                  <c:v>21</c:v>
                </c:pt>
              </c:numCache>
            </c:numRef>
          </c:val>
          <c:extLst>
            <c:ext xmlns:c16="http://schemas.microsoft.com/office/drawing/2014/chart" uri="{C3380CC4-5D6E-409C-BE32-E72D297353CC}">
              <c16:uniqueId val="{00000008-73E3-4C5D-BD49-3E1FED7471B5}"/>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Complaints</c:v>
                </c:pt>
              </c:strCache>
            </c:strRef>
          </c:tx>
          <c:explosion val="11"/>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9A1E-4DD1-956F-CBBD64717E86}"/>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9A1E-4DD1-956F-CBBD64717E86}"/>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9A1E-4DD1-956F-CBBD64717E86}"/>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7-9A1E-4DD1-956F-CBBD64717E86}"/>
              </c:ext>
            </c:extLst>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9-9A1E-4DD1-956F-CBBD64717E8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Driving</c:v>
                </c:pt>
                <c:pt idx="1">
                  <c:v>Actions at Incident</c:v>
                </c:pt>
                <c:pt idx="2">
                  <c:v>Building Safety</c:v>
                </c:pt>
                <c:pt idx="3">
                  <c:v>KFRS Estate</c:v>
                </c:pt>
                <c:pt idx="4">
                  <c:v>Others</c:v>
                </c:pt>
              </c:strCache>
            </c:strRef>
          </c:cat>
          <c:val>
            <c:numRef>
              <c:f>Sheet1!$B$2:$B$6</c:f>
              <c:numCache>
                <c:formatCode>General</c:formatCode>
                <c:ptCount val="5"/>
                <c:pt idx="0">
                  <c:v>14</c:v>
                </c:pt>
                <c:pt idx="1">
                  <c:v>12</c:v>
                </c:pt>
                <c:pt idx="2">
                  <c:v>9</c:v>
                </c:pt>
                <c:pt idx="3">
                  <c:v>7</c:v>
                </c:pt>
                <c:pt idx="4">
                  <c:v>13</c:v>
                </c:pt>
              </c:numCache>
            </c:numRef>
          </c:val>
          <c:extLst>
            <c:ext xmlns:c16="http://schemas.microsoft.com/office/drawing/2014/chart" uri="{C3380CC4-5D6E-409C-BE32-E72D297353CC}">
              <c16:uniqueId val="{00000010-9A1E-4DD1-956F-CBBD64717E86}"/>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b"/>
      <c:layout>
        <c:manualLayout>
          <c:xMode val="edge"/>
          <c:yMode val="edge"/>
          <c:x val="8.82941739402179E-3"/>
          <c:y val="6.3878737251405956E-2"/>
          <c:w val="0.29092409978110007"/>
          <c:h val="0.70104048769259297"/>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Tonnes</c:v>
                </c:pt>
              </c:strCache>
            </c:strRef>
          </c:tx>
          <c:spPr>
            <a:solidFill>
              <a:srgbClr val="00B050"/>
            </a:solidFill>
            <a:ln>
              <a:noFill/>
            </a:ln>
            <a:effectLst/>
          </c:spPr>
          <c:invertIfNegative val="0"/>
          <c:cat>
            <c:strRef>
              <c:f>Sheet1!$A$2:$A$9</c:f>
              <c:strCache>
                <c:ptCount val="8"/>
                <c:pt idx="0">
                  <c:v>2018/19</c:v>
                </c:pt>
                <c:pt idx="1">
                  <c:v>2019/20</c:v>
                </c:pt>
                <c:pt idx="2">
                  <c:v>2020/21</c:v>
                </c:pt>
                <c:pt idx="3">
                  <c:v>2021/22</c:v>
                </c:pt>
                <c:pt idx="4">
                  <c:v>2022/23</c:v>
                </c:pt>
                <c:pt idx="5">
                  <c:v>2023/24</c:v>
                </c:pt>
                <c:pt idx="6">
                  <c:v>2024/25</c:v>
                </c:pt>
                <c:pt idx="7">
                  <c:v>2025/26</c:v>
                </c:pt>
              </c:strCache>
            </c:strRef>
          </c:cat>
          <c:val>
            <c:numRef>
              <c:f>Sheet1!$B$2:$B$9</c:f>
              <c:numCache>
                <c:formatCode>General</c:formatCode>
                <c:ptCount val="8"/>
                <c:pt idx="0">
                  <c:v>1663</c:v>
                </c:pt>
                <c:pt idx="1">
                  <c:v>1618</c:v>
                </c:pt>
                <c:pt idx="2">
                  <c:v>1330</c:v>
                </c:pt>
                <c:pt idx="3">
                  <c:v>1561</c:v>
                </c:pt>
                <c:pt idx="4">
                  <c:v>1861</c:v>
                </c:pt>
                <c:pt idx="5">
                  <c:v>1724</c:v>
                </c:pt>
                <c:pt idx="6">
                  <c:v>1601</c:v>
                </c:pt>
                <c:pt idx="7">
                  <c:v>1560</c:v>
                </c:pt>
              </c:numCache>
            </c:numRef>
          </c:val>
          <c:extLst>
            <c:ext xmlns:c16="http://schemas.microsoft.com/office/drawing/2014/chart" uri="{C3380CC4-5D6E-409C-BE32-E72D297353CC}">
              <c16:uniqueId val="{00000000-DB3C-4BDC-951D-D45655684094}"/>
            </c:ext>
          </c:extLst>
        </c:ser>
        <c:dLbls>
          <c:showLegendKey val="0"/>
          <c:showVal val="0"/>
          <c:showCatName val="0"/>
          <c:showSerName val="0"/>
          <c:showPercent val="0"/>
          <c:showBubbleSize val="0"/>
        </c:dLbls>
        <c:gapWidth val="219"/>
        <c:axId val="279455151"/>
        <c:axId val="279454671"/>
      </c:barChart>
      <c:lineChart>
        <c:grouping val="standard"/>
        <c:varyColors val="0"/>
        <c:ser>
          <c:idx val="1"/>
          <c:order val="1"/>
          <c:tx>
            <c:strRef>
              <c:f>Sheet1!$C$1</c:f>
              <c:strCache>
                <c:ptCount val="1"/>
                <c:pt idx="0">
                  <c:v>Mobilisations (÷10)</c:v>
                </c:pt>
              </c:strCache>
            </c:strRef>
          </c:tx>
          <c:spPr>
            <a:ln w="28575" cap="rnd">
              <a:solidFill>
                <a:srgbClr val="FF0000"/>
              </a:solidFill>
              <a:round/>
            </a:ln>
            <a:effectLst/>
          </c:spPr>
          <c:marker>
            <c:symbol val="none"/>
          </c:marker>
          <c:cat>
            <c:strRef>
              <c:f>Sheet1!$A$2:$A$9</c:f>
              <c:strCache>
                <c:ptCount val="8"/>
                <c:pt idx="0">
                  <c:v>2018/19</c:v>
                </c:pt>
                <c:pt idx="1">
                  <c:v>2019/20</c:v>
                </c:pt>
                <c:pt idx="2">
                  <c:v>2020/21</c:v>
                </c:pt>
                <c:pt idx="3">
                  <c:v>2021/22</c:v>
                </c:pt>
                <c:pt idx="4">
                  <c:v>2022/23</c:v>
                </c:pt>
                <c:pt idx="5">
                  <c:v>2023/24</c:v>
                </c:pt>
                <c:pt idx="6">
                  <c:v>2024/25</c:v>
                </c:pt>
                <c:pt idx="7">
                  <c:v>2025/26</c:v>
                </c:pt>
              </c:strCache>
            </c:strRef>
          </c:cat>
          <c:val>
            <c:numRef>
              <c:f>Sheet1!$C$2:$C$9</c:f>
              <c:numCache>
                <c:formatCode>General</c:formatCode>
                <c:ptCount val="8"/>
                <c:pt idx="0">
                  <c:v>3252</c:v>
                </c:pt>
                <c:pt idx="1">
                  <c:v>3253</c:v>
                </c:pt>
                <c:pt idx="2">
                  <c:v>2903</c:v>
                </c:pt>
                <c:pt idx="3">
                  <c:v>3231</c:v>
                </c:pt>
                <c:pt idx="4">
                  <c:v>3792</c:v>
                </c:pt>
                <c:pt idx="5">
                  <c:v>3562</c:v>
                </c:pt>
                <c:pt idx="6">
                  <c:v>3421</c:v>
                </c:pt>
                <c:pt idx="7">
                  <c:v>3597</c:v>
                </c:pt>
              </c:numCache>
            </c:numRef>
          </c:val>
          <c:smooth val="0"/>
          <c:extLst>
            <c:ext xmlns:c16="http://schemas.microsoft.com/office/drawing/2014/chart" uri="{C3380CC4-5D6E-409C-BE32-E72D297353CC}">
              <c16:uniqueId val="{00000000-E7C3-41C4-9C22-F3973F72967B}"/>
            </c:ext>
          </c:extLst>
        </c:ser>
        <c:dLbls>
          <c:showLegendKey val="0"/>
          <c:showVal val="0"/>
          <c:showCatName val="0"/>
          <c:showSerName val="0"/>
          <c:showPercent val="0"/>
          <c:showBubbleSize val="0"/>
        </c:dLbls>
        <c:marker val="1"/>
        <c:smooth val="0"/>
        <c:axId val="279455151"/>
        <c:axId val="279454671"/>
      </c:lineChart>
      <c:catAx>
        <c:axId val="2794551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79454671"/>
        <c:crosses val="autoZero"/>
        <c:auto val="1"/>
        <c:lblAlgn val="ctr"/>
        <c:lblOffset val="100"/>
        <c:noMultiLvlLbl val="0"/>
      </c:catAx>
      <c:valAx>
        <c:axId val="27945467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7945515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0.30421</cdr:x>
      <cdr:y>0.39415</cdr:y>
    </cdr:from>
    <cdr:to>
      <cdr:x>0.41049</cdr:x>
      <cdr:y>0.52864</cdr:y>
    </cdr:to>
    <cdr:sp macro="" textlink="">
      <cdr:nvSpPr>
        <cdr:cNvPr id="2" name="TextBox 1">
          <a:extLst xmlns:a="http://schemas.openxmlformats.org/drawingml/2006/main">
            <a:ext uri="{FF2B5EF4-FFF2-40B4-BE49-F238E27FC236}">
              <a16:creationId xmlns:a16="http://schemas.microsoft.com/office/drawing/2014/main" id="{0C676C1B-D5B5-28A5-8F67-90AAC572CE9D}"/>
            </a:ext>
          </a:extLst>
        </cdr:cNvPr>
        <cdr:cNvSpPr txBox="1"/>
      </cdr:nvSpPr>
      <cdr:spPr>
        <a:xfrm xmlns:a="http://schemas.openxmlformats.org/drawingml/2006/main">
          <a:off x="3198978" y="1369696"/>
          <a:ext cx="1117598" cy="46735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1100" kern="1200" dirty="0"/>
            <a:t>COVID Restrictions</a:t>
          </a:r>
        </a:p>
      </cdr:txBody>
    </cdr:sp>
  </cdr:relSizeAnchor>
  <cdr:relSizeAnchor xmlns:cdr="http://schemas.openxmlformats.org/drawingml/2006/chartDrawing">
    <cdr:from>
      <cdr:x>0.53945</cdr:x>
      <cdr:y>0.29148</cdr:y>
    </cdr:from>
    <cdr:to>
      <cdr:x>0.64573</cdr:x>
      <cdr:y>0.42597</cdr:y>
    </cdr:to>
    <cdr:sp macro="" textlink="">
      <cdr:nvSpPr>
        <cdr:cNvPr id="3" name="TextBox 1">
          <a:extLst xmlns:a="http://schemas.openxmlformats.org/drawingml/2006/main">
            <a:ext uri="{FF2B5EF4-FFF2-40B4-BE49-F238E27FC236}">
              <a16:creationId xmlns:a16="http://schemas.microsoft.com/office/drawing/2014/main" id="{E88C0C9C-00B6-9661-65C6-A91789758333}"/>
            </a:ext>
          </a:extLst>
        </cdr:cNvPr>
        <cdr:cNvSpPr txBox="1"/>
      </cdr:nvSpPr>
      <cdr:spPr>
        <a:xfrm xmlns:a="http://schemas.openxmlformats.org/drawingml/2006/main">
          <a:off x="5672635" y="1012893"/>
          <a:ext cx="1117598" cy="46735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kern="1200" dirty="0"/>
            <a:t>Wildfire Response</a:t>
          </a:r>
          <a:endParaRPr lang="en-GB" sz="1100" kern="12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FEF71AC-1076-2FB1-F22E-1BB6520BE2D7}"/>
              </a:ext>
            </a:extLst>
          </p:cNvPr>
          <p:cNvSpPr txBox="1">
            <a:spLocks noGrp="1"/>
          </p:cNvSpPr>
          <p:nvPr>
            <p:ph type="hdr" sz="quarter"/>
          </p:nvPr>
        </p:nvSpPr>
        <p:spPr>
          <a:xfrm>
            <a:off x="0" y="0"/>
            <a:ext cx="3037840" cy="466438"/>
          </a:xfrm>
          <a:prstGeom prst="rect">
            <a:avLst/>
          </a:prstGeom>
          <a:noFill/>
          <a:ln>
            <a:noFill/>
          </a:ln>
        </p:spPr>
        <p:txBody>
          <a:bodyPr vert="horz" wrap="square" lIns="93177" tIns="46589" rIns="93177" bIns="46589" anchor="t" anchorCtr="0" compatLnSpc="1">
            <a:noAutofit/>
          </a:bodyPr>
          <a:lstStyle/>
          <a:p>
            <a:pPr defTabSz="931774">
              <a:defRPr sz="1800" b="0" i="0" u="none" strike="noStrike" kern="0" cap="none" spc="0" baseline="0">
                <a:solidFill>
                  <a:srgbClr val="000000"/>
                </a:solidFill>
                <a:uFillTx/>
              </a:defRPr>
            </a:pPr>
            <a:endParaRPr lang="en-GB" sz="1200">
              <a:solidFill>
                <a:srgbClr val="000000"/>
              </a:solidFill>
              <a:latin typeface="Calibri"/>
            </a:endParaRPr>
          </a:p>
        </p:txBody>
      </p:sp>
      <p:sp>
        <p:nvSpPr>
          <p:cNvPr id="3" name="Date Placeholder 2">
            <a:extLst>
              <a:ext uri="{FF2B5EF4-FFF2-40B4-BE49-F238E27FC236}">
                <a16:creationId xmlns:a16="http://schemas.microsoft.com/office/drawing/2014/main" id="{75E41B94-1FDA-3F4D-8648-849887F26060}"/>
              </a:ext>
            </a:extLst>
          </p:cNvPr>
          <p:cNvSpPr txBox="1">
            <a:spLocks noGrp="1"/>
          </p:cNvSpPr>
          <p:nvPr>
            <p:ph type="dt" sz="quarter" idx="1"/>
          </p:nvPr>
        </p:nvSpPr>
        <p:spPr>
          <a:xfrm>
            <a:off x="3970933" y="0"/>
            <a:ext cx="3037840" cy="466438"/>
          </a:xfrm>
          <a:prstGeom prst="rect">
            <a:avLst/>
          </a:prstGeom>
          <a:noFill/>
          <a:ln>
            <a:noFill/>
          </a:ln>
        </p:spPr>
        <p:txBody>
          <a:bodyPr vert="horz" wrap="square" lIns="93177" tIns="46589" rIns="93177" bIns="46589" anchor="t" anchorCtr="0" compatLnSpc="1">
            <a:noAutofit/>
          </a:bodyPr>
          <a:lstStyle/>
          <a:p>
            <a:pPr algn="r" defTabSz="931774">
              <a:defRPr sz="1800" b="0" i="0" u="none" strike="noStrike" kern="0" cap="none" spc="0" baseline="0">
                <a:solidFill>
                  <a:srgbClr val="000000"/>
                </a:solidFill>
                <a:uFillTx/>
              </a:defRPr>
            </a:pPr>
            <a:fld id="{C7C2E0E6-B341-4009-A29F-DFCCB418573E}" type="datetime1">
              <a:rPr lang="en-GB" sz="1200">
                <a:solidFill>
                  <a:srgbClr val="000000"/>
                </a:solidFill>
                <a:latin typeface="Calibri"/>
              </a:rPr>
              <a:pPr algn="r" defTabSz="931774">
                <a:defRPr sz="1800" b="0" i="0" u="none" strike="noStrike" kern="0" cap="none" spc="0" baseline="0">
                  <a:solidFill>
                    <a:srgbClr val="000000"/>
                  </a:solidFill>
                  <a:uFillTx/>
                </a:defRPr>
              </a:pPr>
              <a:t>17/06/2026</a:t>
            </a:fld>
            <a:endParaRPr lang="en-GB" sz="1200">
              <a:solidFill>
                <a:srgbClr val="000000"/>
              </a:solidFill>
              <a:latin typeface="Calibri"/>
            </a:endParaRPr>
          </a:p>
        </p:txBody>
      </p:sp>
      <p:sp>
        <p:nvSpPr>
          <p:cNvPr id="4" name="Footer Placeholder 3">
            <a:extLst>
              <a:ext uri="{FF2B5EF4-FFF2-40B4-BE49-F238E27FC236}">
                <a16:creationId xmlns:a16="http://schemas.microsoft.com/office/drawing/2014/main" id="{41747DEE-EEC5-BCBA-79E0-033CC68648A6}"/>
              </a:ext>
            </a:extLst>
          </p:cNvPr>
          <p:cNvSpPr txBox="1">
            <a:spLocks noGrp="1"/>
          </p:cNvSpPr>
          <p:nvPr>
            <p:ph type="ftr" sz="quarter" idx="2"/>
          </p:nvPr>
        </p:nvSpPr>
        <p:spPr>
          <a:xfrm>
            <a:off x="0" y="8829962"/>
            <a:ext cx="3037840" cy="466438"/>
          </a:xfrm>
          <a:prstGeom prst="rect">
            <a:avLst/>
          </a:prstGeom>
          <a:noFill/>
          <a:ln>
            <a:noFill/>
          </a:ln>
        </p:spPr>
        <p:txBody>
          <a:bodyPr vert="horz" wrap="square" lIns="93177" tIns="46589" rIns="93177" bIns="46589" anchor="b" anchorCtr="0" compatLnSpc="1">
            <a:noAutofit/>
          </a:bodyPr>
          <a:lstStyle/>
          <a:p>
            <a:pPr defTabSz="931774">
              <a:defRPr sz="1800" b="0" i="0" u="none" strike="noStrike" kern="0" cap="none" spc="0" baseline="0">
                <a:solidFill>
                  <a:srgbClr val="000000"/>
                </a:solidFill>
                <a:uFillTx/>
              </a:defRPr>
            </a:pPr>
            <a:endParaRPr lang="en-GB" sz="1200">
              <a:solidFill>
                <a:srgbClr val="000000"/>
              </a:solidFill>
              <a:latin typeface="Calibri"/>
            </a:endParaRPr>
          </a:p>
        </p:txBody>
      </p:sp>
      <p:sp>
        <p:nvSpPr>
          <p:cNvPr id="5" name="Slide Number Placeholder 4">
            <a:extLst>
              <a:ext uri="{FF2B5EF4-FFF2-40B4-BE49-F238E27FC236}">
                <a16:creationId xmlns:a16="http://schemas.microsoft.com/office/drawing/2014/main" id="{B36FDED4-4314-856D-109B-6405D6ECDF20}"/>
              </a:ext>
            </a:extLst>
          </p:cNvPr>
          <p:cNvSpPr txBox="1">
            <a:spLocks noGrp="1"/>
          </p:cNvSpPr>
          <p:nvPr>
            <p:ph type="sldNum" sz="quarter" idx="3"/>
          </p:nvPr>
        </p:nvSpPr>
        <p:spPr>
          <a:xfrm>
            <a:off x="3970933" y="8829962"/>
            <a:ext cx="3037840" cy="466438"/>
          </a:xfrm>
          <a:prstGeom prst="rect">
            <a:avLst/>
          </a:prstGeom>
          <a:noFill/>
          <a:ln>
            <a:noFill/>
          </a:ln>
        </p:spPr>
        <p:txBody>
          <a:bodyPr vert="horz" wrap="square" lIns="93177" tIns="46589" rIns="93177" bIns="46589" anchor="b" anchorCtr="0" compatLnSpc="1">
            <a:noAutofit/>
          </a:bodyPr>
          <a:lstStyle/>
          <a:p>
            <a:pPr algn="r" defTabSz="931774">
              <a:defRPr sz="1800" b="0" i="0" u="none" strike="noStrike" kern="0" cap="none" spc="0" baseline="0">
                <a:solidFill>
                  <a:srgbClr val="000000"/>
                </a:solidFill>
                <a:uFillTx/>
              </a:defRPr>
            </a:pPr>
            <a:fld id="{E03B9CC5-1415-453A-90E8-E7B3D7013535}" type="slidenum">
              <a:pPr algn="r" defTabSz="931774">
                <a:defRPr sz="1800" b="0" i="0" u="none" strike="noStrike" kern="0" cap="none" spc="0" baseline="0">
                  <a:solidFill>
                    <a:srgbClr val="000000"/>
                  </a:solidFill>
                  <a:uFillTx/>
                </a:defRPr>
              </a:pPr>
              <a:t>‹#›</a:t>
            </a:fld>
            <a:endParaRPr lang="en-GB" sz="1200">
              <a:solidFill>
                <a:srgbClr val="000000"/>
              </a:solidFill>
              <a:latin typeface="Calibri"/>
            </a:endParaRPr>
          </a:p>
        </p:txBody>
      </p:sp>
      <p:sp>
        <p:nvSpPr>
          <p:cNvPr id="6" name="Header Placeholder 1">
            <a:extLst>
              <a:ext uri="{FF2B5EF4-FFF2-40B4-BE49-F238E27FC236}">
                <a16:creationId xmlns:a16="http://schemas.microsoft.com/office/drawing/2014/main" id="{9733F95C-E912-7232-613E-F0F3E5ED2FFB}"/>
              </a:ext>
            </a:extLst>
          </p:cNvPr>
          <p:cNvSpPr txBox="1">
            <a:spLocks noGrp="1"/>
          </p:cNvSpPr>
          <p:nvPr>
            <p:ph type="hdr" sz="quarter" idx="10"/>
          </p:nvPr>
        </p:nvSpPr>
        <p:spPr>
          <a:xfrm>
            <a:off x="0" y="0"/>
            <a:ext cx="3037840" cy="466438"/>
          </a:xfrm>
          <a:prstGeom prst="rect">
            <a:avLst/>
          </a:prstGeom>
          <a:noFill/>
          <a:ln>
            <a:noFill/>
          </a:ln>
        </p:spPr>
        <p:txBody>
          <a:bodyPr vert="horz" wrap="square" lIns="93177" tIns="46589" rIns="93177" bIns="46589" anchor="t" anchorCtr="0" compatLnSpc="1">
            <a:noAutofit/>
          </a:bodyPr>
          <a:lstStyle/>
          <a:p>
            <a:pPr defTabSz="931774">
              <a:defRPr sz="1800" b="0" i="0" u="none" strike="noStrike" kern="0" cap="none" spc="0" baseline="0">
                <a:solidFill>
                  <a:srgbClr val="000000"/>
                </a:solidFill>
                <a:uFillTx/>
              </a:defRPr>
            </a:pPr>
            <a:endParaRPr lang="en-GB" sz="1200">
              <a:solidFill>
                <a:srgbClr val="000000"/>
              </a:solidFill>
              <a:latin typeface="Calibri"/>
            </a:endParaRPr>
          </a:p>
        </p:txBody>
      </p:sp>
      <p:sp>
        <p:nvSpPr>
          <p:cNvPr id="7" name="Date Placeholder 2">
            <a:extLst>
              <a:ext uri="{FF2B5EF4-FFF2-40B4-BE49-F238E27FC236}">
                <a16:creationId xmlns:a16="http://schemas.microsoft.com/office/drawing/2014/main" id="{DDDCE3E2-ADE9-F352-C6AD-763179B9ED47}"/>
              </a:ext>
            </a:extLst>
          </p:cNvPr>
          <p:cNvSpPr txBox="1">
            <a:spLocks noGrp="1"/>
          </p:cNvSpPr>
          <p:nvPr>
            <p:ph type="dt" sz="quarter" idx="7"/>
          </p:nvPr>
        </p:nvSpPr>
        <p:spPr>
          <a:xfrm>
            <a:off x="3970933" y="0"/>
            <a:ext cx="3037840" cy="466438"/>
          </a:xfrm>
          <a:prstGeom prst="rect">
            <a:avLst/>
          </a:prstGeom>
          <a:noFill/>
          <a:ln>
            <a:noFill/>
          </a:ln>
        </p:spPr>
        <p:txBody>
          <a:bodyPr vert="horz" wrap="square" lIns="93177" tIns="46589" rIns="93177" bIns="46589" anchor="t" anchorCtr="0" compatLnSpc="1">
            <a:noAutofit/>
          </a:bodyPr>
          <a:lstStyle/>
          <a:p>
            <a:pPr algn="r" defTabSz="931774">
              <a:defRPr sz="1800" b="0" i="0" u="none" strike="noStrike" kern="0" cap="none" spc="0" baseline="0">
                <a:solidFill>
                  <a:srgbClr val="000000"/>
                </a:solidFill>
                <a:uFillTx/>
              </a:defRPr>
            </a:pPr>
            <a:fld id="{953BF3F2-AB57-483A-858E-7CF10E3C4C77}" type="datetime1">
              <a:rPr lang="en-GB" sz="1200">
                <a:solidFill>
                  <a:srgbClr val="000000"/>
                </a:solidFill>
                <a:latin typeface="Calibri"/>
              </a:rPr>
              <a:pPr algn="r" defTabSz="931774">
                <a:defRPr sz="1800" b="0" i="0" u="none" strike="noStrike" kern="0" cap="none" spc="0" baseline="0">
                  <a:solidFill>
                    <a:srgbClr val="000000"/>
                  </a:solidFill>
                  <a:uFillTx/>
                </a:defRPr>
              </a:pPr>
              <a:t>17/06/2026</a:t>
            </a:fld>
            <a:endParaRPr lang="en-GB" sz="1200">
              <a:solidFill>
                <a:srgbClr val="000000"/>
              </a:solidFill>
              <a:latin typeface="Calibri"/>
            </a:endParaRPr>
          </a:p>
        </p:txBody>
      </p:sp>
      <p:sp>
        <p:nvSpPr>
          <p:cNvPr id="8" name="Footer Placeholder 3">
            <a:extLst>
              <a:ext uri="{FF2B5EF4-FFF2-40B4-BE49-F238E27FC236}">
                <a16:creationId xmlns:a16="http://schemas.microsoft.com/office/drawing/2014/main" id="{508DCAB7-36BC-11F4-A0BA-2310735C8813}"/>
              </a:ext>
            </a:extLst>
          </p:cNvPr>
          <p:cNvSpPr txBox="1">
            <a:spLocks noGrp="1"/>
          </p:cNvSpPr>
          <p:nvPr>
            <p:ph type="ftr" sz="quarter" idx="9"/>
          </p:nvPr>
        </p:nvSpPr>
        <p:spPr>
          <a:xfrm>
            <a:off x="0" y="8829962"/>
            <a:ext cx="3037840" cy="466438"/>
          </a:xfrm>
          <a:prstGeom prst="rect">
            <a:avLst/>
          </a:prstGeom>
          <a:noFill/>
          <a:ln>
            <a:noFill/>
          </a:ln>
        </p:spPr>
        <p:txBody>
          <a:bodyPr vert="horz" wrap="square" lIns="93177" tIns="46589" rIns="93177" bIns="46589" anchor="b" anchorCtr="0" compatLnSpc="1">
            <a:noAutofit/>
          </a:bodyPr>
          <a:lstStyle/>
          <a:p>
            <a:pPr defTabSz="931774">
              <a:defRPr sz="1800" b="0" i="0" u="none" strike="noStrike" kern="0" cap="none" spc="0" baseline="0">
                <a:solidFill>
                  <a:srgbClr val="000000"/>
                </a:solidFill>
                <a:uFillTx/>
              </a:defRPr>
            </a:pPr>
            <a:endParaRPr lang="en-GB" sz="1200">
              <a:solidFill>
                <a:srgbClr val="000000"/>
              </a:solidFill>
              <a:latin typeface="Calibri"/>
            </a:endParaRPr>
          </a:p>
        </p:txBody>
      </p:sp>
      <p:sp>
        <p:nvSpPr>
          <p:cNvPr id="9" name="Slide Number Placeholder 4">
            <a:extLst>
              <a:ext uri="{FF2B5EF4-FFF2-40B4-BE49-F238E27FC236}">
                <a16:creationId xmlns:a16="http://schemas.microsoft.com/office/drawing/2014/main" id="{E0F6AD0E-5F3C-67A9-2324-B52650C3DF63}"/>
              </a:ext>
            </a:extLst>
          </p:cNvPr>
          <p:cNvSpPr txBox="1">
            <a:spLocks noGrp="1"/>
          </p:cNvSpPr>
          <p:nvPr>
            <p:ph type="sldNum" sz="quarter" idx="8"/>
          </p:nvPr>
        </p:nvSpPr>
        <p:spPr>
          <a:xfrm>
            <a:off x="3970933" y="8829962"/>
            <a:ext cx="3037840" cy="466438"/>
          </a:xfrm>
          <a:prstGeom prst="rect">
            <a:avLst/>
          </a:prstGeom>
          <a:noFill/>
          <a:ln>
            <a:noFill/>
          </a:ln>
        </p:spPr>
        <p:txBody>
          <a:bodyPr vert="horz" wrap="square" lIns="93177" tIns="46589" rIns="93177" bIns="46589" anchor="b" anchorCtr="0" compatLnSpc="1">
            <a:noAutofit/>
          </a:bodyPr>
          <a:lstStyle/>
          <a:p>
            <a:pPr algn="r" defTabSz="931774">
              <a:defRPr sz="1800" b="0" i="0" u="none" strike="noStrike" kern="0" cap="none" spc="0" baseline="0">
                <a:solidFill>
                  <a:srgbClr val="000000"/>
                </a:solidFill>
                <a:uFillTx/>
              </a:defRPr>
            </a:pPr>
            <a:fld id="{A83BAB8F-163B-4F75-8762-8F6D233EEBC8}" type="slidenum">
              <a:pPr algn="r" defTabSz="931774">
                <a:defRPr sz="1800" b="0" i="0" u="none" strike="noStrike" kern="0" cap="none" spc="0" baseline="0">
                  <a:solidFill>
                    <a:srgbClr val="000000"/>
                  </a:solidFill>
                  <a:uFillTx/>
                </a:defRPr>
              </a:pPr>
              <a:t>‹#›</a:t>
            </a:fld>
            <a:endParaRPr lang="en-GB" sz="1200">
              <a:solidFill>
                <a:srgbClr val="000000"/>
              </a:solidFill>
              <a:latin typeface="Calibri"/>
            </a:endParaRPr>
          </a:p>
        </p:txBody>
      </p:sp>
      <p:sp>
        <p:nvSpPr>
          <p:cNvPr id="10" name="Header Placeholder 1">
            <a:extLst>
              <a:ext uri="{FF2B5EF4-FFF2-40B4-BE49-F238E27FC236}">
                <a16:creationId xmlns:a16="http://schemas.microsoft.com/office/drawing/2014/main" id="{41E71810-EB28-9093-76C7-0D240F332CDB}"/>
              </a:ext>
            </a:extLst>
          </p:cNvPr>
          <p:cNvSpPr txBox="1">
            <a:spLocks noGrp="1"/>
          </p:cNvSpPr>
          <p:nvPr>
            <p:ph type="hdr" sz="quarter" idx="10"/>
          </p:nvPr>
        </p:nvSpPr>
        <p:spPr>
          <a:xfrm>
            <a:off x="248466" y="233219"/>
            <a:ext cx="3037840" cy="466438"/>
          </a:xfrm>
          <a:prstGeom prst="rect">
            <a:avLst/>
          </a:prstGeom>
          <a:noFill/>
          <a:ln>
            <a:noFill/>
          </a:ln>
        </p:spPr>
        <p:txBody>
          <a:bodyPr vert="horz" wrap="square" lIns="93177" tIns="46589" rIns="93177" bIns="46589" anchor="t" anchorCtr="0" compatLnSpc="1">
            <a:noAutofit/>
          </a:bodyPr>
          <a:lstStyle/>
          <a:p>
            <a:pPr defTabSz="931774">
              <a:defRPr sz="1800" b="0" i="0" u="none" strike="noStrike" kern="0" cap="none" spc="0" baseline="0">
                <a:solidFill>
                  <a:srgbClr val="000000"/>
                </a:solidFill>
                <a:uFillTx/>
              </a:defRPr>
            </a:pPr>
            <a:endParaRPr lang="en-GB" sz="1200">
              <a:solidFill>
                <a:srgbClr val="000000"/>
              </a:solidFill>
              <a:latin typeface="Calibri"/>
            </a:endParaRPr>
          </a:p>
        </p:txBody>
      </p:sp>
      <p:sp>
        <p:nvSpPr>
          <p:cNvPr id="11" name="Date Placeholder 2">
            <a:extLst>
              <a:ext uri="{FF2B5EF4-FFF2-40B4-BE49-F238E27FC236}">
                <a16:creationId xmlns:a16="http://schemas.microsoft.com/office/drawing/2014/main" id="{37DAD5D6-30A1-82A9-0DE6-4BDE91431F39}"/>
              </a:ext>
            </a:extLst>
          </p:cNvPr>
          <p:cNvSpPr txBox="1">
            <a:spLocks noGrp="1"/>
          </p:cNvSpPr>
          <p:nvPr>
            <p:ph type="dt" sz="quarter" idx="7"/>
          </p:nvPr>
        </p:nvSpPr>
        <p:spPr>
          <a:xfrm>
            <a:off x="3710632" y="228952"/>
            <a:ext cx="3037840" cy="466438"/>
          </a:xfrm>
          <a:prstGeom prst="rect">
            <a:avLst/>
          </a:prstGeom>
          <a:noFill/>
          <a:ln>
            <a:noFill/>
          </a:ln>
        </p:spPr>
        <p:txBody>
          <a:bodyPr vert="horz" wrap="square" lIns="93177" tIns="46589" rIns="93177" bIns="46589" anchor="t" anchorCtr="0" compatLnSpc="1">
            <a:noAutofit/>
          </a:bodyPr>
          <a:lstStyle/>
          <a:p>
            <a:pPr algn="r" defTabSz="931774">
              <a:defRPr sz="1800" b="0" i="0" u="none" strike="noStrike" kern="0" cap="none" spc="0" baseline="0">
                <a:solidFill>
                  <a:srgbClr val="000000"/>
                </a:solidFill>
                <a:uFillTx/>
              </a:defRPr>
            </a:pPr>
            <a:fld id="{B1CDCCB9-44AF-4A61-BB3B-4A20166D2432}" type="datetime1">
              <a:rPr lang="en-GB" sz="1200">
                <a:solidFill>
                  <a:srgbClr val="000000"/>
                </a:solidFill>
                <a:latin typeface="Calibri"/>
              </a:rPr>
              <a:pPr algn="r" defTabSz="931774">
                <a:defRPr sz="1800" b="0" i="0" u="none" strike="noStrike" kern="0" cap="none" spc="0" baseline="0">
                  <a:solidFill>
                    <a:srgbClr val="000000"/>
                  </a:solidFill>
                  <a:uFillTx/>
                </a:defRPr>
              </a:pPr>
              <a:t>17/06/2026</a:t>
            </a:fld>
            <a:endParaRPr lang="en-GB" sz="1200">
              <a:solidFill>
                <a:srgbClr val="000000"/>
              </a:solidFill>
              <a:latin typeface="Calibri"/>
            </a:endParaRPr>
          </a:p>
        </p:txBody>
      </p:sp>
      <p:sp>
        <p:nvSpPr>
          <p:cNvPr id="12" name="Footer Placeholder 3">
            <a:extLst>
              <a:ext uri="{FF2B5EF4-FFF2-40B4-BE49-F238E27FC236}">
                <a16:creationId xmlns:a16="http://schemas.microsoft.com/office/drawing/2014/main" id="{7170D2BF-CAAA-C52E-A617-80406CDCF306}"/>
              </a:ext>
            </a:extLst>
          </p:cNvPr>
          <p:cNvSpPr txBox="1">
            <a:spLocks noGrp="1"/>
          </p:cNvSpPr>
          <p:nvPr>
            <p:ph type="ftr" sz="quarter" idx="9"/>
          </p:nvPr>
        </p:nvSpPr>
        <p:spPr>
          <a:xfrm>
            <a:off x="248466" y="8612789"/>
            <a:ext cx="3037840" cy="466438"/>
          </a:xfrm>
          <a:prstGeom prst="rect">
            <a:avLst/>
          </a:prstGeom>
          <a:noFill/>
          <a:ln>
            <a:noFill/>
          </a:ln>
        </p:spPr>
        <p:txBody>
          <a:bodyPr vert="horz" wrap="square" lIns="93177" tIns="46589" rIns="93177" bIns="46589" anchor="b" anchorCtr="0" compatLnSpc="1">
            <a:noAutofit/>
          </a:bodyPr>
          <a:lstStyle/>
          <a:p>
            <a:pPr defTabSz="931774">
              <a:defRPr sz="1800" b="0" i="0" u="none" strike="noStrike" kern="0" cap="none" spc="0" baseline="0">
                <a:solidFill>
                  <a:srgbClr val="000000"/>
                </a:solidFill>
                <a:uFillTx/>
              </a:defRPr>
            </a:pPr>
            <a:endParaRPr lang="en-GB" sz="1200">
              <a:solidFill>
                <a:srgbClr val="000000"/>
              </a:solidFill>
              <a:latin typeface="Calibri"/>
            </a:endParaRPr>
          </a:p>
        </p:txBody>
      </p:sp>
      <p:sp>
        <p:nvSpPr>
          <p:cNvPr id="13" name="Slide Number Placeholder 4">
            <a:extLst>
              <a:ext uri="{FF2B5EF4-FFF2-40B4-BE49-F238E27FC236}">
                <a16:creationId xmlns:a16="http://schemas.microsoft.com/office/drawing/2014/main" id="{BD4C1F03-9F67-FDF0-544E-89C5B823848B}"/>
              </a:ext>
            </a:extLst>
          </p:cNvPr>
          <p:cNvSpPr txBox="1">
            <a:spLocks noGrp="1"/>
          </p:cNvSpPr>
          <p:nvPr>
            <p:ph type="sldNum" sz="quarter" idx="8"/>
          </p:nvPr>
        </p:nvSpPr>
        <p:spPr>
          <a:xfrm>
            <a:off x="3710632" y="8605287"/>
            <a:ext cx="3037840" cy="466438"/>
          </a:xfrm>
          <a:prstGeom prst="rect">
            <a:avLst/>
          </a:prstGeom>
          <a:noFill/>
          <a:ln>
            <a:noFill/>
          </a:ln>
        </p:spPr>
        <p:txBody>
          <a:bodyPr vert="horz" wrap="square" lIns="93177" tIns="46589" rIns="93177" bIns="46589" anchor="b" anchorCtr="0" compatLnSpc="1">
            <a:noAutofit/>
          </a:bodyPr>
          <a:lstStyle/>
          <a:p>
            <a:pPr algn="r" defTabSz="931774">
              <a:defRPr sz="1800" b="0" i="0" u="none" strike="noStrike" kern="0" cap="none" spc="0" baseline="0">
                <a:solidFill>
                  <a:srgbClr val="000000"/>
                </a:solidFill>
                <a:uFillTx/>
              </a:defRPr>
            </a:pPr>
            <a:fld id="{EE119853-FDA2-4791-89EF-72A416B970B5}" type="slidenum">
              <a:pPr algn="r" defTabSz="931774">
                <a:defRPr sz="1800" b="0" i="0" u="none" strike="noStrike" kern="0" cap="none" spc="0" baseline="0">
                  <a:solidFill>
                    <a:srgbClr val="000000"/>
                  </a:solidFill>
                  <a:uFillTx/>
                </a:defRPr>
              </a:pPr>
              <a:t>‹#›</a:t>
            </a:fld>
            <a:endParaRPr lang="en-GB" sz="1200">
              <a:solidFill>
                <a:srgbClr val="000000"/>
              </a:solidFill>
              <a:latin typeface="Calibri"/>
            </a:endParaRPr>
          </a:p>
        </p:txBody>
      </p:sp>
    </p:spTree>
    <p:extLst>
      <p:ext uri="{BB962C8B-B14F-4D97-AF65-F5344CB8AC3E}">
        <p14:creationId xmlns:p14="http://schemas.microsoft.com/office/powerpoint/2010/main" val="17813704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GB"/>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31C7C22-6512-4130-90F6-03B6979E7B2E}" type="datetimeFigureOut">
              <a:rPr lang="en-GB" smtClean="0"/>
              <a:t>17/06/2026</a:t>
            </a:fld>
            <a:endParaRPr lang="en-GB"/>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GB"/>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GB"/>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4BC0C808-952E-4858-9BAF-25F2F5F6F336}" type="slidenum">
              <a:rPr lang="en-GB" smtClean="0"/>
              <a:t>‹#›</a:t>
            </a:fld>
            <a:endParaRPr lang="en-GB"/>
          </a:p>
        </p:txBody>
      </p:sp>
    </p:spTree>
    <p:extLst>
      <p:ext uri="{BB962C8B-B14F-4D97-AF65-F5344CB8AC3E}">
        <p14:creationId xmlns:p14="http://schemas.microsoft.com/office/powerpoint/2010/main" val="17537029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BC0C808-952E-4858-9BAF-25F2F5F6F336}" type="slidenum">
              <a:rPr lang="en-GB" smtClean="0"/>
              <a:t>5</a:t>
            </a:fld>
            <a:endParaRPr lang="en-GB"/>
          </a:p>
        </p:txBody>
      </p:sp>
    </p:spTree>
    <p:extLst>
      <p:ext uri="{BB962C8B-B14F-4D97-AF65-F5344CB8AC3E}">
        <p14:creationId xmlns:p14="http://schemas.microsoft.com/office/powerpoint/2010/main" val="8520962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BC0C808-952E-4858-9BAF-25F2F5F6F336}" type="slidenum">
              <a:rPr lang="en-GB" smtClean="0"/>
              <a:t>17</a:t>
            </a:fld>
            <a:endParaRPr lang="en-GB"/>
          </a:p>
        </p:txBody>
      </p:sp>
    </p:spTree>
    <p:extLst>
      <p:ext uri="{BB962C8B-B14F-4D97-AF65-F5344CB8AC3E}">
        <p14:creationId xmlns:p14="http://schemas.microsoft.com/office/powerpoint/2010/main" val="15843194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BC0C808-952E-4858-9BAF-25F2F5F6F336}" type="slidenum">
              <a:rPr lang="en-GB" smtClean="0"/>
              <a:t>28</a:t>
            </a:fld>
            <a:endParaRPr lang="en-GB"/>
          </a:p>
        </p:txBody>
      </p:sp>
    </p:spTree>
    <p:extLst>
      <p:ext uri="{BB962C8B-B14F-4D97-AF65-F5344CB8AC3E}">
        <p14:creationId xmlns:p14="http://schemas.microsoft.com/office/powerpoint/2010/main" val="19999278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BC0C808-952E-4858-9BAF-25F2F5F6F336}" type="slidenum">
              <a:rPr lang="en-GB" smtClean="0"/>
              <a:t>48</a:t>
            </a:fld>
            <a:endParaRPr lang="en-GB"/>
          </a:p>
        </p:txBody>
      </p:sp>
    </p:spTree>
    <p:extLst>
      <p:ext uri="{BB962C8B-B14F-4D97-AF65-F5344CB8AC3E}">
        <p14:creationId xmlns:p14="http://schemas.microsoft.com/office/powerpoint/2010/main" val="22147178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694C6DE-EB08-418A-A04C-DC3C772E9358}" type="slidenum">
              <a:rPr lang="en-GB" smtClean="0"/>
              <a:t>57</a:t>
            </a:fld>
            <a:endParaRPr lang="en-GB"/>
          </a:p>
        </p:txBody>
      </p:sp>
    </p:spTree>
    <p:extLst>
      <p:ext uri="{BB962C8B-B14F-4D97-AF65-F5344CB8AC3E}">
        <p14:creationId xmlns:p14="http://schemas.microsoft.com/office/powerpoint/2010/main" val="35925880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E4466-27CD-0B06-F394-6FF9AB140EC8}"/>
              </a:ext>
            </a:extLst>
          </p:cNvPr>
          <p:cNvSpPr txBox="1">
            <a:spLocks noGrp="1"/>
          </p:cNvSpPr>
          <p:nvPr>
            <p:ph type="ctrTitle"/>
          </p:nvPr>
        </p:nvSpPr>
        <p:spPr>
          <a:xfrm>
            <a:off x="838203" y="1122361"/>
            <a:ext cx="10515600" cy="2387598"/>
          </a:xfrm>
        </p:spPr>
        <p:txBody>
          <a:bodyPr anchor="b" anchorCtr="1"/>
          <a:lstStyle>
            <a:lvl1pPr algn="ctr">
              <a:defRPr sz="6000"/>
            </a:lvl1pPr>
          </a:lstStyle>
          <a:p>
            <a:pPr lvl="0"/>
            <a:r>
              <a:rPr lang="en-US"/>
              <a:t>Click to edit Master title style</a:t>
            </a:r>
            <a:endParaRPr lang="en-GB"/>
          </a:p>
        </p:txBody>
      </p:sp>
      <p:sp>
        <p:nvSpPr>
          <p:cNvPr id="3" name="Subtitle 2">
            <a:extLst>
              <a:ext uri="{FF2B5EF4-FFF2-40B4-BE49-F238E27FC236}">
                <a16:creationId xmlns:a16="http://schemas.microsoft.com/office/drawing/2014/main" id="{34A59487-8784-226A-7C84-E51764A3461F}"/>
              </a:ext>
            </a:extLst>
          </p:cNvPr>
          <p:cNvSpPr txBox="1">
            <a:spLocks noGrp="1"/>
          </p:cNvSpPr>
          <p:nvPr>
            <p:ph type="subTitle" idx="1"/>
          </p:nvPr>
        </p:nvSpPr>
        <p:spPr>
          <a:xfrm>
            <a:off x="838203" y="3602041"/>
            <a:ext cx="10515600" cy="1655758"/>
          </a:xfrm>
        </p:spPr>
        <p:txBody>
          <a:bodyPr anchorCtr="1"/>
          <a:lstStyle>
            <a:lvl1pPr marL="0" indent="0" algn="ctr">
              <a:buNone/>
              <a:defRPr sz="2400"/>
            </a:lvl1pPr>
          </a:lstStyle>
          <a:p>
            <a:pPr lvl="0"/>
            <a:r>
              <a:rPr lang="en-US"/>
              <a:t>Click to edit Master subtitle style</a:t>
            </a:r>
            <a:endParaRPr lang="en-GB"/>
          </a:p>
        </p:txBody>
      </p:sp>
      <p:sp>
        <p:nvSpPr>
          <p:cNvPr id="4" name="Date Placeholder 3">
            <a:extLst>
              <a:ext uri="{FF2B5EF4-FFF2-40B4-BE49-F238E27FC236}">
                <a16:creationId xmlns:a16="http://schemas.microsoft.com/office/drawing/2014/main" id="{FB17F0DB-820C-D6FC-4231-B146857420D4}"/>
              </a:ext>
            </a:extLst>
          </p:cNvPr>
          <p:cNvSpPr txBox="1">
            <a:spLocks noGrp="1"/>
          </p:cNvSpPr>
          <p:nvPr>
            <p:ph type="dt" sz="half" idx="7"/>
          </p:nvPr>
        </p:nvSpPr>
        <p:spPr/>
        <p:txBody>
          <a:bodyPr/>
          <a:lstStyle>
            <a:lvl1pPr>
              <a:defRPr/>
            </a:lvl1pPr>
          </a:lstStyle>
          <a:p>
            <a:pPr lvl="0"/>
            <a:fld id="{3BD49E59-0665-442B-91B4-2A599F161F58}" type="datetime1">
              <a:rPr lang="en-GB"/>
              <a:pPr lvl="0"/>
              <a:t>17/06/2026</a:t>
            </a:fld>
            <a:endParaRPr lang="en-GB"/>
          </a:p>
        </p:txBody>
      </p:sp>
      <p:sp>
        <p:nvSpPr>
          <p:cNvPr id="5" name="Footer Placeholder 4">
            <a:extLst>
              <a:ext uri="{FF2B5EF4-FFF2-40B4-BE49-F238E27FC236}">
                <a16:creationId xmlns:a16="http://schemas.microsoft.com/office/drawing/2014/main" id="{B8B2F9AF-3F76-45D1-3024-1073A39EF5CB}"/>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F5FFD022-4CFE-9C4F-CFBF-9BA82DB71920}"/>
              </a:ext>
            </a:extLst>
          </p:cNvPr>
          <p:cNvSpPr txBox="1">
            <a:spLocks noGrp="1"/>
          </p:cNvSpPr>
          <p:nvPr>
            <p:ph type="sldNum" sz="quarter" idx="8"/>
          </p:nvPr>
        </p:nvSpPr>
        <p:spPr/>
        <p:txBody>
          <a:bodyPr/>
          <a:lstStyle>
            <a:lvl1pPr>
              <a:defRPr/>
            </a:lvl1pPr>
          </a:lstStyle>
          <a:p>
            <a:pPr lvl="0"/>
            <a:fld id="{941C032C-3BCB-4874-9C10-44F2D878D1B9}" type="slidenum">
              <a:t>‹#›</a:t>
            </a:fld>
            <a:endParaRPr lang="en-GB"/>
          </a:p>
        </p:txBody>
      </p:sp>
    </p:spTree>
    <p:extLst>
      <p:ext uri="{BB962C8B-B14F-4D97-AF65-F5344CB8AC3E}">
        <p14:creationId xmlns:p14="http://schemas.microsoft.com/office/powerpoint/2010/main" val="4122475657"/>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0C807-0BA6-8251-6397-06C3F8B4B1E9}"/>
              </a:ext>
            </a:extLst>
          </p:cNvPr>
          <p:cNvSpPr txBox="1">
            <a:spLocks noGrp="1"/>
          </p:cNvSpPr>
          <p:nvPr>
            <p:ph type="title"/>
          </p:nvPr>
        </p:nvSpPr>
        <p:spPr/>
        <p:txBody>
          <a:bodyPr/>
          <a:lstStyle>
            <a:lvl1pPr>
              <a:defRPr/>
            </a:lvl1pPr>
          </a:lstStyle>
          <a:p>
            <a:pPr lvl="0"/>
            <a:r>
              <a:rPr lang="en-US"/>
              <a:t>Click to edit Master title style</a:t>
            </a:r>
            <a:endParaRPr lang="en-GB"/>
          </a:p>
        </p:txBody>
      </p:sp>
      <p:sp>
        <p:nvSpPr>
          <p:cNvPr id="3" name="Vertical Text Placeholder 2">
            <a:extLst>
              <a:ext uri="{FF2B5EF4-FFF2-40B4-BE49-F238E27FC236}">
                <a16:creationId xmlns:a16="http://schemas.microsoft.com/office/drawing/2014/main" id="{BCC0A455-2951-6F1D-5DF2-AF1CDF5CF97C}"/>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E3A22F0-5C71-EB78-2958-6DF94CB76D40}"/>
              </a:ext>
            </a:extLst>
          </p:cNvPr>
          <p:cNvSpPr txBox="1">
            <a:spLocks noGrp="1"/>
          </p:cNvSpPr>
          <p:nvPr>
            <p:ph type="dt" sz="half" idx="7"/>
          </p:nvPr>
        </p:nvSpPr>
        <p:spPr/>
        <p:txBody>
          <a:bodyPr/>
          <a:lstStyle>
            <a:lvl1pPr>
              <a:defRPr/>
            </a:lvl1pPr>
          </a:lstStyle>
          <a:p>
            <a:pPr lvl="0"/>
            <a:fld id="{86D62525-6A1B-4691-8409-91D15C065FAB}" type="datetime1">
              <a:rPr lang="en-GB"/>
              <a:pPr lvl="0"/>
              <a:t>17/06/2026</a:t>
            </a:fld>
            <a:endParaRPr lang="en-GB"/>
          </a:p>
        </p:txBody>
      </p:sp>
      <p:sp>
        <p:nvSpPr>
          <p:cNvPr id="5" name="Footer Placeholder 4">
            <a:extLst>
              <a:ext uri="{FF2B5EF4-FFF2-40B4-BE49-F238E27FC236}">
                <a16:creationId xmlns:a16="http://schemas.microsoft.com/office/drawing/2014/main" id="{2C5735B7-604A-446B-27CE-5115C1839675}"/>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49CB9932-F718-6D6C-96D5-BDF3B7BEC87A}"/>
              </a:ext>
            </a:extLst>
          </p:cNvPr>
          <p:cNvSpPr txBox="1">
            <a:spLocks noGrp="1"/>
          </p:cNvSpPr>
          <p:nvPr>
            <p:ph type="sldNum" sz="quarter" idx="8"/>
          </p:nvPr>
        </p:nvSpPr>
        <p:spPr/>
        <p:txBody>
          <a:bodyPr/>
          <a:lstStyle>
            <a:lvl1pPr>
              <a:defRPr/>
            </a:lvl1pPr>
          </a:lstStyle>
          <a:p>
            <a:pPr lvl="0"/>
            <a:fld id="{D3F16527-A162-493B-8546-C8FB731789A4}" type="slidenum">
              <a:t>‹#›</a:t>
            </a:fld>
            <a:endParaRPr lang="en-GB"/>
          </a:p>
        </p:txBody>
      </p:sp>
    </p:spTree>
    <p:extLst>
      <p:ext uri="{BB962C8B-B14F-4D97-AF65-F5344CB8AC3E}">
        <p14:creationId xmlns:p14="http://schemas.microsoft.com/office/powerpoint/2010/main" val="29415663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38A40A-6FB6-9D79-294A-A998B39BE905}"/>
              </a:ext>
            </a:extLst>
          </p:cNvPr>
          <p:cNvSpPr txBox="1">
            <a:spLocks noGrp="1"/>
          </p:cNvSpPr>
          <p:nvPr>
            <p:ph type="title" orient="vert"/>
          </p:nvPr>
        </p:nvSpPr>
        <p:spPr>
          <a:xfrm>
            <a:off x="8724903" y="365129"/>
            <a:ext cx="2628899" cy="4921245"/>
          </a:xfrm>
        </p:spPr>
        <p:txBody>
          <a:bodyPr vert="eaVert"/>
          <a:lstStyle>
            <a:lvl1pPr>
              <a:defRPr/>
            </a:lvl1pPr>
          </a:lstStyle>
          <a:p>
            <a:pPr lvl="0"/>
            <a:r>
              <a:rPr lang="en-US"/>
              <a:t>Click to edit Master title style</a:t>
            </a:r>
            <a:endParaRPr lang="en-GB"/>
          </a:p>
        </p:txBody>
      </p:sp>
      <p:sp>
        <p:nvSpPr>
          <p:cNvPr id="3" name="Vertical Text Placeholder 2">
            <a:extLst>
              <a:ext uri="{FF2B5EF4-FFF2-40B4-BE49-F238E27FC236}">
                <a16:creationId xmlns:a16="http://schemas.microsoft.com/office/drawing/2014/main" id="{9CE2EAC4-581E-0513-A2E7-96661AC0FE88}"/>
              </a:ext>
            </a:extLst>
          </p:cNvPr>
          <p:cNvSpPr txBox="1">
            <a:spLocks noGrp="1"/>
          </p:cNvSpPr>
          <p:nvPr>
            <p:ph type="body" orient="vert" idx="1"/>
          </p:nvPr>
        </p:nvSpPr>
        <p:spPr>
          <a:xfrm>
            <a:off x="838203" y="365129"/>
            <a:ext cx="7734296" cy="4921245"/>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4EC928D-C226-368D-D41E-C21A1B26082B}"/>
              </a:ext>
            </a:extLst>
          </p:cNvPr>
          <p:cNvSpPr txBox="1">
            <a:spLocks noGrp="1"/>
          </p:cNvSpPr>
          <p:nvPr>
            <p:ph type="dt" sz="half" idx="7"/>
          </p:nvPr>
        </p:nvSpPr>
        <p:spPr/>
        <p:txBody>
          <a:bodyPr/>
          <a:lstStyle>
            <a:lvl1pPr>
              <a:defRPr/>
            </a:lvl1pPr>
          </a:lstStyle>
          <a:p>
            <a:pPr lvl="0"/>
            <a:fld id="{8ACA966C-4F75-4AFF-8007-6C14DB275CD1}" type="datetime1">
              <a:rPr lang="en-GB"/>
              <a:pPr lvl="0"/>
              <a:t>17/06/2026</a:t>
            </a:fld>
            <a:endParaRPr lang="en-GB"/>
          </a:p>
        </p:txBody>
      </p:sp>
      <p:sp>
        <p:nvSpPr>
          <p:cNvPr id="5" name="Footer Placeholder 4">
            <a:extLst>
              <a:ext uri="{FF2B5EF4-FFF2-40B4-BE49-F238E27FC236}">
                <a16:creationId xmlns:a16="http://schemas.microsoft.com/office/drawing/2014/main" id="{05E80E39-0C43-DE0C-402B-8DD45ABE9433}"/>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F0E5FE6C-62CE-972E-A3A7-DAAD405EC896}"/>
              </a:ext>
            </a:extLst>
          </p:cNvPr>
          <p:cNvSpPr txBox="1">
            <a:spLocks noGrp="1"/>
          </p:cNvSpPr>
          <p:nvPr>
            <p:ph type="sldNum" sz="quarter" idx="8"/>
          </p:nvPr>
        </p:nvSpPr>
        <p:spPr/>
        <p:txBody>
          <a:bodyPr/>
          <a:lstStyle>
            <a:lvl1pPr>
              <a:defRPr/>
            </a:lvl1pPr>
          </a:lstStyle>
          <a:p>
            <a:pPr lvl="0"/>
            <a:fld id="{5B73957A-FE9B-4C03-B4C5-D20C127AD4AC}" type="slidenum">
              <a:t>‹#›</a:t>
            </a:fld>
            <a:endParaRPr lang="en-GB"/>
          </a:p>
        </p:txBody>
      </p:sp>
    </p:spTree>
    <p:extLst>
      <p:ext uri="{BB962C8B-B14F-4D97-AF65-F5344CB8AC3E}">
        <p14:creationId xmlns:p14="http://schemas.microsoft.com/office/powerpoint/2010/main" val="3851354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CA757-092D-50F0-7DFD-03797B71DBE0}"/>
              </a:ext>
            </a:extLst>
          </p:cNvPr>
          <p:cNvSpPr txBox="1">
            <a:spLocks noGrp="1"/>
          </p:cNvSpPr>
          <p:nvPr>
            <p:ph type="title"/>
          </p:nvPr>
        </p:nvSpPr>
        <p:spPr/>
        <p:txBody>
          <a:bodyPr/>
          <a:lstStyle>
            <a:lvl1pPr>
              <a:defRPr/>
            </a:lvl1pPr>
          </a:lstStyle>
          <a:p>
            <a:pPr lvl="0"/>
            <a:r>
              <a:rPr lang="en-US"/>
              <a:t>Click to edit Master title style</a:t>
            </a:r>
            <a:endParaRPr lang="en-GB"/>
          </a:p>
        </p:txBody>
      </p:sp>
      <p:sp>
        <p:nvSpPr>
          <p:cNvPr id="3" name="Content Placeholder 2">
            <a:extLst>
              <a:ext uri="{FF2B5EF4-FFF2-40B4-BE49-F238E27FC236}">
                <a16:creationId xmlns:a16="http://schemas.microsoft.com/office/drawing/2014/main" id="{04D5CA1E-02BF-80D0-D3B8-54237C46A46C}"/>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0B5C1FA-3351-838C-EF58-204B22F0C308}"/>
              </a:ext>
            </a:extLst>
          </p:cNvPr>
          <p:cNvSpPr txBox="1">
            <a:spLocks noGrp="1"/>
          </p:cNvSpPr>
          <p:nvPr>
            <p:ph type="dt" sz="half" idx="7"/>
          </p:nvPr>
        </p:nvSpPr>
        <p:spPr/>
        <p:txBody>
          <a:bodyPr/>
          <a:lstStyle>
            <a:lvl1pPr>
              <a:defRPr/>
            </a:lvl1pPr>
          </a:lstStyle>
          <a:p>
            <a:pPr lvl="0"/>
            <a:fld id="{9A49FE0B-AEE6-479A-A437-96042D3098C5}" type="datetime1">
              <a:rPr lang="en-GB"/>
              <a:pPr lvl="0"/>
              <a:t>17/06/2026</a:t>
            </a:fld>
            <a:endParaRPr lang="en-GB"/>
          </a:p>
        </p:txBody>
      </p:sp>
      <p:sp>
        <p:nvSpPr>
          <p:cNvPr id="5" name="Footer Placeholder 4">
            <a:extLst>
              <a:ext uri="{FF2B5EF4-FFF2-40B4-BE49-F238E27FC236}">
                <a16:creationId xmlns:a16="http://schemas.microsoft.com/office/drawing/2014/main" id="{EB186558-FA26-FD1E-EEC4-F60FDF196C91}"/>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45ACE6B8-CC96-C696-55CB-75AA70559C96}"/>
              </a:ext>
            </a:extLst>
          </p:cNvPr>
          <p:cNvSpPr txBox="1">
            <a:spLocks noGrp="1"/>
          </p:cNvSpPr>
          <p:nvPr>
            <p:ph type="sldNum" sz="quarter" idx="8"/>
          </p:nvPr>
        </p:nvSpPr>
        <p:spPr/>
        <p:txBody>
          <a:bodyPr/>
          <a:lstStyle>
            <a:lvl1pPr>
              <a:defRPr/>
            </a:lvl1pPr>
          </a:lstStyle>
          <a:p>
            <a:pPr lvl="0"/>
            <a:fld id="{B7A1B967-5378-4B8A-BE57-85A4C94E5854}" type="slidenum">
              <a:t>‹#›</a:t>
            </a:fld>
            <a:endParaRPr lang="en-GB"/>
          </a:p>
        </p:txBody>
      </p:sp>
    </p:spTree>
    <p:extLst>
      <p:ext uri="{BB962C8B-B14F-4D97-AF65-F5344CB8AC3E}">
        <p14:creationId xmlns:p14="http://schemas.microsoft.com/office/powerpoint/2010/main" val="1177739051"/>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71085-8311-D166-FFA8-AC2F89A95036}"/>
              </a:ext>
            </a:extLst>
          </p:cNvPr>
          <p:cNvSpPr txBox="1">
            <a:spLocks noGrp="1"/>
          </p:cNvSpPr>
          <p:nvPr>
            <p:ph type="title"/>
          </p:nvPr>
        </p:nvSpPr>
        <p:spPr>
          <a:xfrm>
            <a:off x="831847" y="938201"/>
            <a:ext cx="10515600" cy="2852735"/>
          </a:xfrm>
        </p:spPr>
        <p:txBody>
          <a:bodyPr anchor="b"/>
          <a:lstStyle>
            <a:lvl1pPr>
              <a:defRPr sz="6000"/>
            </a:lvl1pPr>
          </a:lstStyle>
          <a:p>
            <a:pPr lvl="0"/>
            <a:r>
              <a:rPr lang="en-US"/>
              <a:t>Click to edit Master title style</a:t>
            </a:r>
            <a:endParaRPr lang="en-GB"/>
          </a:p>
        </p:txBody>
      </p:sp>
      <p:sp>
        <p:nvSpPr>
          <p:cNvPr id="3" name="Text Placeholder 2">
            <a:extLst>
              <a:ext uri="{FF2B5EF4-FFF2-40B4-BE49-F238E27FC236}">
                <a16:creationId xmlns:a16="http://schemas.microsoft.com/office/drawing/2014/main" id="{47184204-AE1B-13C3-9E52-A4EDAC8AD894}"/>
              </a:ext>
            </a:extLst>
          </p:cNvPr>
          <p:cNvSpPr txBox="1">
            <a:spLocks noGrp="1"/>
          </p:cNvSpPr>
          <p:nvPr>
            <p:ph type="body" idx="1"/>
          </p:nvPr>
        </p:nvSpPr>
        <p:spPr>
          <a:xfrm>
            <a:off x="831847" y="3817930"/>
            <a:ext cx="10515600" cy="1500182"/>
          </a:xfrm>
        </p:spPr>
        <p:txBody>
          <a:bodyPr/>
          <a:lstStyle>
            <a:lvl1pPr marL="0" indent="0">
              <a:buNone/>
              <a:defRPr sz="2400">
                <a:solidFill>
                  <a:srgbClr val="898989"/>
                </a:solidFill>
              </a:defRPr>
            </a:lvl1pPr>
          </a:lstStyle>
          <a:p>
            <a:pPr lvl="0"/>
            <a:r>
              <a:rPr lang="en-US"/>
              <a:t>Click to edit Master text styles</a:t>
            </a:r>
          </a:p>
        </p:txBody>
      </p:sp>
      <p:sp>
        <p:nvSpPr>
          <p:cNvPr id="4" name="Date Placeholder 3">
            <a:extLst>
              <a:ext uri="{FF2B5EF4-FFF2-40B4-BE49-F238E27FC236}">
                <a16:creationId xmlns:a16="http://schemas.microsoft.com/office/drawing/2014/main" id="{237F7BFA-89A4-4630-F61B-0EBD68A7C264}"/>
              </a:ext>
            </a:extLst>
          </p:cNvPr>
          <p:cNvSpPr txBox="1">
            <a:spLocks noGrp="1"/>
          </p:cNvSpPr>
          <p:nvPr>
            <p:ph type="dt" sz="half" idx="7"/>
          </p:nvPr>
        </p:nvSpPr>
        <p:spPr/>
        <p:txBody>
          <a:bodyPr/>
          <a:lstStyle>
            <a:lvl1pPr>
              <a:defRPr/>
            </a:lvl1pPr>
          </a:lstStyle>
          <a:p>
            <a:pPr lvl="0"/>
            <a:fld id="{3B2C8D43-4014-45BE-8D03-A4D71658FFEC}" type="datetime1">
              <a:rPr lang="en-GB"/>
              <a:pPr lvl="0"/>
              <a:t>17/06/2026</a:t>
            </a:fld>
            <a:endParaRPr lang="en-GB"/>
          </a:p>
        </p:txBody>
      </p:sp>
      <p:sp>
        <p:nvSpPr>
          <p:cNvPr id="5" name="Footer Placeholder 4">
            <a:extLst>
              <a:ext uri="{FF2B5EF4-FFF2-40B4-BE49-F238E27FC236}">
                <a16:creationId xmlns:a16="http://schemas.microsoft.com/office/drawing/2014/main" id="{4A7A5F7D-6D47-AC98-AD46-1B497302BEEA}"/>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E36D59DD-6F1F-8970-4B0F-BAB8E1C17B5E}"/>
              </a:ext>
            </a:extLst>
          </p:cNvPr>
          <p:cNvSpPr txBox="1">
            <a:spLocks noGrp="1"/>
          </p:cNvSpPr>
          <p:nvPr>
            <p:ph type="sldNum" sz="quarter" idx="8"/>
          </p:nvPr>
        </p:nvSpPr>
        <p:spPr/>
        <p:txBody>
          <a:bodyPr/>
          <a:lstStyle>
            <a:lvl1pPr>
              <a:defRPr/>
            </a:lvl1pPr>
          </a:lstStyle>
          <a:p>
            <a:pPr lvl="0"/>
            <a:fld id="{4452A7E0-D2B2-48B0-A9AB-947DEEE3042B}" type="slidenum">
              <a:t>‹#›</a:t>
            </a:fld>
            <a:endParaRPr lang="en-GB"/>
          </a:p>
        </p:txBody>
      </p:sp>
    </p:spTree>
    <p:extLst>
      <p:ext uri="{BB962C8B-B14F-4D97-AF65-F5344CB8AC3E}">
        <p14:creationId xmlns:p14="http://schemas.microsoft.com/office/powerpoint/2010/main" val="1797858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DE093-979B-D4AE-6391-59070265210C}"/>
              </a:ext>
            </a:extLst>
          </p:cNvPr>
          <p:cNvSpPr txBox="1">
            <a:spLocks noGrp="1"/>
          </p:cNvSpPr>
          <p:nvPr>
            <p:ph type="title"/>
          </p:nvPr>
        </p:nvSpPr>
        <p:spPr/>
        <p:txBody>
          <a:bodyPr/>
          <a:lstStyle>
            <a:lvl1pPr>
              <a:defRPr/>
            </a:lvl1pPr>
          </a:lstStyle>
          <a:p>
            <a:pPr lvl="0"/>
            <a:r>
              <a:rPr lang="en-US"/>
              <a:t>Click to edit Master title style</a:t>
            </a:r>
            <a:endParaRPr lang="en-GB"/>
          </a:p>
        </p:txBody>
      </p:sp>
      <p:sp>
        <p:nvSpPr>
          <p:cNvPr id="3" name="Content Placeholder 2">
            <a:extLst>
              <a:ext uri="{FF2B5EF4-FFF2-40B4-BE49-F238E27FC236}">
                <a16:creationId xmlns:a16="http://schemas.microsoft.com/office/drawing/2014/main" id="{A58AD884-4C8E-96C9-E927-19CCC5B797BD}"/>
              </a:ext>
            </a:extLst>
          </p:cNvPr>
          <p:cNvSpPr txBox="1">
            <a:spLocks noGrp="1"/>
          </p:cNvSpPr>
          <p:nvPr>
            <p:ph idx="1"/>
          </p:nvPr>
        </p:nvSpPr>
        <p:spPr>
          <a:xfrm>
            <a:off x="838203" y="1825627"/>
            <a:ext cx="5181603" cy="3460747"/>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ACFDA04-20C0-FD6D-0685-F0EB7F54A702}"/>
              </a:ext>
            </a:extLst>
          </p:cNvPr>
          <p:cNvSpPr txBox="1">
            <a:spLocks noGrp="1"/>
          </p:cNvSpPr>
          <p:nvPr>
            <p:ph idx="2"/>
          </p:nvPr>
        </p:nvSpPr>
        <p:spPr>
          <a:xfrm>
            <a:off x="6172200" y="1825627"/>
            <a:ext cx="5181603" cy="3460747"/>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CCE1228-291D-528B-3900-31A79B1F5C8A}"/>
              </a:ext>
            </a:extLst>
          </p:cNvPr>
          <p:cNvSpPr txBox="1">
            <a:spLocks noGrp="1"/>
          </p:cNvSpPr>
          <p:nvPr>
            <p:ph type="dt" sz="half" idx="7"/>
          </p:nvPr>
        </p:nvSpPr>
        <p:spPr/>
        <p:txBody>
          <a:bodyPr/>
          <a:lstStyle>
            <a:lvl1pPr>
              <a:defRPr/>
            </a:lvl1pPr>
          </a:lstStyle>
          <a:p>
            <a:pPr lvl="0"/>
            <a:fld id="{2F44112E-9161-453F-8E82-FACEDFC9FBC3}" type="datetime1">
              <a:rPr lang="en-GB"/>
              <a:pPr lvl="0"/>
              <a:t>17/06/2026</a:t>
            </a:fld>
            <a:endParaRPr lang="en-GB"/>
          </a:p>
        </p:txBody>
      </p:sp>
      <p:sp>
        <p:nvSpPr>
          <p:cNvPr id="6" name="Footer Placeholder 5">
            <a:extLst>
              <a:ext uri="{FF2B5EF4-FFF2-40B4-BE49-F238E27FC236}">
                <a16:creationId xmlns:a16="http://schemas.microsoft.com/office/drawing/2014/main" id="{6BE6EDFB-8BD0-0E17-1931-B5DD3A9A8455}"/>
              </a:ext>
            </a:extLst>
          </p:cNvPr>
          <p:cNvSpPr txBox="1">
            <a:spLocks noGrp="1"/>
          </p:cNvSpPr>
          <p:nvPr>
            <p:ph type="ftr" sz="quarter" idx="9"/>
          </p:nvPr>
        </p:nvSpPr>
        <p:spPr/>
        <p:txBody>
          <a:bodyPr/>
          <a:lstStyle>
            <a:lvl1pPr>
              <a:defRPr/>
            </a:lvl1pPr>
          </a:lstStyle>
          <a:p>
            <a:pPr lvl="0"/>
            <a:endParaRPr lang="en-GB"/>
          </a:p>
        </p:txBody>
      </p:sp>
      <p:sp>
        <p:nvSpPr>
          <p:cNvPr id="7" name="Slide Number Placeholder 6">
            <a:extLst>
              <a:ext uri="{FF2B5EF4-FFF2-40B4-BE49-F238E27FC236}">
                <a16:creationId xmlns:a16="http://schemas.microsoft.com/office/drawing/2014/main" id="{307DA74E-D12C-1BEC-7350-8F7CFDA635DC}"/>
              </a:ext>
            </a:extLst>
          </p:cNvPr>
          <p:cNvSpPr txBox="1">
            <a:spLocks noGrp="1"/>
          </p:cNvSpPr>
          <p:nvPr>
            <p:ph type="sldNum" sz="quarter" idx="8"/>
          </p:nvPr>
        </p:nvSpPr>
        <p:spPr/>
        <p:txBody>
          <a:bodyPr/>
          <a:lstStyle>
            <a:lvl1pPr>
              <a:defRPr/>
            </a:lvl1pPr>
          </a:lstStyle>
          <a:p>
            <a:pPr lvl="0"/>
            <a:fld id="{9D12DD34-981E-4AF6-AF01-DF0A5F0850A1}" type="slidenum">
              <a:t>‹#›</a:t>
            </a:fld>
            <a:endParaRPr lang="en-GB"/>
          </a:p>
        </p:txBody>
      </p:sp>
    </p:spTree>
    <p:extLst>
      <p:ext uri="{BB962C8B-B14F-4D97-AF65-F5344CB8AC3E}">
        <p14:creationId xmlns:p14="http://schemas.microsoft.com/office/powerpoint/2010/main" val="22105533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4F2B1-229D-41F6-4A14-2B5F46E7BE55}"/>
              </a:ext>
            </a:extLst>
          </p:cNvPr>
          <p:cNvSpPr txBox="1">
            <a:spLocks noGrp="1"/>
          </p:cNvSpPr>
          <p:nvPr>
            <p:ph type="title"/>
          </p:nvPr>
        </p:nvSpPr>
        <p:spPr>
          <a:xfrm>
            <a:off x="839784" y="365129"/>
            <a:ext cx="10515600" cy="1325559"/>
          </a:xfrm>
        </p:spPr>
        <p:txBody>
          <a:bodyPr/>
          <a:lstStyle>
            <a:lvl1pPr>
              <a:defRPr/>
            </a:lvl1pPr>
          </a:lstStyle>
          <a:p>
            <a:pPr lvl="0"/>
            <a:r>
              <a:rPr lang="en-US"/>
              <a:t>Click to edit Master title style</a:t>
            </a:r>
            <a:endParaRPr lang="en-GB"/>
          </a:p>
        </p:txBody>
      </p:sp>
      <p:sp>
        <p:nvSpPr>
          <p:cNvPr id="3" name="Text Placeholder 2">
            <a:extLst>
              <a:ext uri="{FF2B5EF4-FFF2-40B4-BE49-F238E27FC236}">
                <a16:creationId xmlns:a16="http://schemas.microsoft.com/office/drawing/2014/main" id="{2CEF575F-9D2E-6833-F36F-7FAA649FC0A1}"/>
              </a:ext>
            </a:extLst>
          </p:cNvPr>
          <p:cNvSpPr txBox="1">
            <a:spLocks noGrp="1"/>
          </p:cNvSpPr>
          <p:nvPr>
            <p:ph type="body" idx="1"/>
          </p:nvPr>
        </p:nvSpPr>
        <p:spPr>
          <a:xfrm>
            <a:off x="839784" y="1681160"/>
            <a:ext cx="5157782" cy="823910"/>
          </a:xfrm>
        </p:spPr>
        <p:txBody>
          <a:bodyPr anchor="b"/>
          <a:lstStyle>
            <a:lvl1pPr marL="0" indent="0">
              <a:buNone/>
              <a:defRPr sz="2400" b="1"/>
            </a:lvl1pPr>
          </a:lstStyle>
          <a:p>
            <a:pPr lvl="0"/>
            <a:r>
              <a:rPr lang="en-US"/>
              <a:t>Click to edit Master text styles</a:t>
            </a:r>
          </a:p>
        </p:txBody>
      </p:sp>
      <p:sp>
        <p:nvSpPr>
          <p:cNvPr id="4" name="Content Placeholder 3">
            <a:extLst>
              <a:ext uri="{FF2B5EF4-FFF2-40B4-BE49-F238E27FC236}">
                <a16:creationId xmlns:a16="http://schemas.microsoft.com/office/drawing/2014/main" id="{7DEEFBD0-B3C1-38C0-6934-CAB93B8C6CAB}"/>
              </a:ext>
            </a:extLst>
          </p:cNvPr>
          <p:cNvSpPr txBox="1">
            <a:spLocks noGrp="1"/>
          </p:cNvSpPr>
          <p:nvPr>
            <p:ph idx="2"/>
          </p:nvPr>
        </p:nvSpPr>
        <p:spPr>
          <a:xfrm>
            <a:off x="839784" y="2505071"/>
            <a:ext cx="5157782" cy="278130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7F988E5-23C4-74C3-EF5A-946EAAFA1272}"/>
              </a:ext>
            </a:extLst>
          </p:cNvPr>
          <p:cNvSpPr txBox="1">
            <a:spLocks noGrp="1"/>
          </p:cNvSpPr>
          <p:nvPr>
            <p:ph type="body" idx="3"/>
          </p:nvPr>
        </p:nvSpPr>
        <p:spPr>
          <a:xfrm>
            <a:off x="6172200" y="1681160"/>
            <a:ext cx="5183184" cy="823910"/>
          </a:xfrm>
        </p:spPr>
        <p:txBody>
          <a:bodyPr anchor="b"/>
          <a:lstStyle>
            <a:lvl1pPr marL="0" indent="0">
              <a:buNone/>
              <a:defRPr sz="2400" b="1"/>
            </a:lvl1pPr>
          </a:lstStyle>
          <a:p>
            <a:pPr lvl="0"/>
            <a:r>
              <a:rPr lang="en-US"/>
              <a:t>Click to edit Master text styles</a:t>
            </a:r>
          </a:p>
        </p:txBody>
      </p:sp>
      <p:sp>
        <p:nvSpPr>
          <p:cNvPr id="6" name="Content Placeholder 5">
            <a:extLst>
              <a:ext uri="{FF2B5EF4-FFF2-40B4-BE49-F238E27FC236}">
                <a16:creationId xmlns:a16="http://schemas.microsoft.com/office/drawing/2014/main" id="{5CB2737B-98D2-1D9E-D908-C2A2CD2DDAA9}"/>
              </a:ext>
            </a:extLst>
          </p:cNvPr>
          <p:cNvSpPr txBox="1">
            <a:spLocks noGrp="1"/>
          </p:cNvSpPr>
          <p:nvPr>
            <p:ph idx="4"/>
          </p:nvPr>
        </p:nvSpPr>
        <p:spPr>
          <a:xfrm>
            <a:off x="6172200" y="2505071"/>
            <a:ext cx="5183184" cy="278130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13CD6A6-3767-0047-B88E-1D266FB1E3F0}"/>
              </a:ext>
            </a:extLst>
          </p:cNvPr>
          <p:cNvSpPr txBox="1">
            <a:spLocks noGrp="1"/>
          </p:cNvSpPr>
          <p:nvPr>
            <p:ph type="dt" sz="half" idx="7"/>
          </p:nvPr>
        </p:nvSpPr>
        <p:spPr/>
        <p:txBody>
          <a:bodyPr/>
          <a:lstStyle>
            <a:lvl1pPr>
              <a:defRPr/>
            </a:lvl1pPr>
          </a:lstStyle>
          <a:p>
            <a:pPr lvl="0"/>
            <a:fld id="{E56B4FB3-8C98-49D2-8225-ACB905A62EC7}" type="datetime1">
              <a:rPr lang="en-GB"/>
              <a:pPr lvl="0"/>
              <a:t>17/06/2026</a:t>
            </a:fld>
            <a:endParaRPr lang="en-GB"/>
          </a:p>
        </p:txBody>
      </p:sp>
      <p:sp>
        <p:nvSpPr>
          <p:cNvPr id="8" name="Footer Placeholder 7">
            <a:extLst>
              <a:ext uri="{FF2B5EF4-FFF2-40B4-BE49-F238E27FC236}">
                <a16:creationId xmlns:a16="http://schemas.microsoft.com/office/drawing/2014/main" id="{CB670235-EC2C-E980-084A-77808DBAE6DF}"/>
              </a:ext>
            </a:extLst>
          </p:cNvPr>
          <p:cNvSpPr txBox="1">
            <a:spLocks noGrp="1"/>
          </p:cNvSpPr>
          <p:nvPr>
            <p:ph type="ftr" sz="quarter" idx="9"/>
          </p:nvPr>
        </p:nvSpPr>
        <p:spPr/>
        <p:txBody>
          <a:bodyPr/>
          <a:lstStyle>
            <a:lvl1pPr>
              <a:defRPr/>
            </a:lvl1pPr>
          </a:lstStyle>
          <a:p>
            <a:pPr lvl="0"/>
            <a:endParaRPr lang="en-GB"/>
          </a:p>
        </p:txBody>
      </p:sp>
      <p:sp>
        <p:nvSpPr>
          <p:cNvPr id="9" name="Slide Number Placeholder 8">
            <a:extLst>
              <a:ext uri="{FF2B5EF4-FFF2-40B4-BE49-F238E27FC236}">
                <a16:creationId xmlns:a16="http://schemas.microsoft.com/office/drawing/2014/main" id="{79421705-DBDA-F609-B24C-E9E9A6E56544}"/>
              </a:ext>
            </a:extLst>
          </p:cNvPr>
          <p:cNvSpPr txBox="1">
            <a:spLocks noGrp="1"/>
          </p:cNvSpPr>
          <p:nvPr>
            <p:ph type="sldNum" sz="quarter" idx="8"/>
          </p:nvPr>
        </p:nvSpPr>
        <p:spPr/>
        <p:txBody>
          <a:bodyPr/>
          <a:lstStyle>
            <a:lvl1pPr>
              <a:defRPr/>
            </a:lvl1pPr>
          </a:lstStyle>
          <a:p>
            <a:pPr lvl="0"/>
            <a:fld id="{85C50F47-D05B-4996-AF57-D145CA71CCD0}" type="slidenum">
              <a:t>‹#›</a:t>
            </a:fld>
            <a:endParaRPr lang="en-GB"/>
          </a:p>
        </p:txBody>
      </p:sp>
    </p:spTree>
    <p:extLst>
      <p:ext uri="{BB962C8B-B14F-4D97-AF65-F5344CB8AC3E}">
        <p14:creationId xmlns:p14="http://schemas.microsoft.com/office/powerpoint/2010/main" val="23043235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7B508-9A22-BD6D-9110-DA0BD159D36E}"/>
              </a:ext>
            </a:extLst>
          </p:cNvPr>
          <p:cNvSpPr txBox="1">
            <a:spLocks noGrp="1"/>
          </p:cNvSpPr>
          <p:nvPr>
            <p:ph type="title"/>
          </p:nvPr>
        </p:nvSpPr>
        <p:spPr/>
        <p:txBody>
          <a:bodyPr/>
          <a:lstStyle>
            <a:lvl1pPr>
              <a:defRPr/>
            </a:lvl1pPr>
          </a:lstStyle>
          <a:p>
            <a:pPr lvl="0"/>
            <a:r>
              <a:rPr lang="en-US"/>
              <a:t>Click to edit Master title style</a:t>
            </a:r>
            <a:endParaRPr lang="en-GB"/>
          </a:p>
        </p:txBody>
      </p:sp>
      <p:sp>
        <p:nvSpPr>
          <p:cNvPr id="3" name="Date Placeholder 2">
            <a:extLst>
              <a:ext uri="{FF2B5EF4-FFF2-40B4-BE49-F238E27FC236}">
                <a16:creationId xmlns:a16="http://schemas.microsoft.com/office/drawing/2014/main" id="{59062EDB-FE58-D3B6-1389-CCD3557ABB3E}"/>
              </a:ext>
            </a:extLst>
          </p:cNvPr>
          <p:cNvSpPr txBox="1">
            <a:spLocks noGrp="1"/>
          </p:cNvSpPr>
          <p:nvPr>
            <p:ph type="dt" sz="half" idx="7"/>
          </p:nvPr>
        </p:nvSpPr>
        <p:spPr/>
        <p:txBody>
          <a:bodyPr/>
          <a:lstStyle>
            <a:lvl1pPr>
              <a:defRPr/>
            </a:lvl1pPr>
          </a:lstStyle>
          <a:p>
            <a:pPr lvl="0"/>
            <a:fld id="{6196BA63-F5E8-4DD9-A70C-1FC49FC93696}" type="datetime1">
              <a:rPr lang="en-GB"/>
              <a:pPr lvl="0"/>
              <a:t>17/06/2026</a:t>
            </a:fld>
            <a:endParaRPr lang="en-GB"/>
          </a:p>
        </p:txBody>
      </p:sp>
      <p:sp>
        <p:nvSpPr>
          <p:cNvPr id="4" name="Footer Placeholder 3">
            <a:extLst>
              <a:ext uri="{FF2B5EF4-FFF2-40B4-BE49-F238E27FC236}">
                <a16:creationId xmlns:a16="http://schemas.microsoft.com/office/drawing/2014/main" id="{5DEB69B5-E05C-8D50-FA17-E1580D8AB77C}"/>
              </a:ext>
            </a:extLst>
          </p:cNvPr>
          <p:cNvSpPr txBox="1">
            <a:spLocks noGrp="1"/>
          </p:cNvSpPr>
          <p:nvPr>
            <p:ph type="ftr" sz="quarter" idx="9"/>
          </p:nvPr>
        </p:nvSpPr>
        <p:spPr/>
        <p:txBody>
          <a:bodyPr/>
          <a:lstStyle>
            <a:lvl1pPr>
              <a:defRPr/>
            </a:lvl1pPr>
          </a:lstStyle>
          <a:p>
            <a:pPr lvl="0"/>
            <a:endParaRPr lang="en-GB"/>
          </a:p>
        </p:txBody>
      </p:sp>
      <p:sp>
        <p:nvSpPr>
          <p:cNvPr id="5" name="Slide Number Placeholder 4">
            <a:extLst>
              <a:ext uri="{FF2B5EF4-FFF2-40B4-BE49-F238E27FC236}">
                <a16:creationId xmlns:a16="http://schemas.microsoft.com/office/drawing/2014/main" id="{9916DFC8-09D8-2502-223F-60F9AA90AF7E}"/>
              </a:ext>
            </a:extLst>
          </p:cNvPr>
          <p:cNvSpPr txBox="1">
            <a:spLocks noGrp="1"/>
          </p:cNvSpPr>
          <p:nvPr>
            <p:ph type="sldNum" sz="quarter" idx="8"/>
          </p:nvPr>
        </p:nvSpPr>
        <p:spPr/>
        <p:txBody>
          <a:bodyPr/>
          <a:lstStyle>
            <a:lvl1pPr>
              <a:defRPr/>
            </a:lvl1pPr>
          </a:lstStyle>
          <a:p>
            <a:pPr lvl="0"/>
            <a:fld id="{37DB8458-A608-4D86-8DA0-6CE27E4DA855}" type="slidenum">
              <a:t>‹#›</a:t>
            </a:fld>
            <a:endParaRPr lang="en-GB"/>
          </a:p>
        </p:txBody>
      </p:sp>
    </p:spTree>
    <p:extLst>
      <p:ext uri="{BB962C8B-B14F-4D97-AF65-F5344CB8AC3E}">
        <p14:creationId xmlns:p14="http://schemas.microsoft.com/office/powerpoint/2010/main" val="10254934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58C666-39B9-3E2E-C7EC-5164E7532B7D}"/>
              </a:ext>
            </a:extLst>
          </p:cNvPr>
          <p:cNvSpPr txBox="1">
            <a:spLocks noGrp="1"/>
          </p:cNvSpPr>
          <p:nvPr>
            <p:ph type="dt" sz="half" idx="7"/>
          </p:nvPr>
        </p:nvSpPr>
        <p:spPr/>
        <p:txBody>
          <a:bodyPr/>
          <a:lstStyle>
            <a:lvl1pPr>
              <a:defRPr/>
            </a:lvl1pPr>
          </a:lstStyle>
          <a:p>
            <a:pPr lvl="0"/>
            <a:fld id="{F4671742-4AA6-44AE-9F0E-4F690E05B8A3}" type="datetime1">
              <a:rPr lang="en-GB"/>
              <a:pPr lvl="0"/>
              <a:t>17/06/2026</a:t>
            </a:fld>
            <a:endParaRPr lang="en-GB"/>
          </a:p>
        </p:txBody>
      </p:sp>
      <p:sp>
        <p:nvSpPr>
          <p:cNvPr id="3" name="Footer Placeholder 2">
            <a:extLst>
              <a:ext uri="{FF2B5EF4-FFF2-40B4-BE49-F238E27FC236}">
                <a16:creationId xmlns:a16="http://schemas.microsoft.com/office/drawing/2014/main" id="{0191C8BE-CCEB-A32B-BFF2-E29072713AFD}"/>
              </a:ext>
            </a:extLst>
          </p:cNvPr>
          <p:cNvSpPr txBox="1">
            <a:spLocks noGrp="1"/>
          </p:cNvSpPr>
          <p:nvPr>
            <p:ph type="ftr" sz="quarter" idx="9"/>
          </p:nvPr>
        </p:nvSpPr>
        <p:spPr/>
        <p:txBody>
          <a:bodyPr/>
          <a:lstStyle>
            <a:lvl1pPr>
              <a:defRPr/>
            </a:lvl1pPr>
          </a:lstStyle>
          <a:p>
            <a:pPr lvl="0"/>
            <a:endParaRPr lang="en-GB"/>
          </a:p>
        </p:txBody>
      </p:sp>
      <p:sp>
        <p:nvSpPr>
          <p:cNvPr id="4" name="Slide Number Placeholder 3">
            <a:extLst>
              <a:ext uri="{FF2B5EF4-FFF2-40B4-BE49-F238E27FC236}">
                <a16:creationId xmlns:a16="http://schemas.microsoft.com/office/drawing/2014/main" id="{670E601B-4DC7-AEE3-21A8-9754EC0ED834}"/>
              </a:ext>
            </a:extLst>
          </p:cNvPr>
          <p:cNvSpPr txBox="1">
            <a:spLocks noGrp="1"/>
          </p:cNvSpPr>
          <p:nvPr>
            <p:ph type="sldNum" sz="quarter" idx="8"/>
          </p:nvPr>
        </p:nvSpPr>
        <p:spPr/>
        <p:txBody>
          <a:bodyPr/>
          <a:lstStyle>
            <a:lvl1pPr>
              <a:defRPr/>
            </a:lvl1pPr>
          </a:lstStyle>
          <a:p>
            <a:pPr lvl="0"/>
            <a:fld id="{85ED7228-125B-4955-949E-CF25729AE4BF}" type="slidenum">
              <a:t>‹#›</a:t>
            </a:fld>
            <a:endParaRPr lang="en-GB"/>
          </a:p>
        </p:txBody>
      </p:sp>
    </p:spTree>
    <p:extLst>
      <p:ext uri="{BB962C8B-B14F-4D97-AF65-F5344CB8AC3E}">
        <p14:creationId xmlns:p14="http://schemas.microsoft.com/office/powerpoint/2010/main" val="28799001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00550-0FB5-E96C-1A84-B1B41E602507}"/>
              </a:ext>
            </a:extLst>
          </p:cNvPr>
          <p:cNvSpPr txBox="1">
            <a:spLocks noGrp="1"/>
          </p:cNvSpPr>
          <p:nvPr>
            <p:ph type="title"/>
          </p:nvPr>
        </p:nvSpPr>
        <p:spPr>
          <a:xfrm>
            <a:off x="839784" y="457200"/>
            <a:ext cx="3932240" cy="1600200"/>
          </a:xfrm>
        </p:spPr>
        <p:txBody>
          <a:bodyPr anchor="b"/>
          <a:lstStyle>
            <a:lvl1pPr>
              <a:defRPr sz="3200"/>
            </a:lvl1pPr>
          </a:lstStyle>
          <a:p>
            <a:pPr lvl="0"/>
            <a:r>
              <a:rPr lang="en-US"/>
              <a:t>Click to edit Master title style</a:t>
            </a:r>
            <a:endParaRPr lang="en-GB"/>
          </a:p>
        </p:txBody>
      </p:sp>
      <p:sp>
        <p:nvSpPr>
          <p:cNvPr id="3" name="Content Placeholder 2">
            <a:extLst>
              <a:ext uri="{FF2B5EF4-FFF2-40B4-BE49-F238E27FC236}">
                <a16:creationId xmlns:a16="http://schemas.microsoft.com/office/drawing/2014/main" id="{C4DF52E1-3E2E-EAAD-BFA8-799B1ED213AC}"/>
              </a:ext>
            </a:extLst>
          </p:cNvPr>
          <p:cNvSpPr txBox="1">
            <a:spLocks noGrp="1"/>
          </p:cNvSpPr>
          <p:nvPr>
            <p:ph idx="1"/>
          </p:nvPr>
        </p:nvSpPr>
        <p:spPr>
          <a:xfrm>
            <a:off x="5183184" y="987423"/>
            <a:ext cx="6172200" cy="4128671"/>
          </a:xfrm>
        </p:spPr>
        <p:txBody>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7DE1D23-D3A9-C8D5-6160-7D1B3FBAD70B}"/>
              </a:ext>
            </a:extLst>
          </p:cNvPr>
          <p:cNvSpPr txBox="1">
            <a:spLocks noGrp="1"/>
          </p:cNvSpPr>
          <p:nvPr>
            <p:ph type="body" idx="2"/>
          </p:nvPr>
        </p:nvSpPr>
        <p:spPr>
          <a:xfrm>
            <a:off x="839784" y="2057400"/>
            <a:ext cx="3932240" cy="3228974"/>
          </a:xfrm>
        </p:spPr>
        <p:txBody>
          <a:bodyPr/>
          <a:lstStyle>
            <a:lvl1pPr marL="0" indent="0">
              <a:buNone/>
              <a:defRPr sz="1600"/>
            </a:lvl1pPr>
          </a:lstStyle>
          <a:p>
            <a:pPr lvl="0"/>
            <a:r>
              <a:rPr lang="en-US"/>
              <a:t>Click to edit Master text styles</a:t>
            </a:r>
          </a:p>
        </p:txBody>
      </p:sp>
      <p:sp>
        <p:nvSpPr>
          <p:cNvPr id="5" name="Date Placeholder 4">
            <a:extLst>
              <a:ext uri="{FF2B5EF4-FFF2-40B4-BE49-F238E27FC236}">
                <a16:creationId xmlns:a16="http://schemas.microsoft.com/office/drawing/2014/main" id="{06EC2368-0959-DE84-D98F-6B18DFDF9E01}"/>
              </a:ext>
            </a:extLst>
          </p:cNvPr>
          <p:cNvSpPr txBox="1">
            <a:spLocks noGrp="1"/>
          </p:cNvSpPr>
          <p:nvPr>
            <p:ph type="dt" sz="half" idx="7"/>
          </p:nvPr>
        </p:nvSpPr>
        <p:spPr/>
        <p:txBody>
          <a:bodyPr/>
          <a:lstStyle>
            <a:lvl1pPr>
              <a:defRPr/>
            </a:lvl1pPr>
          </a:lstStyle>
          <a:p>
            <a:pPr lvl="0"/>
            <a:fld id="{9131B64C-4295-43A6-B055-47713434DCFD}" type="datetime1">
              <a:rPr lang="en-GB"/>
              <a:pPr lvl="0"/>
              <a:t>17/06/2026</a:t>
            </a:fld>
            <a:endParaRPr lang="en-GB"/>
          </a:p>
        </p:txBody>
      </p:sp>
      <p:sp>
        <p:nvSpPr>
          <p:cNvPr id="6" name="Footer Placeholder 5">
            <a:extLst>
              <a:ext uri="{FF2B5EF4-FFF2-40B4-BE49-F238E27FC236}">
                <a16:creationId xmlns:a16="http://schemas.microsoft.com/office/drawing/2014/main" id="{15D9E400-A41D-942E-8525-BCEA166D6E98}"/>
              </a:ext>
            </a:extLst>
          </p:cNvPr>
          <p:cNvSpPr txBox="1">
            <a:spLocks noGrp="1"/>
          </p:cNvSpPr>
          <p:nvPr>
            <p:ph type="ftr" sz="quarter" idx="9"/>
          </p:nvPr>
        </p:nvSpPr>
        <p:spPr/>
        <p:txBody>
          <a:bodyPr/>
          <a:lstStyle>
            <a:lvl1pPr>
              <a:defRPr/>
            </a:lvl1pPr>
          </a:lstStyle>
          <a:p>
            <a:pPr lvl="0"/>
            <a:endParaRPr lang="en-GB"/>
          </a:p>
        </p:txBody>
      </p:sp>
      <p:sp>
        <p:nvSpPr>
          <p:cNvPr id="7" name="Slide Number Placeholder 6">
            <a:extLst>
              <a:ext uri="{FF2B5EF4-FFF2-40B4-BE49-F238E27FC236}">
                <a16:creationId xmlns:a16="http://schemas.microsoft.com/office/drawing/2014/main" id="{FE7A7DDE-712B-519C-5BB0-A94A8CD89EF8}"/>
              </a:ext>
            </a:extLst>
          </p:cNvPr>
          <p:cNvSpPr txBox="1">
            <a:spLocks noGrp="1"/>
          </p:cNvSpPr>
          <p:nvPr>
            <p:ph type="sldNum" sz="quarter" idx="8"/>
          </p:nvPr>
        </p:nvSpPr>
        <p:spPr/>
        <p:txBody>
          <a:bodyPr/>
          <a:lstStyle>
            <a:lvl1pPr>
              <a:defRPr/>
            </a:lvl1pPr>
          </a:lstStyle>
          <a:p>
            <a:pPr lvl="0"/>
            <a:fld id="{A519B4C1-1F35-4E41-B3E9-79A2612F5834}" type="slidenum">
              <a:t>‹#›</a:t>
            </a:fld>
            <a:endParaRPr lang="en-GB"/>
          </a:p>
        </p:txBody>
      </p:sp>
    </p:spTree>
    <p:extLst>
      <p:ext uri="{BB962C8B-B14F-4D97-AF65-F5344CB8AC3E}">
        <p14:creationId xmlns:p14="http://schemas.microsoft.com/office/powerpoint/2010/main" val="6050465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a:blip r:embed="rId2">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13CC0-F312-BE7C-07BF-D06C4575C3A0}"/>
              </a:ext>
            </a:extLst>
          </p:cNvPr>
          <p:cNvSpPr txBox="1">
            <a:spLocks noGrp="1"/>
          </p:cNvSpPr>
          <p:nvPr>
            <p:ph type="title"/>
          </p:nvPr>
        </p:nvSpPr>
        <p:spPr>
          <a:xfrm>
            <a:off x="839784" y="457200"/>
            <a:ext cx="4838337" cy="1600200"/>
          </a:xfrm>
        </p:spPr>
        <p:txBody>
          <a:bodyPr anchor="b"/>
          <a:lstStyle>
            <a:lvl1pPr>
              <a:defRPr sz="3200"/>
            </a:lvl1pPr>
          </a:lstStyle>
          <a:p>
            <a:pPr lvl="0"/>
            <a:r>
              <a:rPr lang="en-US"/>
              <a:t>Click to edit Master title style</a:t>
            </a:r>
            <a:endParaRPr lang="en-GB"/>
          </a:p>
        </p:txBody>
      </p:sp>
      <p:sp>
        <p:nvSpPr>
          <p:cNvPr id="3" name="Picture Placeholder 2">
            <a:extLst>
              <a:ext uri="{FF2B5EF4-FFF2-40B4-BE49-F238E27FC236}">
                <a16:creationId xmlns:a16="http://schemas.microsoft.com/office/drawing/2014/main" id="{F3C233C1-FBE3-245D-4793-3581170EA2DD}"/>
              </a:ext>
            </a:extLst>
          </p:cNvPr>
          <p:cNvSpPr txBox="1">
            <a:spLocks noGrp="1"/>
          </p:cNvSpPr>
          <p:nvPr>
            <p:ph type="pic" idx="1"/>
          </p:nvPr>
        </p:nvSpPr>
        <p:spPr>
          <a:xfrm>
            <a:off x="5987847" y="0"/>
            <a:ext cx="6204158" cy="6858000"/>
          </a:xfrm>
        </p:spPr>
        <p:txBody>
          <a:bodyPr/>
          <a:lstStyle>
            <a:lvl1pPr marL="0" indent="0">
              <a:buNone/>
              <a:defRPr sz="3200"/>
            </a:lvl1pPr>
          </a:lstStyle>
          <a:p>
            <a:pPr lvl="0"/>
            <a:r>
              <a:rPr lang="en-US"/>
              <a:t>Click icon to add picture</a:t>
            </a:r>
            <a:endParaRPr lang="en-GB"/>
          </a:p>
        </p:txBody>
      </p:sp>
      <p:sp>
        <p:nvSpPr>
          <p:cNvPr id="4" name="Text Placeholder 3">
            <a:extLst>
              <a:ext uri="{FF2B5EF4-FFF2-40B4-BE49-F238E27FC236}">
                <a16:creationId xmlns:a16="http://schemas.microsoft.com/office/drawing/2014/main" id="{9CB95319-6B1F-C6EC-8D96-FD24C25524BE}"/>
              </a:ext>
            </a:extLst>
          </p:cNvPr>
          <p:cNvSpPr txBox="1">
            <a:spLocks noGrp="1"/>
          </p:cNvSpPr>
          <p:nvPr>
            <p:ph type="body" idx="2"/>
          </p:nvPr>
        </p:nvSpPr>
        <p:spPr>
          <a:xfrm>
            <a:off x="838203" y="2057400"/>
            <a:ext cx="4839928" cy="3200400"/>
          </a:xfrm>
        </p:spPr>
        <p:txBody>
          <a:bodyPr/>
          <a:lstStyle>
            <a:lvl1pPr marL="0" indent="0">
              <a:buNone/>
              <a:defRPr sz="1600"/>
            </a:lvl1pPr>
          </a:lstStyle>
          <a:p>
            <a:pPr lvl="0"/>
            <a:r>
              <a:rPr lang="en-US"/>
              <a:t>Click to edit Master text styles</a:t>
            </a:r>
          </a:p>
        </p:txBody>
      </p:sp>
      <p:sp>
        <p:nvSpPr>
          <p:cNvPr id="5" name="Date Placeholder 4">
            <a:extLst>
              <a:ext uri="{FF2B5EF4-FFF2-40B4-BE49-F238E27FC236}">
                <a16:creationId xmlns:a16="http://schemas.microsoft.com/office/drawing/2014/main" id="{7F844281-4308-2B3A-8F46-C90A19636959}"/>
              </a:ext>
            </a:extLst>
          </p:cNvPr>
          <p:cNvSpPr txBox="1">
            <a:spLocks noGrp="1"/>
          </p:cNvSpPr>
          <p:nvPr>
            <p:ph type="dt" sz="half" idx="7"/>
          </p:nvPr>
        </p:nvSpPr>
        <p:spPr>
          <a:xfrm>
            <a:off x="838203" y="5399065"/>
            <a:ext cx="975847" cy="365129"/>
          </a:xfrm>
        </p:spPr>
        <p:txBody>
          <a:bodyPr/>
          <a:lstStyle>
            <a:lvl1pPr>
              <a:defRPr/>
            </a:lvl1pPr>
          </a:lstStyle>
          <a:p>
            <a:pPr lvl="0"/>
            <a:fld id="{C017F408-C8A9-4617-B2B9-9F0EF661B125}" type="datetime1">
              <a:rPr lang="en-GB"/>
              <a:pPr lvl="0"/>
              <a:t>17/06/2026</a:t>
            </a:fld>
            <a:endParaRPr lang="en-GB"/>
          </a:p>
        </p:txBody>
      </p:sp>
      <p:sp>
        <p:nvSpPr>
          <p:cNvPr id="6" name="Footer Placeholder 5">
            <a:extLst>
              <a:ext uri="{FF2B5EF4-FFF2-40B4-BE49-F238E27FC236}">
                <a16:creationId xmlns:a16="http://schemas.microsoft.com/office/drawing/2014/main" id="{0AEFA52B-217D-E56F-68A6-F99450CBEA3D}"/>
              </a:ext>
            </a:extLst>
          </p:cNvPr>
          <p:cNvSpPr txBox="1">
            <a:spLocks noGrp="1"/>
          </p:cNvSpPr>
          <p:nvPr>
            <p:ph type="ftr" sz="quarter" idx="9"/>
          </p:nvPr>
        </p:nvSpPr>
        <p:spPr>
          <a:xfrm>
            <a:off x="1981203" y="5399065"/>
            <a:ext cx="1705895" cy="365129"/>
          </a:xfrm>
        </p:spPr>
        <p:txBody>
          <a:bodyPr/>
          <a:lstStyle>
            <a:lvl1pPr>
              <a:defRPr/>
            </a:lvl1pPr>
          </a:lstStyle>
          <a:p>
            <a:pPr lvl="0"/>
            <a:endParaRPr lang="en-GB"/>
          </a:p>
        </p:txBody>
      </p:sp>
      <p:sp>
        <p:nvSpPr>
          <p:cNvPr id="7" name="Slide Number Placeholder 6">
            <a:extLst>
              <a:ext uri="{FF2B5EF4-FFF2-40B4-BE49-F238E27FC236}">
                <a16:creationId xmlns:a16="http://schemas.microsoft.com/office/drawing/2014/main" id="{5DDE7276-F61F-D843-FF2A-41BE8EE578C4}"/>
              </a:ext>
            </a:extLst>
          </p:cNvPr>
          <p:cNvSpPr txBox="1">
            <a:spLocks noGrp="1"/>
          </p:cNvSpPr>
          <p:nvPr>
            <p:ph type="sldNum" sz="quarter" idx="8"/>
          </p:nvPr>
        </p:nvSpPr>
        <p:spPr>
          <a:xfrm>
            <a:off x="3854241" y="5399065"/>
            <a:ext cx="1823880" cy="365129"/>
          </a:xfrm>
        </p:spPr>
        <p:txBody>
          <a:bodyPr/>
          <a:lstStyle>
            <a:lvl1pPr>
              <a:defRPr/>
            </a:lvl1pPr>
          </a:lstStyle>
          <a:p>
            <a:pPr lvl="0"/>
            <a:fld id="{DDB1F086-C56C-4BFE-9EC0-89BC0E09B787}" type="slidenum">
              <a:t>‹#›</a:t>
            </a:fld>
            <a:endParaRPr lang="en-GB"/>
          </a:p>
        </p:txBody>
      </p:sp>
    </p:spTree>
    <p:extLst>
      <p:ext uri="{BB962C8B-B14F-4D97-AF65-F5344CB8AC3E}">
        <p14:creationId xmlns:p14="http://schemas.microsoft.com/office/powerpoint/2010/main" val="3310118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D69E4D-2312-1486-2476-1249DCD89979}"/>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en-US"/>
              <a:t>Click to edit Master title style</a:t>
            </a:r>
            <a:endParaRPr lang="en-GB"/>
          </a:p>
        </p:txBody>
      </p:sp>
      <p:sp>
        <p:nvSpPr>
          <p:cNvPr id="3" name="Text Placeholder 2">
            <a:extLst>
              <a:ext uri="{FF2B5EF4-FFF2-40B4-BE49-F238E27FC236}">
                <a16:creationId xmlns:a16="http://schemas.microsoft.com/office/drawing/2014/main" id="{372C4A86-10A8-B446-248B-4AAA93840583}"/>
              </a:ext>
            </a:extLst>
          </p:cNvPr>
          <p:cNvSpPr txBox="1">
            <a:spLocks noGrp="1"/>
          </p:cNvSpPr>
          <p:nvPr>
            <p:ph type="body" idx="1"/>
          </p:nvPr>
        </p:nvSpPr>
        <p:spPr>
          <a:xfrm>
            <a:off x="838203" y="1825627"/>
            <a:ext cx="10515600" cy="3475040"/>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8A6E078-68E0-7A1A-D108-46FD93B61ACA}"/>
              </a:ext>
            </a:extLst>
          </p:cNvPr>
          <p:cNvSpPr txBox="1">
            <a:spLocks noGrp="1"/>
          </p:cNvSpPr>
          <p:nvPr>
            <p:ph type="dt" sz="half" idx="2"/>
          </p:nvPr>
        </p:nvSpPr>
        <p:spPr>
          <a:xfrm>
            <a:off x="838203" y="5399065"/>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GB" sz="1200" b="0" i="0" u="none" strike="noStrike" kern="1200" cap="none" spc="0" baseline="0">
                <a:solidFill>
                  <a:srgbClr val="898989"/>
                </a:solidFill>
                <a:uFillTx/>
                <a:latin typeface="Arial"/>
              </a:defRPr>
            </a:lvl1pPr>
          </a:lstStyle>
          <a:p>
            <a:pPr lvl="0"/>
            <a:fld id="{B964002B-56E1-4F32-AFBF-504B3526C635}" type="datetime1">
              <a:rPr lang="en-GB"/>
              <a:pPr lvl="0"/>
              <a:t>17/06/2026</a:t>
            </a:fld>
            <a:endParaRPr lang="en-GB"/>
          </a:p>
        </p:txBody>
      </p:sp>
      <p:sp>
        <p:nvSpPr>
          <p:cNvPr id="5" name="Footer Placeholder 4">
            <a:extLst>
              <a:ext uri="{FF2B5EF4-FFF2-40B4-BE49-F238E27FC236}">
                <a16:creationId xmlns:a16="http://schemas.microsoft.com/office/drawing/2014/main" id="{AE225E37-2978-640B-8AFA-9CA0092918D9}"/>
              </a:ext>
            </a:extLst>
          </p:cNvPr>
          <p:cNvSpPr txBox="1">
            <a:spLocks noGrp="1"/>
          </p:cNvSpPr>
          <p:nvPr>
            <p:ph type="ftr" sz="quarter" idx="3"/>
          </p:nvPr>
        </p:nvSpPr>
        <p:spPr>
          <a:xfrm>
            <a:off x="4038603" y="5399065"/>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en-GB" sz="1200" b="0" i="0" u="none" strike="noStrike" kern="1200" cap="none" spc="0" baseline="0">
                <a:solidFill>
                  <a:srgbClr val="898989"/>
                </a:solidFill>
                <a:uFillTx/>
                <a:latin typeface="Arial"/>
              </a:defRPr>
            </a:lvl1pPr>
          </a:lstStyle>
          <a:p>
            <a:pPr lvl="0"/>
            <a:endParaRPr lang="en-GB"/>
          </a:p>
        </p:txBody>
      </p:sp>
      <p:sp>
        <p:nvSpPr>
          <p:cNvPr id="6" name="Slide Number Placeholder 5">
            <a:extLst>
              <a:ext uri="{FF2B5EF4-FFF2-40B4-BE49-F238E27FC236}">
                <a16:creationId xmlns:a16="http://schemas.microsoft.com/office/drawing/2014/main" id="{C6D2E21E-48F1-D25C-32A2-105B25C1387B}"/>
              </a:ext>
            </a:extLst>
          </p:cNvPr>
          <p:cNvSpPr txBox="1">
            <a:spLocks noGrp="1"/>
          </p:cNvSpPr>
          <p:nvPr>
            <p:ph type="sldNum" sz="quarter" idx="4"/>
          </p:nvPr>
        </p:nvSpPr>
        <p:spPr>
          <a:xfrm>
            <a:off x="8610603" y="5399065"/>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GB" sz="1200" b="0" i="0" u="none" strike="noStrike" kern="1200" cap="none" spc="0" baseline="0">
                <a:solidFill>
                  <a:srgbClr val="898989"/>
                </a:solidFill>
                <a:uFillTx/>
                <a:latin typeface="Arial"/>
              </a:defRPr>
            </a:lvl1pPr>
          </a:lstStyle>
          <a:p>
            <a:pPr lvl="0"/>
            <a:fld id="{3D259F23-6444-4C02-82A5-1A5C616EC1BE}" type="slidenum">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marL="0" marR="0" lvl="0" indent="0" algn="l" defTabSz="914400" rtl="0" fontAlgn="auto" hangingPunct="1">
        <a:lnSpc>
          <a:spcPct val="90000"/>
        </a:lnSpc>
        <a:spcBef>
          <a:spcPts val="0"/>
        </a:spcBef>
        <a:spcAft>
          <a:spcPts val="0"/>
        </a:spcAft>
        <a:buNone/>
        <a:tabLst/>
        <a:defRPr lang="en-US" sz="4400" b="1" i="0" u="none" strike="noStrike" kern="1200" cap="none" spc="0" baseline="0">
          <a:solidFill>
            <a:srgbClr val="202A44"/>
          </a:solidFill>
          <a:uFillTx/>
          <a:latin typeface="Arial"/>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en-US" sz="2800" b="0" i="0" u="none" strike="noStrike" kern="1200" cap="none" spc="0" baseline="0">
          <a:solidFill>
            <a:srgbClr val="000000"/>
          </a:solidFill>
          <a:uFillTx/>
          <a:latin typeface="Arial"/>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Arial"/>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Arial"/>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Arial"/>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Aria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hyperlink" Target="https://www.kent.fire-uk.org/sites/default/files/Productivity%20and%20Efficiency%20Plan%202025-26.pdf" TargetMode="External"/><Relationship Id="rId2" Type="http://schemas.openxmlformats.org/officeDocument/2006/relationships/hyperlink" Target="https://www.kent.fire-uk.org/sites/default/files/dam/documents/finance/productivity_efficiency/Productivity%20and%20Efficiency%20Return%20Apr%202026.pdf"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2" Type="http://schemas.openxmlformats.org/officeDocument/2006/relationships/hyperlink" Target="https://www.kent.fire-uk.org/pension-board"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0D07A2-EAFD-F219-D12A-1474C6C101C4}"/>
              </a:ext>
            </a:extLst>
          </p:cNvPr>
          <p:cNvSpPr>
            <a:spLocks noGrp="1"/>
          </p:cNvSpPr>
          <p:nvPr>
            <p:ph idx="1"/>
          </p:nvPr>
        </p:nvSpPr>
        <p:spPr>
          <a:xfrm>
            <a:off x="838203" y="698090"/>
            <a:ext cx="10515600" cy="4602577"/>
          </a:xfrm>
        </p:spPr>
        <p:txBody>
          <a:bodyPr>
            <a:normAutofit fontScale="92500" lnSpcReduction="20000"/>
          </a:bodyPr>
          <a:lstStyle/>
          <a:p>
            <a:pPr marL="0" indent="0">
              <a:buNone/>
            </a:pPr>
            <a:endParaRPr lang="en-GB" sz="6000" noProof="0" dirty="0"/>
          </a:p>
          <a:p>
            <a:pPr marL="0" indent="0" algn="ctr">
              <a:buNone/>
            </a:pPr>
            <a:r>
              <a:rPr lang="en-GB" sz="6000" b="1" noProof="0" dirty="0">
                <a:solidFill>
                  <a:srgbClr val="202A44"/>
                </a:solidFill>
              </a:rPr>
              <a:t>Kent and Medway Fire and Rescue Authority </a:t>
            </a:r>
            <a:endParaRPr lang="en-GB" sz="6000" b="1" noProof="0" dirty="0">
              <a:solidFill>
                <a:srgbClr val="202A44"/>
              </a:solidFill>
              <a:cs typeface="Arial"/>
            </a:endParaRPr>
          </a:p>
          <a:p>
            <a:pPr marL="0" indent="0" algn="ctr">
              <a:buNone/>
            </a:pPr>
            <a:endParaRPr lang="en-GB" sz="6000" b="1" noProof="0" dirty="0">
              <a:solidFill>
                <a:srgbClr val="202A44"/>
              </a:solidFill>
            </a:endParaRPr>
          </a:p>
          <a:p>
            <a:pPr marL="0" indent="0" algn="ctr">
              <a:buNone/>
            </a:pPr>
            <a:r>
              <a:rPr lang="en-GB" sz="6000" b="1" noProof="0" dirty="0">
                <a:solidFill>
                  <a:srgbClr val="202A44"/>
                </a:solidFill>
              </a:rPr>
              <a:t>C5. Information Update</a:t>
            </a:r>
            <a:endParaRPr lang="en-GB" sz="6000" b="1" noProof="0" dirty="0">
              <a:solidFill>
                <a:srgbClr val="202A44"/>
              </a:solidFill>
              <a:cs typeface="Arial"/>
            </a:endParaRPr>
          </a:p>
          <a:p>
            <a:pPr marL="0" indent="0" algn="ctr">
              <a:buNone/>
            </a:pPr>
            <a:r>
              <a:rPr lang="en-GB" sz="6000" b="1" noProof="0" dirty="0">
                <a:solidFill>
                  <a:srgbClr val="202A44"/>
                </a:solidFill>
              </a:rPr>
              <a:t>25 June 2026</a:t>
            </a:r>
            <a:endParaRPr lang="en-GB" sz="6000" b="1" noProof="0" dirty="0">
              <a:solidFill>
                <a:srgbClr val="202A44"/>
              </a:solidFill>
              <a:cs typeface="Arial"/>
            </a:endParaRPr>
          </a:p>
        </p:txBody>
      </p:sp>
    </p:spTree>
    <p:extLst>
      <p:ext uri="{BB962C8B-B14F-4D97-AF65-F5344CB8AC3E}">
        <p14:creationId xmlns:p14="http://schemas.microsoft.com/office/powerpoint/2010/main" val="17293905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FC831B-7C09-9906-4FF3-04C0360409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9283CC-A495-3BC7-883D-330911ABA772}"/>
              </a:ext>
            </a:extLst>
          </p:cNvPr>
          <p:cNvSpPr>
            <a:spLocks noGrp="1"/>
          </p:cNvSpPr>
          <p:nvPr>
            <p:ph type="title"/>
          </p:nvPr>
        </p:nvSpPr>
        <p:spPr>
          <a:xfrm>
            <a:off x="179835" y="-182559"/>
            <a:ext cx="11198318" cy="1325559"/>
          </a:xfrm>
        </p:spPr>
        <p:txBody>
          <a:bodyPr/>
          <a:lstStyle/>
          <a:p>
            <a:r>
              <a:rPr lang="en-GB" noProof="0"/>
              <a:t>Technical training and professionalism</a:t>
            </a:r>
          </a:p>
        </p:txBody>
      </p:sp>
      <p:pic>
        <p:nvPicPr>
          <p:cNvPr id="5" name="Picture 4" descr="A person wearing a helmet and safety gear&#10;&#10;Description automatically generated">
            <a:extLst>
              <a:ext uri="{FF2B5EF4-FFF2-40B4-BE49-F238E27FC236}">
                <a16:creationId xmlns:a16="http://schemas.microsoft.com/office/drawing/2014/main" id="{80505A6F-FDE3-A686-3CBF-37814789544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8980953" y="935202"/>
            <a:ext cx="2984927" cy="4474590"/>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35A72E5B-E76F-B380-54C1-FACF09A1E9D3}"/>
              </a:ext>
            </a:extLst>
          </p:cNvPr>
          <p:cNvSpPr txBox="1"/>
          <p:nvPr/>
        </p:nvSpPr>
        <p:spPr>
          <a:xfrm>
            <a:off x="179835" y="838200"/>
            <a:ext cx="8692915" cy="5565563"/>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lnSpc>
                <a:spcPct val="115000"/>
              </a:lnSpc>
              <a:spcBef>
                <a:spcPts val="1000"/>
              </a:spcBef>
              <a:buFont typeface="Symbol,Sans-Serif" panose="05050102010706020507" pitchFamily="18" charset="2"/>
              <a:buChar char=""/>
            </a:pPr>
            <a:r>
              <a:rPr lang="en-GB" sz="1400">
                <a:latin typeface="Arial" panose="020B0604020202020204" pitchFamily="34" charset="0"/>
                <a:ea typeface="Calibri" panose="020F0502020204030204" pitchFamily="34" charset="0"/>
                <a:cs typeface="Arial" panose="020B0604020202020204" pitchFamily="34" charset="0"/>
              </a:rPr>
              <a:t>The new live fire training facility at Ashford is 98% complete – full possession on 26 June. </a:t>
            </a:r>
            <a:endParaRPr lang="en-US" sz="1400">
              <a:latin typeface="Arial" panose="020B0604020202020204" pitchFamily="34" charset="0"/>
              <a:ea typeface="Calibri" panose="020F0502020204030204" pitchFamily="34" charset="0"/>
              <a:cs typeface="Arial" panose="020B0604020202020204" pitchFamily="34" charset="0"/>
            </a:endParaRPr>
          </a:p>
          <a:p>
            <a:pPr marL="342900" indent="-342900">
              <a:lnSpc>
                <a:spcPct val="114999"/>
              </a:lnSpc>
              <a:spcBef>
                <a:spcPts val="1000"/>
              </a:spcBef>
              <a:buFont typeface="Symbol,Sans-Serif" panose="05050102010706020507" pitchFamily="18" charset="2"/>
              <a:buChar char=""/>
            </a:pPr>
            <a:r>
              <a:rPr lang="en-GB" sz="1400" dirty="0">
                <a:latin typeface="Arial"/>
                <a:ea typeface="Calibri"/>
                <a:cs typeface="Arial"/>
              </a:rPr>
              <a:t>Full training is planned to commence in January 2027 – this allows the completion on the support facilities to enhance colleague wellbeing and safety through effective decontamination.</a:t>
            </a:r>
            <a:endParaRPr lang="en-US" sz="1400" dirty="0">
              <a:latin typeface="Arial"/>
              <a:ea typeface="Calibri"/>
              <a:cs typeface="Arial"/>
            </a:endParaRPr>
          </a:p>
          <a:p>
            <a:pPr marL="342900" indent="-342900">
              <a:lnSpc>
                <a:spcPct val="114999"/>
              </a:lnSpc>
              <a:spcBef>
                <a:spcPts val="1000"/>
              </a:spcBef>
              <a:buFont typeface="Symbol,Sans-Serif" panose="05050102010706020507" pitchFamily="18" charset="2"/>
              <a:buChar char=""/>
            </a:pPr>
            <a:r>
              <a:rPr lang="en-GB" sz="1400">
                <a:latin typeface="Arial" panose="020B0604020202020204" pitchFamily="34" charset="0"/>
                <a:ea typeface="Calibri" panose="020F0502020204030204" pitchFamily="34" charset="0"/>
                <a:cs typeface="Arial" panose="020B0604020202020204" pitchFamily="34" charset="0"/>
              </a:rPr>
              <a:t>Hot commissioning carried out in May - All tests were completed successfully with the building and systems performing well throughout. </a:t>
            </a:r>
            <a:endParaRPr lang="en-US" sz="1400">
              <a:latin typeface="Arial" panose="020B0604020202020204" pitchFamily="34" charset="0"/>
              <a:ea typeface="Calibri" panose="020F0502020204030204" pitchFamily="34" charset="0"/>
              <a:cs typeface="Arial" panose="020B0604020202020204" pitchFamily="34" charset="0"/>
            </a:endParaRPr>
          </a:p>
          <a:p>
            <a:pPr marL="342900" indent="-342900">
              <a:lnSpc>
                <a:spcPct val="114999"/>
              </a:lnSpc>
              <a:spcBef>
                <a:spcPts val="1000"/>
              </a:spcBef>
              <a:buFont typeface="Symbol,Sans-Serif" panose="05050102010706020507" pitchFamily="18" charset="2"/>
              <a:buChar char=""/>
            </a:pPr>
            <a:r>
              <a:rPr lang="en-GB" sz="1400">
                <a:latin typeface="Arial" panose="020B0604020202020204" pitchFamily="34" charset="0"/>
                <a:ea typeface="Calibri" panose="020F0502020204030204" pitchFamily="34" charset="0"/>
                <a:cs typeface="Arial" panose="020B0604020202020204" pitchFamily="34" charset="0"/>
              </a:rPr>
              <a:t>Final commissioning W/C 22nd of June prior to the full handover of site.</a:t>
            </a:r>
            <a:endParaRPr lang="en-US" sz="1400">
              <a:latin typeface="Arial" panose="020B0604020202020204" pitchFamily="34" charset="0"/>
              <a:ea typeface="Calibri" panose="020F0502020204030204" pitchFamily="34" charset="0"/>
              <a:cs typeface="Arial" panose="020B0604020202020204" pitchFamily="34" charset="0"/>
            </a:endParaRPr>
          </a:p>
          <a:p>
            <a:pPr marL="342900" indent="-342900">
              <a:lnSpc>
                <a:spcPct val="114999"/>
              </a:lnSpc>
              <a:spcBef>
                <a:spcPts val="1000"/>
              </a:spcBef>
              <a:buFont typeface="Symbol,Sans-Serif" panose="05050102010706020507" pitchFamily="18" charset="2"/>
              <a:buChar char=""/>
            </a:pPr>
            <a:r>
              <a:rPr lang="en-GB" sz="1400">
                <a:latin typeface="Arial" panose="020B0604020202020204" pitchFamily="34" charset="0"/>
                <a:ea typeface="Calibri" panose="020F0502020204030204" pitchFamily="34" charset="0"/>
                <a:cs typeface="Arial" panose="020B0604020202020204" pitchFamily="34" charset="0"/>
              </a:rPr>
              <a:t>Access to live fire for colleagues doubled with the facility at Ashford, following review of current course structure and amendments made</a:t>
            </a:r>
            <a:endParaRPr lang="en-US" sz="1400">
              <a:latin typeface="Arial" panose="020B0604020202020204" pitchFamily="34" charset="0"/>
              <a:ea typeface="Calibri" panose="020F0502020204030204" pitchFamily="34" charset="0"/>
              <a:cs typeface="Arial" panose="020B0604020202020204" pitchFamily="34" charset="0"/>
            </a:endParaRPr>
          </a:p>
          <a:p>
            <a:pPr marL="342900" indent="-342900">
              <a:lnSpc>
                <a:spcPct val="114999"/>
              </a:lnSpc>
              <a:spcBef>
                <a:spcPts val="1000"/>
              </a:spcBef>
              <a:buFont typeface="Symbol,Sans-Serif" panose="05050102010706020507" pitchFamily="18" charset="2"/>
              <a:buChar char=""/>
            </a:pPr>
            <a:r>
              <a:rPr lang="en-GB" sz="1400" dirty="0">
                <a:latin typeface="Arial"/>
                <a:ea typeface="Calibri"/>
                <a:cs typeface="Arial"/>
              </a:rPr>
              <a:t>Lean review: 466 hours pa, saved through better processes/automation and enhanced reporting. Other gains such as improved data quality, reliability and timeliness.</a:t>
            </a:r>
            <a:endParaRPr lang="en-US" sz="1400" dirty="0">
              <a:latin typeface="Arial"/>
              <a:ea typeface="Calibri"/>
              <a:cs typeface="Arial"/>
            </a:endParaRPr>
          </a:p>
          <a:p>
            <a:pPr marL="342900" indent="-342900">
              <a:lnSpc>
                <a:spcPct val="114999"/>
              </a:lnSpc>
              <a:spcBef>
                <a:spcPts val="1000"/>
              </a:spcBef>
              <a:buFont typeface="Symbol,Sans-Serif" panose="05050102010706020507" pitchFamily="18" charset="2"/>
              <a:buChar char=""/>
            </a:pPr>
            <a:r>
              <a:rPr lang="en-GB" sz="1400" dirty="0">
                <a:latin typeface="Arial"/>
                <a:ea typeface="Calibri"/>
                <a:cs typeface="Arial"/>
              </a:rPr>
              <a:t>Integration of a new Curriculum and Assurance function to enhance oversite of training quality, standardisation and audit.</a:t>
            </a:r>
            <a:endParaRPr lang="en-US" sz="1400" dirty="0">
              <a:latin typeface="Arial"/>
              <a:ea typeface="Calibri"/>
              <a:cs typeface="Arial"/>
            </a:endParaRPr>
          </a:p>
          <a:p>
            <a:pPr marL="342900" indent="-342900">
              <a:lnSpc>
                <a:spcPct val="114999"/>
              </a:lnSpc>
              <a:spcBef>
                <a:spcPts val="1000"/>
              </a:spcBef>
              <a:buFont typeface="Symbol,Sans-Serif" panose="05050102010706020507" pitchFamily="18" charset="2"/>
              <a:buChar char=""/>
            </a:pPr>
            <a:r>
              <a:rPr lang="en-GB" sz="1400">
                <a:latin typeface="Arial" panose="020B0604020202020204" pitchFamily="34" charset="0"/>
                <a:ea typeface="Calibri" panose="020F0502020204030204" pitchFamily="34" charset="0"/>
                <a:cs typeface="Arial" panose="020B0604020202020204" pitchFamily="34" charset="0"/>
              </a:rPr>
              <a:t>The Service continues to collaborate with the national group developing aligned competence frameworks for the fire and rescue sector. A local review of role competencies is complete and new electronic tracking due in place by 2027</a:t>
            </a:r>
            <a:endParaRPr lang="en-US" sz="1400">
              <a:latin typeface="Arial" panose="020B0604020202020204" pitchFamily="34" charset="0"/>
              <a:ea typeface="Calibri" panose="020F0502020204030204" pitchFamily="34" charset="0"/>
              <a:cs typeface="Arial" panose="020B0604020202020204" pitchFamily="34" charset="0"/>
            </a:endParaRPr>
          </a:p>
          <a:p>
            <a:pPr marL="342900" indent="-342900">
              <a:lnSpc>
                <a:spcPct val="114999"/>
              </a:lnSpc>
              <a:spcBef>
                <a:spcPts val="1000"/>
              </a:spcBef>
              <a:spcAft>
                <a:spcPts val="1000"/>
              </a:spcAft>
              <a:buFont typeface="Symbol,Sans-Serif" panose="05050102010706020507" pitchFamily="18" charset="2"/>
              <a:buChar char=""/>
            </a:pPr>
            <a:r>
              <a:rPr lang="en-GB" sz="1400">
                <a:latin typeface="Arial"/>
                <a:ea typeface="Calibri"/>
                <a:cs typeface="Arial"/>
              </a:rPr>
              <a:t>Two new driving school vehicles delivered – testing June and planned for training July 2026</a:t>
            </a:r>
          </a:p>
          <a:p>
            <a:pPr marL="342900" lvl="0" indent="-342900">
              <a:lnSpc>
                <a:spcPct val="114999"/>
              </a:lnSpc>
              <a:spcBef>
                <a:spcPts val="1000"/>
              </a:spcBef>
              <a:buFont typeface="Symbol" panose="05050102010706020507" pitchFamily="18" charset="2"/>
              <a:buChar char=""/>
            </a:pPr>
            <a:endParaRPr lang="en-GB" sz="14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4810437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EF624-4C5E-9425-71DB-741BC7D9B8F6}"/>
              </a:ext>
            </a:extLst>
          </p:cNvPr>
          <p:cNvSpPr>
            <a:spLocks noGrp="1"/>
          </p:cNvSpPr>
          <p:nvPr>
            <p:ph type="title"/>
          </p:nvPr>
        </p:nvSpPr>
        <p:spPr>
          <a:xfrm>
            <a:off x="187753" y="-96784"/>
            <a:ext cx="10515600" cy="1325559"/>
          </a:xfrm>
        </p:spPr>
        <p:txBody>
          <a:bodyPr/>
          <a:lstStyle/>
          <a:p>
            <a:r>
              <a:rPr lang="en-GB" noProof="0"/>
              <a:t>Operational Services</a:t>
            </a:r>
          </a:p>
        </p:txBody>
      </p:sp>
      <p:sp>
        <p:nvSpPr>
          <p:cNvPr id="4" name="TextBox 3">
            <a:extLst>
              <a:ext uri="{FF2B5EF4-FFF2-40B4-BE49-F238E27FC236}">
                <a16:creationId xmlns:a16="http://schemas.microsoft.com/office/drawing/2014/main" id="{6ECA4629-04C1-C6C0-58B2-0711A3A03B84}"/>
              </a:ext>
            </a:extLst>
          </p:cNvPr>
          <p:cNvSpPr txBox="1"/>
          <p:nvPr/>
        </p:nvSpPr>
        <p:spPr>
          <a:xfrm>
            <a:off x="4609874" y="1414670"/>
            <a:ext cx="7582126" cy="410362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noProof="0" dirty="0">
                <a:latin typeface="Arial"/>
                <a:cs typeface="Arial"/>
              </a:rPr>
              <a:t>New </a:t>
            </a:r>
            <a:r>
              <a:rPr lang="en-GB" sz="2000" u="sng" dirty="0">
                <a:latin typeface="Arial"/>
                <a:cs typeface="Arial"/>
              </a:rPr>
              <a:t>equipment</a:t>
            </a:r>
            <a:endParaRPr lang="en-GB" sz="2400" noProof="0" dirty="0">
              <a:ea typeface="Calibri" panose="020F0502020204030204"/>
              <a:cs typeface="Calibri" panose="020F0502020204030204"/>
            </a:endParaRPr>
          </a:p>
          <a:p>
            <a:endParaRPr lang="en-GB" sz="2000" noProof="0" dirty="0">
              <a:latin typeface="Arial"/>
              <a:cs typeface="Arial"/>
            </a:endParaRPr>
          </a:p>
          <a:p>
            <a:pPr marL="342900" indent="-342900">
              <a:lnSpc>
                <a:spcPct val="115000"/>
              </a:lnSpc>
              <a:buSzPts val="1200"/>
              <a:buFont typeface="Symbol" panose="05050102010706020507" pitchFamily="18" charset="2"/>
              <a:buChar char=""/>
              <a:tabLst>
                <a:tab pos="457200" algn="l"/>
              </a:tabLst>
            </a:pPr>
            <a:r>
              <a:rPr lang="en-GB" dirty="0">
                <a:latin typeface="Arial"/>
                <a:ea typeface="Calibri"/>
                <a:cs typeface="Arial"/>
              </a:rPr>
              <a:t>Replacement thermal imaging cameras (TICs) have been rolled out across the service, these are more compact and user-friendly units, enhancing the capability of both locating/sizing up fires and locating casualties in reduced visibility environments </a:t>
            </a:r>
            <a:endParaRPr lang="en-GB" dirty="0">
              <a:latin typeface="Arial" panose="020B0604020202020204" pitchFamily="34" charset="0"/>
              <a:ea typeface="Calibri" panose="020F0502020204030204" pitchFamily="34" charset="0"/>
              <a:cs typeface="Arial" panose="020B0604020202020204" pitchFamily="34" charset="0"/>
            </a:endParaRPr>
          </a:p>
          <a:p>
            <a:pPr marL="342900" indent="-342900">
              <a:lnSpc>
                <a:spcPct val="114999"/>
              </a:lnSpc>
              <a:spcAft>
                <a:spcPts val="1000"/>
              </a:spcAft>
              <a:buSzPts val="1200"/>
              <a:buFont typeface="Symbol" panose="05050102010706020507" pitchFamily="18" charset="2"/>
              <a:buChar char=""/>
              <a:tabLst>
                <a:tab pos="914400" algn="l"/>
              </a:tabLst>
            </a:pPr>
            <a:r>
              <a:rPr lang="en-GB" dirty="0">
                <a:latin typeface="Arial"/>
                <a:ea typeface="Calibri"/>
                <a:cs typeface="Arial"/>
              </a:rPr>
              <a:t>All stations now have secure external collection points for collection of used  firefighting PPE – this reduces the exposure to fire contaminants by it being stored inside our fire stations before it is cleaned</a:t>
            </a:r>
          </a:p>
          <a:p>
            <a:endParaRPr lang="en-GB" sz="1600" noProof="0" dirty="0">
              <a:latin typeface="Arial"/>
              <a:cs typeface="Arial"/>
            </a:endParaRPr>
          </a:p>
          <a:p>
            <a:endParaRPr lang="en-GB" sz="1600" u="sng" noProof="0" dirty="0">
              <a:latin typeface="Arial"/>
              <a:cs typeface="Arial"/>
            </a:endParaRPr>
          </a:p>
          <a:p>
            <a:pPr lvl="0">
              <a:lnSpc>
                <a:spcPct val="115000"/>
              </a:lnSpc>
              <a:spcAft>
                <a:spcPts val="1000"/>
              </a:spcAft>
              <a:buSzPts val="1000"/>
              <a:tabLst>
                <a:tab pos="457200" algn="l"/>
              </a:tabLst>
            </a:pPr>
            <a:endParaRPr lang="en-GB" sz="1400" noProof="0" dirty="0">
              <a:latin typeface="Arial"/>
              <a:ea typeface="Calibri"/>
              <a:cs typeface="Arial"/>
            </a:endParaRPr>
          </a:p>
        </p:txBody>
      </p:sp>
      <p:pic>
        <p:nvPicPr>
          <p:cNvPr id="5" name="Picture 4" descr="A group of firefighters standing in a street&#10;&#10;AI-generated content may be incorrect.">
            <a:extLst>
              <a:ext uri="{FF2B5EF4-FFF2-40B4-BE49-F238E27FC236}">
                <a16:creationId xmlns:a16="http://schemas.microsoft.com/office/drawing/2014/main" id="{E5DF059C-2950-C033-7634-FFC4769E5841}"/>
              </a:ext>
            </a:extLst>
          </p:cNvPr>
          <p:cNvPicPr>
            <a:picLocks noChangeAspect="1"/>
          </p:cNvPicPr>
          <p:nvPr/>
        </p:nvPicPr>
        <p:blipFill>
          <a:blip r:embed="rId4">
            <a:extLst>
              <a:ext uri="{28A0092B-C50C-407E-A947-70E740481C1C}">
                <a14:useLocalDpi xmlns:a14="http://schemas.microsoft.com/office/drawing/2010/main" val="0"/>
              </a:ext>
            </a:extLst>
          </a:blip>
          <a:srcRect l="24777" r="13505" b="7936"/>
          <a:stretch>
            <a:fillRect/>
          </a:stretch>
        </p:blipFill>
        <p:spPr>
          <a:xfrm>
            <a:off x="347543" y="1414670"/>
            <a:ext cx="4039401" cy="339700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97663103"/>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5CF22-E83E-8AB3-AD7E-118D15CA997E}"/>
              </a:ext>
            </a:extLst>
          </p:cNvPr>
          <p:cNvSpPr>
            <a:spLocks noGrp="1"/>
          </p:cNvSpPr>
          <p:nvPr>
            <p:ph type="title"/>
          </p:nvPr>
        </p:nvSpPr>
        <p:spPr>
          <a:xfrm>
            <a:off x="225460" y="0"/>
            <a:ext cx="10515600" cy="1325559"/>
          </a:xfrm>
        </p:spPr>
        <p:txBody>
          <a:bodyPr/>
          <a:lstStyle/>
          <a:p>
            <a:r>
              <a:rPr lang="en-GB" noProof="0"/>
              <a:t>Fleet and equipment services</a:t>
            </a:r>
          </a:p>
        </p:txBody>
      </p:sp>
      <p:sp>
        <p:nvSpPr>
          <p:cNvPr id="3" name="Content Placeholder 2">
            <a:extLst>
              <a:ext uri="{FF2B5EF4-FFF2-40B4-BE49-F238E27FC236}">
                <a16:creationId xmlns:a16="http://schemas.microsoft.com/office/drawing/2014/main" id="{76CDEA53-2212-608F-FDCA-D4A9D484B403}"/>
              </a:ext>
            </a:extLst>
          </p:cNvPr>
          <p:cNvSpPr>
            <a:spLocks noGrp="1"/>
          </p:cNvSpPr>
          <p:nvPr>
            <p:ph idx="1"/>
          </p:nvPr>
        </p:nvSpPr>
        <p:spPr>
          <a:xfrm>
            <a:off x="223224" y="1164573"/>
            <a:ext cx="6613005" cy="4528040"/>
          </a:xfrm>
          <a:ln>
            <a:noFill/>
          </a:ln>
        </p:spPr>
        <p:txBody>
          <a:bodyPr vert="horz" lIns="91440" tIns="45720" rIns="91440" bIns="45720" rtlCol="0" anchor="t">
            <a:noAutofit/>
          </a:bodyPr>
          <a:lstStyle/>
          <a:p>
            <a:pPr marL="0" indent="0">
              <a:lnSpc>
                <a:spcPct val="115000"/>
              </a:lnSpc>
              <a:buSzPts val="1000"/>
              <a:buNone/>
              <a:tabLst>
                <a:tab pos="457200" algn="l"/>
              </a:tabLst>
            </a:pPr>
            <a:r>
              <a:rPr lang="en-GB" sz="1600" u="sng" dirty="0">
                <a:effectLst/>
                <a:ea typeface="Calibri"/>
                <a:cs typeface="Arial"/>
              </a:rPr>
              <a:t>ATRU</a:t>
            </a:r>
          </a:p>
          <a:p>
            <a:pPr marL="342900" indent="-342900">
              <a:lnSpc>
                <a:spcPct val="115000"/>
              </a:lnSpc>
              <a:spcBef>
                <a:spcPts val="0"/>
              </a:spcBef>
              <a:buSzPts val="1000"/>
              <a:buFont typeface="Symbol" panose="05050102010706020507" pitchFamily="18" charset="2"/>
              <a:buChar char=""/>
              <a:tabLst>
                <a:tab pos="457200" algn="l"/>
              </a:tabLst>
            </a:pPr>
            <a:r>
              <a:rPr lang="en-GB" sz="1600">
                <a:effectLst/>
                <a:ea typeface="Calibri"/>
                <a:cs typeface="Arial"/>
              </a:rPr>
              <a:t>A replacement All Terrain Rescue Unit (ATRU) is due for delivery in </a:t>
            </a:r>
            <a:r>
              <a:rPr lang="en-GB" sz="1600">
                <a:ea typeface="Calibri"/>
                <a:cs typeface="Arial"/>
              </a:rPr>
              <a:t>July 2026</a:t>
            </a:r>
            <a:r>
              <a:rPr lang="en-GB" sz="1600">
                <a:effectLst/>
                <a:ea typeface="Calibri"/>
                <a:cs typeface="Arial"/>
              </a:rPr>
              <a:t>. </a:t>
            </a:r>
            <a:endParaRPr lang="en-GB" sz="1600" dirty="0">
              <a:effectLst/>
              <a:ea typeface="Calibri"/>
              <a:cs typeface="Arial"/>
            </a:endParaRPr>
          </a:p>
          <a:p>
            <a:pPr marL="342900" lvl="0" indent="-342900">
              <a:lnSpc>
                <a:spcPct val="115000"/>
              </a:lnSpc>
              <a:spcBef>
                <a:spcPts val="0"/>
              </a:spcBef>
              <a:buSzPts val="1000"/>
              <a:buFont typeface="Symbol" panose="05050102010706020507" pitchFamily="18" charset="2"/>
              <a:buChar char=""/>
              <a:tabLst>
                <a:tab pos="457200" algn="l"/>
              </a:tabLst>
            </a:pPr>
            <a:r>
              <a:rPr lang="en-GB" sz="1600">
                <a:effectLst/>
                <a:latin typeface="Arial" panose="020B0604020202020204" pitchFamily="34" charset="0"/>
                <a:ea typeface="Calibri" panose="020F0502020204030204" pitchFamily="34" charset="0"/>
                <a:cs typeface="Arial" panose="020B0604020202020204" pitchFamily="34" charset="0"/>
              </a:rPr>
              <a:t>The ATRU will provide water supply, winching and heavy‑lifting capability at off‑road incidents. </a:t>
            </a:r>
            <a:endParaRPr lang="en-GB" sz="16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ct val="115000"/>
              </a:lnSpc>
              <a:spcBef>
                <a:spcPts val="0"/>
              </a:spcBef>
              <a:buSzPts val="1000"/>
              <a:buFont typeface="Symbol" panose="05050102010706020507" pitchFamily="18" charset="2"/>
              <a:buChar char=""/>
              <a:tabLst>
                <a:tab pos="457200" algn="l"/>
              </a:tabLst>
            </a:pPr>
            <a:r>
              <a:rPr lang="en-GB" sz="1600">
                <a:effectLst/>
                <a:ea typeface="Calibri"/>
                <a:cs typeface="Arial"/>
              </a:rPr>
              <a:t>Introduction of modern cordless power tools and lighting provides lighter, more portable and safer equipment. </a:t>
            </a:r>
            <a:endParaRPr lang="en-GB" sz="1600" dirty="0">
              <a:effectLst/>
              <a:ea typeface="Calibri"/>
              <a:cs typeface="Arial"/>
            </a:endParaRPr>
          </a:p>
          <a:p>
            <a:pPr marL="342900" lvl="0" indent="-342900">
              <a:lnSpc>
                <a:spcPct val="115000"/>
              </a:lnSpc>
              <a:spcBef>
                <a:spcPts val="0"/>
              </a:spcBef>
              <a:buSzPts val="1000"/>
              <a:buFont typeface="Symbol" panose="05050102010706020507" pitchFamily="18" charset="2"/>
              <a:buChar char=""/>
              <a:tabLst>
                <a:tab pos="457200" algn="l"/>
              </a:tabLst>
            </a:pPr>
            <a:r>
              <a:rPr lang="en-GB" sz="1600">
                <a:effectLst/>
                <a:latin typeface="Arial" panose="020B0604020202020204" pitchFamily="34" charset="0"/>
                <a:ea typeface="Calibri" panose="020F0502020204030204" pitchFamily="34" charset="0"/>
                <a:cs typeface="Arial" panose="020B0604020202020204" pitchFamily="34" charset="0"/>
              </a:rPr>
              <a:t>Equipment selection has been informed by firefighter feedback and analysis of incident data.</a:t>
            </a:r>
            <a:endParaRPr lang="en-GB" sz="1600" dirty="0">
              <a:effectLst/>
              <a:latin typeface="Arial" panose="020B0604020202020204" pitchFamily="34" charset="0"/>
              <a:ea typeface="Calibri" panose="020F0502020204030204" pitchFamily="34" charset="0"/>
              <a:cs typeface="Arial" panose="020B0604020202020204" pitchFamily="34" charset="0"/>
            </a:endParaRPr>
          </a:p>
          <a:p>
            <a:pPr marL="0" lvl="0" indent="0">
              <a:lnSpc>
                <a:spcPct val="115000"/>
              </a:lnSpc>
              <a:spcBef>
                <a:spcPts val="0"/>
              </a:spcBef>
              <a:buSzPts val="1000"/>
              <a:buNone/>
              <a:tabLst>
                <a:tab pos="457200" algn="l"/>
              </a:tabLst>
            </a:pPr>
            <a:r>
              <a:rPr lang="en-GB" sz="1600" u="sng" dirty="0">
                <a:latin typeface="Arial" panose="020B0604020202020204" pitchFamily="34" charset="0"/>
                <a:ea typeface="Calibri" panose="020F0502020204030204" pitchFamily="34" charset="0"/>
                <a:cs typeface="Arial" panose="020B0604020202020204" pitchFamily="34" charset="0"/>
              </a:rPr>
              <a:t>New Fire Engines</a:t>
            </a:r>
            <a:endParaRPr lang="en-GB" sz="1600" u="sng" dirty="0">
              <a:effectLst/>
              <a:latin typeface="Arial" panose="020B0604020202020204" pitchFamily="34" charset="0"/>
              <a:ea typeface="Calibri" panose="020F0502020204030204" pitchFamily="34" charset="0"/>
              <a:cs typeface="Arial" panose="020B0604020202020204" pitchFamily="34" charset="0"/>
            </a:endParaRPr>
          </a:p>
          <a:p>
            <a:pPr marL="342900" indent="-342900">
              <a:lnSpc>
                <a:spcPct val="115000"/>
              </a:lnSpc>
              <a:spcBef>
                <a:spcPts val="0"/>
              </a:spcBef>
              <a:buSzPts val="1000"/>
              <a:buFont typeface="Symbol" panose="05050102010706020507" pitchFamily="18" charset="2"/>
              <a:buChar char=""/>
              <a:tabLst>
                <a:tab pos="457200" algn="l"/>
              </a:tabLst>
            </a:pPr>
            <a:r>
              <a:rPr lang="en-GB" sz="1600"/>
              <a:t>Contract awarded to E1 for new appliances in April with first delivery expected in July 2027. </a:t>
            </a:r>
            <a:endParaRPr lang="en-GB" sz="1600" dirty="0"/>
          </a:p>
          <a:p>
            <a:pPr marL="342900" indent="-342900">
              <a:lnSpc>
                <a:spcPct val="115000"/>
              </a:lnSpc>
              <a:spcBef>
                <a:spcPts val="0"/>
              </a:spcBef>
              <a:buSzPts val="1000"/>
              <a:buFont typeface="Symbol" panose="05050102010706020507" pitchFamily="18" charset="2"/>
              <a:buChar char=""/>
              <a:tabLst>
                <a:tab pos="457200" algn="l"/>
              </a:tabLst>
            </a:pPr>
            <a:r>
              <a:rPr lang="en-GB" sz="1600"/>
              <a:t>Based on an 18tonne chassis with 5-star direct vision standard, between 1,750 and 3,300 litres of water and improved welfare for colleagues such as air conditioning, fridge for water and contaminated PPE separation. </a:t>
            </a:r>
            <a:endParaRPr lang="en-GB" sz="16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05542A01-7CDA-ED54-59A1-0141585942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7065" y="1596451"/>
            <a:ext cx="4921711" cy="3188988"/>
          </a:xfrm>
          <a:prstGeom prst="rect">
            <a:avLst/>
          </a:prstGeom>
        </p:spPr>
      </p:pic>
    </p:spTree>
    <p:extLst>
      <p:ext uri="{BB962C8B-B14F-4D97-AF65-F5344CB8AC3E}">
        <p14:creationId xmlns:p14="http://schemas.microsoft.com/office/powerpoint/2010/main" val="21846234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944E9-3D99-5C02-C262-CDED1F9F10BF}"/>
              </a:ext>
            </a:extLst>
          </p:cNvPr>
          <p:cNvSpPr>
            <a:spLocks noGrp="1"/>
          </p:cNvSpPr>
          <p:nvPr>
            <p:ph type="title"/>
          </p:nvPr>
        </p:nvSpPr>
        <p:spPr>
          <a:xfrm>
            <a:off x="280419" y="0"/>
            <a:ext cx="10515600" cy="1325559"/>
          </a:xfrm>
        </p:spPr>
        <p:txBody>
          <a:bodyPr/>
          <a:lstStyle/>
          <a:p>
            <a:r>
              <a:rPr lang="en-GB" noProof="0"/>
              <a:t>Resilience</a:t>
            </a:r>
          </a:p>
        </p:txBody>
      </p:sp>
      <p:sp>
        <p:nvSpPr>
          <p:cNvPr id="3" name="Content Placeholder 2">
            <a:extLst>
              <a:ext uri="{FF2B5EF4-FFF2-40B4-BE49-F238E27FC236}">
                <a16:creationId xmlns:a16="http://schemas.microsoft.com/office/drawing/2014/main" id="{0259A4D5-8B44-3556-A1EB-768F563B19D4}"/>
              </a:ext>
            </a:extLst>
          </p:cNvPr>
          <p:cNvSpPr>
            <a:spLocks noGrp="1"/>
          </p:cNvSpPr>
          <p:nvPr>
            <p:ph idx="1"/>
          </p:nvPr>
        </p:nvSpPr>
        <p:spPr>
          <a:xfrm>
            <a:off x="3849953" y="336172"/>
            <a:ext cx="7945390" cy="5307543"/>
          </a:xfrm>
          <a:ln>
            <a:noFill/>
          </a:ln>
        </p:spPr>
        <p:txBody>
          <a:bodyPr vert="horz" lIns="91440" tIns="45720" rIns="91440" bIns="45720" rtlCol="0" anchor="t">
            <a:noAutofit/>
          </a:bodyPr>
          <a:lstStyle/>
          <a:p>
            <a:pPr marL="0" indent="0" algn="just">
              <a:buNone/>
            </a:pPr>
            <a:r>
              <a:rPr lang="en-GB" sz="1400" b="1" u="sng"/>
              <a:t>Summer Preparedness</a:t>
            </a:r>
            <a:endParaRPr lang="en-US" sz="1400">
              <a:cs typeface="Arial"/>
            </a:endParaRPr>
          </a:p>
          <a:p>
            <a:pPr indent="-228600" algn="just"/>
            <a:r>
              <a:rPr lang="en-GB" sz="1400"/>
              <a:t>Regular meetings have been held internally and with key stakeholders, including the Met Office, to prepare for the wildfire season and the wider summer period.</a:t>
            </a:r>
            <a:endParaRPr lang="en-GB" sz="1400">
              <a:cs typeface="Arial"/>
            </a:endParaRPr>
          </a:p>
          <a:p>
            <a:pPr indent="-228600" algn="just"/>
            <a:r>
              <a:rPr lang="en-GB" sz="1400"/>
              <a:t>This has included raising awareness across the Service, alongside the review and update of relevant guidance (Summer Guidance) and response plans (Severe Weather Response Plan).</a:t>
            </a:r>
            <a:endParaRPr lang="en-GB" sz="1400">
              <a:cs typeface="Arial"/>
            </a:endParaRPr>
          </a:p>
          <a:p>
            <a:pPr indent="-228600" algn="just"/>
            <a:r>
              <a:rPr lang="en-GB" sz="1400"/>
              <a:t>In collaboration with the Kent and Medway Resilience Forum (KMRF), KFRS colleagues, trade unions, and the voluntary sector, a plan is currently being developed to strengthen how colleague welfare is supported and delivered at operational incidents.</a:t>
            </a:r>
            <a:endParaRPr lang="en-GB" sz="1400">
              <a:cs typeface="Arial"/>
            </a:endParaRPr>
          </a:p>
          <a:p>
            <a:pPr marL="0" indent="0" algn="just">
              <a:buNone/>
            </a:pPr>
            <a:r>
              <a:rPr lang="en-GB" sz="1400" b="1" u="sng"/>
              <a:t>Water Disruption</a:t>
            </a:r>
            <a:endParaRPr lang="en-GB" sz="1400" b="1" u="sng">
              <a:cs typeface="Arial"/>
            </a:endParaRPr>
          </a:p>
          <a:p>
            <a:pPr algn="just"/>
            <a:r>
              <a:rPr lang="en-GB" sz="1400" dirty="0"/>
              <a:t>The County continues to experience multiple periods of water disruption, which has </a:t>
            </a:r>
            <a:r>
              <a:rPr lang="en-GB" sz="1400"/>
              <a:t>needed the activation of external command and control </a:t>
            </a:r>
            <a:r>
              <a:rPr lang="en-GB" sz="1400" dirty="0"/>
              <a:t>arrangements.</a:t>
            </a:r>
            <a:endParaRPr lang="en-GB" sz="1400">
              <a:cs typeface="Arial"/>
            </a:endParaRPr>
          </a:p>
          <a:p>
            <a:pPr indent="-228600" algn="just"/>
            <a:r>
              <a:rPr lang="en-GB" sz="1400"/>
              <a:t>Ongoing engagement with water companies, through regular meetings, has enabled the sharing of key data to support effective planning and response to operational incidents across Kent and Medway.</a:t>
            </a:r>
            <a:endParaRPr lang="en-GB" sz="1400">
              <a:cs typeface="Arial"/>
            </a:endParaRPr>
          </a:p>
          <a:p>
            <a:pPr indent="-228600" algn="just"/>
            <a:r>
              <a:rPr lang="en-GB" sz="1400" dirty="0"/>
              <a:t>Some key learning from the </a:t>
            </a:r>
            <a:r>
              <a:rPr lang="en-GB" sz="1400"/>
              <a:t>earlier</a:t>
            </a:r>
            <a:r>
              <a:rPr lang="en-GB" sz="1400" dirty="0"/>
              <a:t> outages (November/December 2025) has been embedded within the response, although it is recognised that there are still gaps in the information shared </a:t>
            </a:r>
            <a:r>
              <a:rPr lang="en-GB" sz="1400"/>
              <a:t>by Water Companies during a disruption.</a:t>
            </a:r>
            <a:r>
              <a:rPr lang="en-GB" sz="1600"/>
              <a:t> </a:t>
            </a:r>
            <a:endParaRPr lang="en-GB" sz="1600" dirty="0">
              <a:cs typeface="Arial"/>
            </a:endParaRPr>
          </a:p>
          <a:p>
            <a:pPr marL="0" indent="0" algn="just">
              <a:buNone/>
            </a:pPr>
            <a:r>
              <a:rPr lang="en-GB" sz="1400" b="1" u="sng"/>
              <a:t>Incident/Event Response</a:t>
            </a:r>
            <a:endParaRPr lang="en-GB" sz="1400" b="1" u="sng">
              <a:cs typeface="Arial"/>
            </a:endParaRPr>
          </a:p>
          <a:p>
            <a:pPr indent="-228600" algn="just"/>
            <a:r>
              <a:rPr lang="en-GB" sz="1400" dirty="0"/>
              <a:t>Several incidents/events has seen the Service stand up their enhanced Command, Control &amp; Communications (C3C) procedures recently, these include business continuity events, critical </a:t>
            </a:r>
            <a:r>
              <a:rPr lang="en-GB" sz="1400"/>
              <a:t>incidents,</a:t>
            </a:r>
            <a:r>
              <a:rPr lang="en-GB" sz="1400" dirty="0"/>
              <a:t> and building safety enforcement activity. </a:t>
            </a:r>
            <a:endParaRPr lang="en-GB" sz="1400">
              <a:solidFill>
                <a:schemeClr val="tx1"/>
              </a:solidFill>
              <a:ea typeface="+mn-ea"/>
              <a:cs typeface="Arial"/>
            </a:endParaRPr>
          </a:p>
        </p:txBody>
      </p:sp>
      <p:pic>
        <p:nvPicPr>
          <p:cNvPr id="4" name="Picture 3" descr="A firemen spraying water on a building">
            <a:extLst>
              <a:ext uri="{FF2B5EF4-FFF2-40B4-BE49-F238E27FC236}">
                <a16:creationId xmlns:a16="http://schemas.microsoft.com/office/drawing/2014/main" id="{8B8B06CF-E72B-C28D-0F32-C322B1CF4968}"/>
              </a:ext>
            </a:extLst>
          </p:cNvPr>
          <p:cNvPicPr>
            <a:picLocks noChangeAspect="1"/>
          </p:cNvPicPr>
          <p:nvPr/>
        </p:nvPicPr>
        <p:blipFill>
          <a:blip r:embed="rId2"/>
          <a:stretch>
            <a:fillRect/>
          </a:stretch>
        </p:blipFill>
        <p:spPr>
          <a:xfrm>
            <a:off x="513861" y="1075552"/>
            <a:ext cx="3068028" cy="2067577"/>
          </a:xfrm>
          <a:prstGeom prst="rect">
            <a:avLst/>
          </a:prstGeom>
        </p:spPr>
      </p:pic>
      <p:pic>
        <p:nvPicPr>
          <p:cNvPr id="5" name="Picture 4" descr="A yellow sign with black text&#10;&#10;AI-generated content may be incorrect.">
            <a:extLst>
              <a:ext uri="{FF2B5EF4-FFF2-40B4-BE49-F238E27FC236}">
                <a16:creationId xmlns:a16="http://schemas.microsoft.com/office/drawing/2014/main" id="{9882EA02-C5C9-F35B-FAE4-3BCCCD93D0BD}"/>
              </a:ext>
            </a:extLst>
          </p:cNvPr>
          <p:cNvPicPr>
            <a:picLocks noChangeAspect="1"/>
          </p:cNvPicPr>
          <p:nvPr/>
        </p:nvPicPr>
        <p:blipFill>
          <a:blip r:embed="rId3"/>
          <a:stretch>
            <a:fillRect/>
          </a:stretch>
        </p:blipFill>
        <p:spPr>
          <a:xfrm>
            <a:off x="509465" y="3332284"/>
            <a:ext cx="3064609" cy="2313355"/>
          </a:xfrm>
          <a:prstGeom prst="rect">
            <a:avLst/>
          </a:prstGeom>
        </p:spPr>
      </p:pic>
    </p:spTree>
    <p:extLst>
      <p:ext uri="{BB962C8B-B14F-4D97-AF65-F5344CB8AC3E}">
        <p14:creationId xmlns:p14="http://schemas.microsoft.com/office/powerpoint/2010/main" val="7602217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96F7DA-12F4-4D16-0BDF-BD5FFDB8F094}"/>
              </a:ext>
            </a:extLst>
          </p:cNvPr>
          <p:cNvSpPr txBox="1"/>
          <p:nvPr/>
        </p:nvSpPr>
        <p:spPr>
          <a:xfrm>
            <a:off x="438150" y="285750"/>
            <a:ext cx="10420350" cy="10464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400" b="1" baseline="0" noProof="0">
                <a:solidFill>
                  <a:srgbClr val="202A44"/>
                </a:solidFill>
                <a:latin typeface="Arial"/>
              </a:rPr>
              <a:t>Resilience through exercises</a:t>
            </a:r>
            <a:r>
              <a:rPr lang="en-GB" sz="4400" noProof="0">
                <a:latin typeface="Arial"/>
                <a:ea typeface="Arial"/>
                <a:cs typeface="Arial"/>
              </a:rPr>
              <a:t>​</a:t>
            </a:r>
            <a:endParaRPr lang="en-GB" noProof="0"/>
          </a:p>
          <a:p>
            <a:pPr algn="ctr"/>
            <a:endParaRPr lang="en-GB" noProof="0"/>
          </a:p>
        </p:txBody>
      </p:sp>
      <p:sp>
        <p:nvSpPr>
          <p:cNvPr id="3" name="TextBox 2">
            <a:extLst>
              <a:ext uri="{FF2B5EF4-FFF2-40B4-BE49-F238E27FC236}">
                <a16:creationId xmlns:a16="http://schemas.microsoft.com/office/drawing/2014/main" id="{EC25F790-9AAD-4C23-9506-DE2A8DC9EFBA}"/>
              </a:ext>
            </a:extLst>
          </p:cNvPr>
          <p:cNvSpPr txBox="1"/>
          <p:nvPr/>
        </p:nvSpPr>
        <p:spPr>
          <a:xfrm>
            <a:off x="5648325" y="1225218"/>
            <a:ext cx="6306913" cy="47694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lnSpc>
                <a:spcPct val="115000"/>
              </a:lnSpc>
              <a:spcAft>
                <a:spcPts val="1000"/>
              </a:spcAft>
              <a:buSzPts val="1000"/>
              <a:buFont typeface="Symbol" panose="05050102010706020507" pitchFamily="18" charset="2"/>
              <a:buChar char=""/>
              <a:tabLst>
                <a:tab pos="457200" algn="l"/>
              </a:tabLst>
            </a:pPr>
            <a:r>
              <a:rPr lang="en-GB" sz="1600" dirty="0">
                <a:latin typeface="Arial"/>
                <a:ea typeface="Calibri"/>
                <a:cs typeface="Arial"/>
              </a:rPr>
              <a:t>KFRS participated in </a:t>
            </a:r>
            <a:r>
              <a:rPr lang="en-GB" sz="1600" b="1">
                <a:latin typeface="Arial"/>
                <a:ea typeface="Calibri"/>
                <a:cs typeface="Arial"/>
              </a:rPr>
              <a:t>160</a:t>
            </a:r>
            <a:r>
              <a:rPr lang="en-GB" sz="1600">
                <a:latin typeface="Arial"/>
                <a:ea typeface="Calibri"/>
                <a:cs typeface="Arial"/>
              </a:rPr>
              <a:t> Exercises during 2025/2026.</a:t>
            </a:r>
            <a:r>
              <a:rPr lang="en-GB" sz="1600" dirty="0">
                <a:latin typeface="Arial"/>
                <a:ea typeface="Calibri"/>
                <a:cs typeface="Arial"/>
              </a:rPr>
              <a:t> </a:t>
            </a:r>
            <a:r>
              <a:rPr lang="en-GB" sz="1600">
                <a:effectLst/>
                <a:latin typeface="Arial"/>
                <a:ea typeface="Calibri"/>
                <a:cs typeface="Arial"/>
              </a:rPr>
              <a:t> </a:t>
            </a:r>
            <a:endParaRPr lang="en-GB" sz="1600" dirty="0">
              <a:effectLst/>
              <a:latin typeface="Arial"/>
              <a:ea typeface="Calibri"/>
              <a:cs typeface="Arial"/>
            </a:endParaRPr>
          </a:p>
          <a:p>
            <a:pPr marL="342900" indent="-342900">
              <a:lnSpc>
                <a:spcPct val="115000"/>
              </a:lnSpc>
              <a:spcAft>
                <a:spcPts val="1000"/>
              </a:spcAft>
              <a:buSzPts val="1000"/>
              <a:buFont typeface="Symbol" panose="05050102010706020507" pitchFamily="18" charset="2"/>
              <a:buChar char=""/>
              <a:tabLst>
                <a:tab pos="457200" algn="l"/>
              </a:tabLst>
            </a:pPr>
            <a:r>
              <a:rPr lang="en-GB" sz="1600" b="1" dirty="0">
                <a:latin typeface="Arial"/>
                <a:ea typeface="Calibri"/>
                <a:cs typeface="Arial"/>
              </a:rPr>
              <a:t>47</a:t>
            </a:r>
            <a:r>
              <a:rPr lang="en-GB" sz="1600" dirty="0">
                <a:latin typeface="Arial"/>
                <a:ea typeface="Calibri"/>
                <a:cs typeface="Arial"/>
              </a:rPr>
              <a:t> of these exercises involved multi-agency partners (Kent Police, </a:t>
            </a:r>
            <a:r>
              <a:rPr lang="en-GB" sz="1600" dirty="0" err="1">
                <a:latin typeface="Arial"/>
                <a:ea typeface="Calibri"/>
                <a:cs typeface="Arial"/>
              </a:rPr>
              <a:t>SECAmb</a:t>
            </a:r>
            <a:r>
              <a:rPr lang="en-GB" sz="1600" dirty="0">
                <a:latin typeface="Arial"/>
                <a:ea typeface="Calibri"/>
                <a:cs typeface="Arial"/>
              </a:rPr>
              <a:t>, Local Authority)   </a:t>
            </a:r>
          </a:p>
          <a:p>
            <a:pPr marL="342900" indent="-342900">
              <a:lnSpc>
                <a:spcPct val="115000"/>
              </a:lnSpc>
              <a:spcAft>
                <a:spcPts val="1000"/>
              </a:spcAft>
              <a:buSzPts val="1000"/>
              <a:buFont typeface="Symbol" panose="05050102010706020507" pitchFamily="18" charset="2"/>
              <a:buChar char=""/>
              <a:tabLst>
                <a:tab pos="457200" algn="l"/>
              </a:tabLst>
            </a:pPr>
            <a:r>
              <a:rPr lang="en-GB" sz="1600" b="1">
                <a:latin typeface="Arial"/>
                <a:ea typeface="Calibri"/>
                <a:cs typeface="Arial"/>
              </a:rPr>
              <a:t>23 </a:t>
            </a:r>
            <a:r>
              <a:rPr lang="en-GB" sz="1600">
                <a:latin typeface="Arial"/>
                <a:ea typeface="Calibri"/>
                <a:cs typeface="Arial"/>
              </a:rPr>
              <a:t>Where undertaken with neighbouring/other Fire &amp; Rescue Services as part of our cross-border arrangements or through National Resilience (NR).</a:t>
            </a:r>
            <a:r>
              <a:rPr lang="en-GB" sz="1600">
                <a:effectLst/>
                <a:latin typeface="Arial"/>
                <a:ea typeface="Calibri"/>
                <a:cs typeface="Arial"/>
              </a:rPr>
              <a:t> </a:t>
            </a:r>
            <a:endParaRPr lang="en-GB" sz="1600">
              <a:latin typeface="Calibri" panose="020F0502020204030204"/>
              <a:ea typeface="Calibri"/>
              <a:cs typeface="Calibri"/>
            </a:endParaRPr>
          </a:p>
          <a:p>
            <a:pPr marL="342900" indent="-342900">
              <a:lnSpc>
                <a:spcPct val="114999"/>
              </a:lnSpc>
              <a:spcAft>
                <a:spcPts val="1000"/>
              </a:spcAft>
              <a:buSzPts val="1000"/>
              <a:buFont typeface="Symbol" panose="05050102010706020507" pitchFamily="18" charset="2"/>
              <a:buChar char=""/>
              <a:tabLst>
                <a:tab pos="457200" algn="l"/>
              </a:tabLst>
            </a:pPr>
            <a:r>
              <a:rPr lang="en-GB" sz="1600">
                <a:latin typeface="Arial"/>
                <a:ea typeface="Calibri"/>
                <a:cs typeface="Arial"/>
              </a:rPr>
              <a:t>A  number</a:t>
            </a:r>
            <a:r>
              <a:rPr lang="en-GB" sz="1600" dirty="0">
                <a:latin typeface="Arial"/>
                <a:ea typeface="Calibri"/>
                <a:cs typeface="Arial"/>
              </a:rPr>
              <a:t> of </a:t>
            </a:r>
            <a:r>
              <a:rPr lang="en-GB" sz="1600">
                <a:latin typeface="Arial"/>
                <a:ea typeface="Calibri"/>
                <a:cs typeface="Arial"/>
              </a:rPr>
              <a:t>the </a:t>
            </a:r>
            <a:r>
              <a:rPr lang="en-GB" sz="1600" dirty="0">
                <a:latin typeface="Arial"/>
                <a:ea typeface="Calibri"/>
                <a:cs typeface="Arial"/>
              </a:rPr>
              <a:t>exercises included colleagues from Ministry </a:t>
            </a:r>
            <a:r>
              <a:rPr lang="en-GB" sz="1600">
                <a:latin typeface="Arial"/>
                <a:ea typeface="Calibri"/>
                <a:cs typeface="Arial"/>
              </a:rPr>
              <a:t>of </a:t>
            </a:r>
            <a:r>
              <a:rPr lang="en-GB" sz="1600" dirty="0">
                <a:latin typeface="Arial"/>
                <a:ea typeface="Calibri"/>
                <a:cs typeface="Arial"/>
              </a:rPr>
              <a:t>Housing, Communities &amp; Local Government (MHCLG) ​</a:t>
            </a:r>
            <a:endParaRPr lang="en-GB" sz="1600">
              <a:ea typeface="Calibri"/>
              <a:cs typeface="Calibri"/>
            </a:endParaRPr>
          </a:p>
          <a:p>
            <a:pPr marL="342900" indent="-342900">
              <a:lnSpc>
                <a:spcPct val="115000"/>
              </a:lnSpc>
              <a:spcAft>
                <a:spcPts val="1000"/>
              </a:spcAft>
              <a:buSzPts val="1000"/>
              <a:buFont typeface="Symbol" panose="05050102010706020507" pitchFamily="18" charset="2"/>
              <a:buChar char=""/>
              <a:tabLst>
                <a:tab pos="457200" algn="l"/>
              </a:tabLst>
            </a:pPr>
            <a:r>
              <a:rPr lang="en-GB" sz="1600">
                <a:latin typeface="Arial"/>
                <a:ea typeface="Calibri"/>
                <a:cs typeface="Arial"/>
              </a:rPr>
              <a:t>To date, </a:t>
            </a:r>
            <a:r>
              <a:rPr lang="en-GB" sz="1600" b="1">
                <a:latin typeface="Arial"/>
                <a:ea typeface="Calibri"/>
                <a:cs typeface="Arial"/>
              </a:rPr>
              <a:t>25</a:t>
            </a:r>
            <a:r>
              <a:rPr lang="en-GB" sz="1600">
                <a:latin typeface="Arial"/>
                <a:ea typeface="Calibri"/>
                <a:cs typeface="Arial"/>
              </a:rPr>
              <a:t> exercises have been delivered and </a:t>
            </a:r>
            <a:r>
              <a:rPr lang="en-GB" sz="1600" b="1">
                <a:latin typeface="Arial"/>
                <a:ea typeface="Calibri"/>
                <a:cs typeface="Arial"/>
              </a:rPr>
              <a:t>43</a:t>
            </a:r>
            <a:r>
              <a:rPr lang="en-GB" sz="1600">
                <a:latin typeface="Arial"/>
                <a:ea typeface="Calibri"/>
                <a:cs typeface="Arial"/>
              </a:rPr>
              <a:t> booked/planned for 2026/2027 to date. </a:t>
            </a:r>
            <a:r>
              <a:rPr lang="en-GB" sz="1400" dirty="0">
                <a:latin typeface="Arial"/>
                <a:ea typeface="Calibri"/>
                <a:cs typeface="Arial"/>
              </a:rPr>
              <a:t>​</a:t>
            </a:r>
            <a:endParaRPr lang="en-GB" sz="1600" dirty="0">
              <a:latin typeface="Arial"/>
              <a:ea typeface="Calibri"/>
              <a:cs typeface="Arial"/>
            </a:endParaRPr>
          </a:p>
          <a:p>
            <a:pPr marL="342900" indent="-342900">
              <a:lnSpc>
                <a:spcPct val="114999"/>
              </a:lnSpc>
              <a:spcAft>
                <a:spcPts val="1000"/>
              </a:spcAft>
              <a:buSzPts val="1000"/>
              <a:buFont typeface="Symbol" panose="05050102010706020507" pitchFamily="18" charset="2"/>
              <a:buChar char=""/>
              <a:tabLst>
                <a:tab pos="457200" algn="l"/>
              </a:tabLst>
            </a:pPr>
            <a:r>
              <a:rPr lang="en-GB" sz="1600">
                <a:latin typeface="Arial"/>
                <a:ea typeface="Calibri"/>
                <a:cs typeface="Arial"/>
              </a:rPr>
              <a:t>So far in 2026, we have attended </a:t>
            </a:r>
            <a:r>
              <a:rPr lang="en-GB" sz="1600" b="1">
                <a:latin typeface="Arial"/>
                <a:ea typeface="Calibri"/>
                <a:cs typeface="Arial"/>
              </a:rPr>
              <a:t>26</a:t>
            </a:r>
            <a:r>
              <a:rPr lang="en-GB" sz="1600">
                <a:latin typeface="Arial"/>
                <a:ea typeface="Calibri"/>
                <a:cs typeface="Arial"/>
              </a:rPr>
              <a:t> high-risk sites across the County to raise awareness and ensure colleagues are familiar with the site-specific plans for each of the premises.</a:t>
            </a:r>
            <a:endParaRPr lang="en-GB" sz="1600" dirty="0">
              <a:latin typeface="Arial"/>
              <a:ea typeface="Calibri"/>
              <a:cs typeface="Arial"/>
            </a:endParaRPr>
          </a:p>
          <a:p>
            <a:pPr marL="342900" indent="-342900">
              <a:lnSpc>
                <a:spcPct val="114999"/>
              </a:lnSpc>
              <a:spcAft>
                <a:spcPts val="1000"/>
              </a:spcAft>
              <a:buSzPts val="1000"/>
              <a:buFont typeface="Symbol" panose="05050102010706020507" pitchFamily="18" charset="2"/>
              <a:buChar char=""/>
              <a:tabLst>
                <a:tab pos="457200" algn="l"/>
              </a:tabLst>
            </a:pPr>
            <a:endParaRPr lang="en-GB" sz="1400" dirty="0">
              <a:latin typeface="Arial"/>
              <a:ea typeface="Calibri"/>
              <a:cs typeface="Arial"/>
            </a:endParaRPr>
          </a:p>
        </p:txBody>
      </p:sp>
      <p:pic>
        <p:nvPicPr>
          <p:cNvPr id="5" name="Picture 4" descr="A group of firemen standing next to a fire truck">
            <a:extLst>
              <a:ext uri="{FF2B5EF4-FFF2-40B4-BE49-F238E27FC236}">
                <a16:creationId xmlns:a16="http://schemas.microsoft.com/office/drawing/2014/main" id="{A4F17B2B-5776-D561-010B-7A98A1386CE6}"/>
              </a:ext>
            </a:extLst>
          </p:cNvPr>
          <p:cNvPicPr>
            <a:picLocks noChangeAspect="1"/>
          </p:cNvPicPr>
          <p:nvPr/>
        </p:nvPicPr>
        <p:blipFill>
          <a:blip r:embed="rId2"/>
          <a:stretch>
            <a:fillRect/>
          </a:stretch>
        </p:blipFill>
        <p:spPr>
          <a:xfrm>
            <a:off x="543983" y="1513417"/>
            <a:ext cx="4796367" cy="3333750"/>
          </a:xfrm>
          <a:prstGeom prst="rect">
            <a:avLst/>
          </a:prstGeom>
        </p:spPr>
      </p:pic>
    </p:spTree>
    <p:extLst>
      <p:ext uri="{BB962C8B-B14F-4D97-AF65-F5344CB8AC3E}">
        <p14:creationId xmlns:p14="http://schemas.microsoft.com/office/powerpoint/2010/main" val="17608630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71D66-C1CC-8BDB-42B5-C9BB0DCD1D8A}"/>
              </a:ext>
            </a:extLst>
          </p:cNvPr>
          <p:cNvSpPr>
            <a:spLocks noGrp="1"/>
          </p:cNvSpPr>
          <p:nvPr>
            <p:ph type="title"/>
          </p:nvPr>
        </p:nvSpPr>
        <p:spPr>
          <a:xfrm>
            <a:off x="163399" y="1264"/>
            <a:ext cx="10515600" cy="1325559"/>
          </a:xfrm>
        </p:spPr>
        <p:txBody>
          <a:bodyPr/>
          <a:lstStyle/>
          <a:p>
            <a:r>
              <a:rPr lang="en-GB" noProof="0"/>
              <a:t>Assurance and professionalism</a:t>
            </a:r>
          </a:p>
        </p:txBody>
      </p:sp>
      <p:pic>
        <p:nvPicPr>
          <p:cNvPr id="5" name="Picture 4" descr="A group of firefighters wearing helmets&#10;&#10;Description automatically generated">
            <a:extLst>
              <a:ext uri="{FF2B5EF4-FFF2-40B4-BE49-F238E27FC236}">
                <a16:creationId xmlns:a16="http://schemas.microsoft.com/office/drawing/2014/main" id="{BF4EB842-27CF-4359-309A-BBA9389DF9C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63399" y="1326823"/>
            <a:ext cx="2608269" cy="2397452"/>
          </a:xfrm>
          <a:prstGeom prst="rect">
            <a:avLst/>
          </a:prstGeom>
          <a:ln>
            <a:noFill/>
          </a:ln>
          <a:effectLst>
            <a:outerShdw blurRad="292100" dist="139700" dir="2700000" algn="tl" rotWithShape="0">
              <a:srgbClr val="333333">
                <a:alpha val="65000"/>
              </a:srgbClr>
            </a:outerShdw>
          </a:effectLst>
        </p:spPr>
      </p:pic>
      <p:sp>
        <p:nvSpPr>
          <p:cNvPr id="6" name="Content Placeholder 5">
            <a:extLst>
              <a:ext uri="{FF2B5EF4-FFF2-40B4-BE49-F238E27FC236}">
                <a16:creationId xmlns:a16="http://schemas.microsoft.com/office/drawing/2014/main" id="{4A1302B6-F4AC-855E-6854-ECBF2757A2BB}"/>
              </a:ext>
            </a:extLst>
          </p:cNvPr>
          <p:cNvSpPr>
            <a:spLocks noGrp="1"/>
          </p:cNvSpPr>
          <p:nvPr>
            <p:ph idx="1"/>
          </p:nvPr>
        </p:nvSpPr>
        <p:spPr>
          <a:xfrm>
            <a:off x="2990850" y="1057276"/>
            <a:ext cx="9049693" cy="4476750"/>
          </a:xfrm>
        </p:spPr>
        <p:txBody>
          <a:bodyPr>
            <a:noAutofit/>
          </a:bodyPr>
          <a:lstStyle/>
          <a:p>
            <a:r>
              <a:rPr lang="en-US" sz="1400" dirty="0">
                <a:cs typeface="Arial"/>
              </a:rPr>
              <a:t>The new Organisational Learning Register now triages learning submissions and tracks the learning lifecycle from analysis and evaluation through to assurance against the desired outcomes.</a:t>
            </a:r>
          </a:p>
          <a:p>
            <a:r>
              <a:rPr lang="en-US" sz="1400" dirty="0">
                <a:cs typeface="Arial"/>
              </a:rPr>
              <a:t>The new Organisational Standards Framework is now used to evaluate operational performance at incidents, identifying areas of good practice and areas that offer the opportunity to enhance performance for deeper exploration through the structured debrief process.</a:t>
            </a:r>
          </a:p>
          <a:p>
            <a:r>
              <a:rPr lang="en-US" sz="1400" dirty="0">
                <a:cs typeface="Arial"/>
              </a:rPr>
              <a:t>The new Command Review process provides a safe psychological space for incident commanders to share their lived experiences of incident command in a reflective environment, Command Review outcomes are shared with the Incident Command team to influence and support Incident Command training.</a:t>
            </a:r>
          </a:p>
          <a:p>
            <a:r>
              <a:rPr lang="en-US" sz="1400" dirty="0">
                <a:cs typeface="Arial"/>
              </a:rPr>
              <a:t>The new On Scene Debrief form enables colleagues to provide direct incident feedback, identifying what went well and what not so well, helping to shape a better understanding of how we perform at operational incidents.</a:t>
            </a:r>
          </a:p>
          <a:p>
            <a:r>
              <a:rPr lang="en-US" sz="1400" dirty="0">
                <a:cs typeface="Arial"/>
              </a:rPr>
              <a:t>Continue to collect data in order to refine our operational approach to RTC’s in light of advancements in modern vehicle design.</a:t>
            </a:r>
          </a:p>
          <a:p>
            <a:r>
              <a:rPr lang="en-US" sz="1400" dirty="0">
                <a:cs typeface="Arial"/>
              </a:rPr>
              <a:t>Continue to collect data regarding incidents involving Lithium Ion batteries. This ranges from small domestic battery appliances to Electric vehicles and incidents at waste sites. This is to inform future practice as to how best resolve incidents involving LI batteries.</a:t>
            </a:r>
          </a:p>
          <a:p>
            <a:r>
              <a:rPr lang="en-US" sz="1400" dirty="0">
                <a:cs typeface="Arial"/>
              </a:rPr>
              <a:t>As KFRS has invested in new Wildfire equipment, we will assure how it is being used by operational crews at wildfire incidents.</a:t>
            </a:r>
          </a:p>
          <a:p>
            <a:r>
              <a:rPr lang="en-US" sz="1400" dirty="0">
                <a:cs typeface="Arial"/>
              </a:rPr>
              <a:t>To ensure we stations are delivering good prevention advice we will Quality Assure 100 Home Fire Safety Visit’s completed by operational crews.</a:t>
            </a:r>
          </a:p>
          <a:p>
            <a:endParaRPr lang="en-GB" sz="1400" dirty="0">
              <a:cs typeface="Arial"/>
            </a:endParaRPr>
          </a:p>
        </p:txBody>
      </p:sp>
    </p:spTree>
    <p:extLst>
      <p:ext uri="{BB962C8B-B14F-4D97-AF65-F5344CB8AC3E}">
        <p14:creationId xmlns:p14="http://schemas.microsoft.com/office/powerpoint/2010/main" val="31753159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680EC-47D9-562E-AAAD-5C2E326789A4}"/>
              </a:ext>
            </a:extLst>
          </p:cNvPr>
          <p:cNvSpPr txBox="1">
            <a:spLocks noGrp="1"/>
          </p:cNvSpPr>
          <p:nvPr>
            <p:ph type="ctrTitle"/>
          </p:nvPr>
        </p:nvSpPr>
        <p:spPr>
          <a:xfrm>
            <a:off x="838203" y="868361"/>
            <a:ext cx="10515600" cy="2387598"/>
          </a:xfrm>
        </p:spPr>
        <p:txBody>
          <a:bodyPr/>
          <a:lstStyle/>
          <a:p>
            <a:pPr lvl="0"/>
            <a:r>
              <a:rPr lang="en-GB"/>
              <a:t>D</a:t>
            </a:r>
            <a:r>
              <a:rPr lang="en-GB" noProof="0"/>
              <a:t>. Protection, Prevention and Engagement update</a:t>
            </a:r>
          </a:p>
        </p:txBody>
      </p:sp>
      <p:sp>
        <p:nvSpPr>
          <p:cNvPr id="3" name="Subtitle 2">
            <a:extLst>
              <a:ext uri="{FF2B5EF4-FFF2-40B4-BE49-F238E27FC236}">
                <a16:creationId xmlns:a16="http://schemas.microsoft.com/office/drawing/2014/main" id="{7FAACF6B-9F1D-FC48-DADA-40DAD0918753}"/>
              </a:ext>
            </a:extLst>
          </p:cNvPr>
          <p:cNvSpPr txBox="1">
            <a:spLocks noGrp="1"/>
          </p:cNvSpPr>
          <p:nvPr>
            <p:ph type="subTitle" idx="1"/>
          </p:nvPr>
        </p:nvSpPr>
        <p:spPr>
          <a:xfrm>
            <a:off x="838203" y="3952874"/>
            <a:ext cx="10515600" cy="1428751"/>
          </a:xfrm>
        </p:spPr>
        <p:txBody>
          <a:bodyPr>
            <a:normAutofit fontScale="25000" lnSpcReduction="20000"/>
          </a:bodyPr>
          <a:lstStyle/>
          <a:p>
            <a:pPr lvl="0">
              <a:lnSpc>
                <a:spcPct val="80000"/>
              </a:lnSpc>
            </a:pPr>
            <a:endParaRPr lang="en-GB" noProof="0"/>
          </a:p>
          <a:p>
            <a:pPr>
              <a:lnSpc>
                <a:spcPct val="80000"/>
              </a:lnSpc>
            </a:pPr>
            <a:r>
              <a:rPr lang="en-GB" sz="9200" noProof="0"/>
              <a:t>June 2026</a:t>
            </a:r>
            <a:endParaRPr lang="en-GB" sz="9200" noProof="0">
              <a:cs typeface="Arial"/>
            </a:endParaRPr>
          </a:p>
          <a:p>
            <a:pPr>
              <a:lnSpc>
                <a:spcPct val="80000"/>
              </a:lnSpc>
            </a:pPr>
            <a:endParaRPr lang="en-GB" sz="9200" noProof="0">
              <a:cs typeface="Arial"/>
            </a:endParaRPr>
          </a:p>
          <a:p>
            <a:pPr lvl="0">
              <a:lnSpc>
                <a:spcPct val="80000"/>
              </a:lnSpc>
            </a:pPr>
            <a:r>
              <a:rPr lang="en-GB" sz="7200" noProof="0"/>
              <a:t>For further information: please contact </a:t>
            </a:r>
          </a:p>
          <a:p>
            <a:pPr lvl="0">
              <a:lnSpc>
                <a:spcPct val="80000"/>
              </a:lnSpc>
            </a:pPr>
            <a:r>
              <a:rPr lang="en-GB" sz="7200" noProof="0"/>
              <a:t>Leanne McMahon, Director – Protection, Prevention and Customer Engagement</a:t>
            </a:r>
          </a:p>
          <a:p>
            <a:pPr lvl="0">
              <a:lnSpc>
                <a:spcPct val="80000"/>
              </a:lnSpc>
            </a:pPr>
            <a:endParaRPr lang="en-GB" sz="5500" noProof="0"/>
          </a:p>
          <a:p>
            <a:pPr lvl="0">
              <a:lnSpc>
                <a:spcPct val="80000"/>
              </a:lnSpc>
            </a:pPr>
            <a:endParaRPr lang="en-GB" sz="5500" noProof="0"/>
          </a:p>
          <a:p>
            <a:pPr lvl="0">
              <a:lnSpc>
                <a:spcPct val="80000"/>
              </a:lnSpc>
            </a:pPr>
            <a:endParaRPr lang="en-GB" noProof="0"/>
          </a:p>
          <a:p>
            <a:pPr lvl="0">
              <a:lnSpc>
                <a:spcPct val="80000"/>
              </a:lnSpc>
            </a:pPr>
            <a:r>
              <a:rPr lang="en-GB" noProof="0"/>
              <a:t> </a:t>
            </a:r>
            <a:endParaRPr lang="en-GB" noProof="0">
              <a:cs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CE0232-076E-CE00-C56D-DBBB2E7A0D1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97CED88-69AC-60C5-01D8-F4A85419C78C}"/>
              </a:ext>
            </a:extLst>
          </p:cNvPr>
          <p:cNvSpPr>
            <a:spLocks noGrp="1"/>
          </p:cNvSpPr>
          <p:nvPr>
            <p:ph idx="1"/>
          </p:nvPr>
        </p:nvSpPr>
        <p:spPr>
          <a:xfrm>
            <a:off x="501866" y="1129882"/>
            <a:ext cx="5516199" cy="4598236"/>
          </a:xfrm>
        </p:spPr>
        <p:txBody>
          <a:bodyPr vert="horz" wrap="square" lIns="91440" tIns="45720" rIns="91440" bIns="45720" rtlCol="0" anchor="t" anchorCtr="0" compatLnSpc="1">
            <a:noAutofit/>
          </a:bodyPr>
          <a:lstStyle/>
          <a:p>
            <a:r>
              <a:rPr lang="en-US" sz="1800"/>
              <a:t>As we enter the second year of our 2025 - 2028 Risk-Based Intervention </a:t>
            </a:r>
            <a:r>
              <a:rPr lang="en-US" sz="1800" err="1"/>
              <a:t>Programme</a:t>
            </a:r>
            <a:r>
              <a:rPr lang="en-US" sz="1800"/>
              <a:t> (RBIP), audit outcomes are demonstrating a clear positive impact of our interventions on the safety of the built environment.</a:t>
            </a:r>
            <a:endParaRPr lang="en-US" sz="1800">
              <a:cs typeface="Arial"/>
            </a:endParaRPr>
          </a:p>
          <a:p>
            <a:r>
              <a:rPr lang="en-US" sz="1800">
                <a:solidFill>
                  <a:prstClr val="black"/>
                </a:solidFill>
                <a:cs typeface="Arial"/>
              </a:rPr>
              <a:t>We are developing our RBIP further to include people, places, and spaces, creating a direct link to our CRMP. This aligns the approaches of Operations, Building and Customer Safety, and our wider engagement strategy. We are one of the first Fire and Rescue Services to adopt this integrated approach.</a:t>
            </a:r>
          </a:p>
          <a:p>
            <a:r>
              <a:rPr lang="en-US" sz="1800">
                <a:solidFill>
                  <a:prstClr val="black"/>
                </a:solidFill>
              </a:rPr>
              <a:t>We work closely with Essex FRS using a reciprocal peer review approach to share learning, challenge practice and support continuous improvement across both services.</a:t>
            </a:r>
            <a:endParaRPr lang="en-US" sz="1800">
              <a:solidFill>
                <a:prstClr val="black"/>
              </a:solidFill>
              <a:cs typeface="Arial"/>
            </a:endParaRPr>
          </a:p>
          <a:p>
            <a:endParaRPr lang="en-GB" sz="3200"/>
          </a:p>
        </p:txBody>
      </p:sp>
      <p:sp>
        <p:nvSpPr>
          <p:cNvPr id="4" name="TextBox 3">
            <a:extLst>
              <a:ext uri="{FF2B5EF4-FFF2-40B4-BE49-F238E27FC236}">
                <a16:creationId xmlns:a16="http://schemas.microsoft.com/office/drawing/2014/main" id="{D2E47B86-3CF9-3F04-F6A1-642D77BF91F6}"/>
              </a:ext>
            </a:extLst>
          </p:cNvPr>
          <p:cNvSpPr txBox="1"/>
          <p:nvPr/>
        </p:nvSpPr>
        <p:spPr>
          <a:xfrm>
            <a:off x="501866" y="132519"/>
            <a:ext cx="525034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202A44"/>
                </a:solidFill>
                <a:effectLst/>
                <a:uLnTx/>
                <a:uFillTx/>
                <a:latin typeface="Arial" panose="020B0604020202020204"/>
                <a:ea typeface="+mn-ea"/>
                <a:cs typeface="+mn-cs"/>
              </a:rPr>
              <a:t>Building Safety </a:t>
            </a:r>
          </a:p>
        </p:txBody>
      </p:sp>
      <p:pic>
        <p:nvPicPr>
          <p:cNvPr id="5" name="Picture 4">
            <a:extLst>
              <a:ext uri="{FF2B5EF4-FFF2-40B4-BE49-F238E27FC236}">
                <a16:creationId xmlns:a16="http://schemas.microsoft.com/office/drawing/2014/main" id="{6EC3590C-C12B-0FB2-5A52-B544DC0D71A7}"/>
              </a:ext>
            </a:extLst>
          </p:cNvPr>
          <p:cNvPicPr>
            <a:picLocks noChangeAspect="1"/>
          </p:cNvPicPr>
          <p:nvPr/>
        </p:nvPicPr>
        <p:blipFill>
          <a:blip r:embed="rId3"/>
          <a:srcRect l="10168" r="29548" b="14807"/>
          <a:stretch>
            <a:fillRect/>
          </a:stretch>
        </p:blipFill>
        <p:spPr>
          <a:xfrm>
            <a:off x="6305655" y="0"/>
            <a:ext cx="5886345" cy="5824174"/>
          </a:xfrm>
          <a:prstGeom prst="rect">
            <a:avLst/>
          </a:prstGeom>
        </p:spPr>
      </p:pic>
    </p:spTree>
    <p:extLst>
      <p:ext uri="{BB962C8B-B14F-4D97-AF65-F5344CB8AC3E}">
        <p14:creationId xmlns:p14="http://schemas.microsoft.com/office/powerpoint/2010/main" val="27615226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3C9C0B-DA8D-5DB4-583B-A30C7A8DCFB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B9E58E-A683-50D3-E26C-4CC7A16988E7}"/>
              </a:ext>
            </a:extLst>
          </p:cNvPr>
          <p:cNvSpPr>
            <a:spLocks noGrp="1"/>
          </p:cNvSpPr>
          <p:nvPr>
            <p:ph idx="1"/>
          </p:nvPr>
        </p:nvSpPr>
        <p:spPr>
          <a:xfrm>
            <a:off x="337509" y="1222859"/>
            <a:ext cx="5414706" cy="4598236"/>
          </a:xfrm>
        </p:spPr>
        <p:txBody>
          <a:bodyPr vert="horz" lIns="91440" tIns="45720" rIns="91440" bIns="45720" rtlCol="0" anchor="t">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ea typeface="+mn-ea"/>
                <a:cs typeface="+mn-cs"/>
              </a:rPr>
              <a:t>Work is continuing with Ministry of Housing, Communities and Local Government (MHCLG) and local authorities to address the premises within Kent and Medway requiring remediation. </a:t>
            </a:r>
            <a:endParaRPr lang="en-US" sz="1800" b="0" i="0" u="none" strike="noStrike" kern="1200" cap="none" spc="0" normalizeH="0" baseline="0" noProof="0">
              <a:ln>
                <a:noFill/>
              </a:ln>
              <a:solidFill>
                <a:prstClr val="black"/>
              </a:solidFill>
              <a:effectLst/>
              <a:uLnTx/>
              <a:uFillTx/>
              <a:ea typeface="+mn-ea"/>
              <a:cs typeface="Arial"/>
            </a:endParaRPr>
          </a:p>
          <a:p>
            <a:pPr>
              <a:buSzTx/>
              <a:buFont typeface="Arial" panose="020B0604020202020204" pitchFamily="34" charset="0"/>
              <a:buChar char="•"/>
              <a:defRPr/>
            </a:pPr>
            <a:r>
              <a:rPr lang="en-US" sz="1800">
                <a:solidFill>
                  <a:prstClr val="black"/>
                </a:solidFill>
                <a:ea typeface="+mn-ea"/>
                <a:cs typeface="+mn-cs"/>
              </a:rPr>
              <a:t>Following </a:t>
            </a:r>
            <a:r>
              <a:rPr lang="en-US" sz="1800" err="1">
                <a:solidFill>
                  <a:prstClr val="black"/>
                </a:solidFill>
                <a:ea typeface="+mn-ea"/>
                <a:cs typeface="+mn-cs"/>
              </a:rPr>
              <a:t>summarising</a:t>
            </a:r>
            <a:r>
              <a:rPr lang="en-US" sz="1800">
                <a:solidFill>
                  <a:prstClr val="black"/>
                </a:solidFill>
                <a:ea typeface="+mn-ea"/>
                <a:cs typeface="+mn-cs"/>
              </a:rPr>
              <a:t> our approach to remediation, MHCLG approved £110k of New Burdens funding for this fiscal year to create a dedicated temporary post to lead this workstream for KFRS.</a:t>
            </a:r>
            <a:endParaRPr lang="en-US" sz="1800">
              <a:solidFill>
                <a:prstClr val="black"/>
              </a:solidFill>
              <a:ea typeface="+mn-ea"/>
              <a:cs typeface="Arial"/>
            </a:endParaRPr>
          </a:p>
          <a:p>
            <a:pPr>
              <a:buSzTx/>
              <a:buFont typeface="Arial" panose="020B0604020202020204" pitchFamily="34" charset="0"/>
              <a:buChar char="•"/>
              <a:defRPr/>
            </a:pPr>
            <a:r>
              <a:rPr kumimoji="0" lang="en-US" sz="1800" b="0" i="0" u="none" strike="noStrike" kern="1200" cap="none" spc="0" normalizeH="0" baseline="0" noProof="0">
                <a:ln>
                  <a:noFill/>
                </a:ln>
                <a:solidFill>
                  <a:prstClr val="black"/>
                </a:solidFill>
                <a:effectLst/>
                <a:uLnTx/>
                <a:uFillTx/>
                <a:ea typeface="+mn-ea"/>
                <a:cs typeface="+mn-cs"/>
              </a:rPr>
              <a:t>We are continuing to support the Building Safety Regulator (BSR)</a:t>
            </a:r>
            <a:r>
              <a:rPr lang="en-US" sz="1800">
                <a:solidFill>
                  <a:prstClr val="black"/>
                </a:solidFill>
                <a:ea typeface="+mn-ea"/>
                <a:cs typeface="+mn-cs"/>
              </a:rPr>
              <a:t> - two </a:t>
            </a:r>
            <a:r>
              <a:rPr kumimoji="0" lang="en-US" sz="1800" b="0" i="0" u="none" strike="noStrike" kern="1200" cap="none" spc="0" normalizeH="0" baseline="0" noProof="0">
                <a:ln>
                  <a:noFill/>
                </a:ln>
                <a:solidFill>
                  <a:prstClr val="black"/>
                </a:solidFill>
                <a:effectLst/>
                <a:uLnTx/>
                <a:uFillTx/>
                <a:ea typeface="+mn-ea"/>
                <a:cs typeface="+mn-cs"/>
              </a:rPr>
              <a:t>temporary funded colleagues in post until January 2027</a:t>
            </a:r>
            <a:r>
              <a:rPr lang="en-US" sz="1800">
                <a:solidFill>
                  <a:prstClr val="black"/>
                </a:solidFill>
                <a:ea typeface="+mn-ea"/>
                <a:cs typeface="+mn-cs"/>
              </a:rPr>
              <a:t>.</a:t>
            </a:r>
            <a:endParaRPr lang="en-US" sz="1800" b="0" i="0" u="none" strike="noStrike" kern="1200" cap="none" spc="0" normalizeH="0" baseline="0" noProof="0">
              <a:ln>
                <a:noFill/>
              </a:ln>
              <a:solidFill>
                <a:prstClr val="black"/>
              </a:solidFill>
              <a:effectLst/>
              <a:uLnTx/>
              <a:uFillTx/>
              <a:ea typeface="+mn-ea"/>
              <a:cs typeface="Arial"/>
            </a:endParaRPr>
          </a:p>
          <a:p>
            <a:endParaRPr lang="en-GB" sz="3200"/>
          </a:p>
        </p:txBody>
      </p:sp>
      <p:pic>
        <p:nvPicPr>
          <p:cNvPr id="5" name="Picture 4" descr="High Rise Sykscraper Modern Building London Bridge Southwark London ...">
            <a:extLst>
              <a:ext uri="{FF2B5EF4-FFF2-40B4-BE49-F238E27FC236}">
                <a16:creationId xmlns:a16="http://schemas.microsoft.com/office/drawing/2014/main" id="{3F0400C7-5837-2BDD-B17C-0BF95C41C948}"/>
              </a:ext>
            </a:extLst>
          </p:cNvPr>
          <p:cNvPicPr>
            <a:picLocks noChangeAspect="1"/>
          </p:cNvPicPr>
          <p:nvPr/>
        </p:nvPicPr>
        <p:blipFill>
          <a:blip r:embed="rId2"/>
          <a:srcRect l="14413" r="10838"/>
          <a:stretch>
            <a:fillRect/>
          </a:stretch>
        </p:blipFill>
        <p:spPr>
          <a:xfrm>
            <a:off x="6057785" y="8665"/>
            <a:ext cx="6137280" cy="5812430"/>
          </a:xfrm>
          <a:prstGeom prst="rect">
            <a:avLst/>
          </a:prstGeom>
        </p:spPr>
      </p:pic>
      <p:sp>
        <p:nvSpPr>
          <p:cNvPr id="2" name="TextBox 1">
            <a:extLst>
              <a:ext uri="{FF2B5EF4-FFF2-40B4-BE49-F238E27FC236}">
                <a16:creationId xmlns:a16="http://schemas.microsoft.com/office/drawing/2014/main" id="{98DF6E1A-9C7B-78A0-8DA3-D0C33CB5455E}"/>
              </a:ext>
            </a:extLst>
          </p:cNvPr>
          <p:cNvSpPr txBox="1"/>
          <p:nvPr/>
        </p:nvSpPr>
        <p:spPr>
          <a:xfrm>
            <a:off x="501866" y="132519"/>
            <a:ext cx="525034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202A44"/>
                </a:solidFill>
                <a:effectLst/>
                <a:uLnTx/>
                <a:uFillTx/>
                <a:latin typeface="Arial" panose="020B0604020202020204"/>
                <a:ea typeface="+mn-ea"/>
                <a:cs typeface="+mn-cs"/>
              </a:rPr>
              <a:t>Building Safety </a:t>
            </a:r>
          </a:p>
        </p:txBody>
      </p:sp>
    </p:spTree>
    <p:extLst>
      <p:ext uri="{BB962C8B-B14F-4D97-AF65-F5344CB8AC3E}">
        <p14:creationId xmlns:p14="http://schemas.microsoft.com/office/powerpoint/2010/main" val="35407458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36E06C-2EB1-0072-7FEB-2CF6BB856AC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CA88DC-4871-AACE-87E5-6C3626E5A6E9}"/>
              </a:ext>
            </a:extLst>
          </p:cNvPr>
          <p:cNvSpPr>
            <a:spLocks noGrp="1"/>
          </p:cNvSpPr>
          <p:nvPr>
            <p:ph idx="1"/>
          </p:nvPr>
        </p:nvSpPr>
        <p:spPr>
          <a:xfrm>
            <a:off x="263820" y="763392"/>
            <a:ext cx="6343385" cy="4598236"/>
          </a:xfrm>
        </p:spPr>
        <p:txBody>
          <a:bodyPr vert="horz" lIns="91440" tIns="45720" rIns="91440" bIns="45720" rtlCol="0" anchor="t">
            <a:noAutofit/>
          </a:bodyPr>
          <a:lstStyle/>
          <a:p>
            <a:pPr marL="0" indent="0">
              <a:lnSpc>
                <a:spcPct val="100000"/>
              </a:lnSpc>
              <a:spcBef>
                <a:spcPts val="200"/>
              </a:spcBef>
              <a:spcAft>
                <a:spcPts val="200"/>
              </a:spcAft>
              <a:buNone/>
            </a:pPr>
            <a:endParaRPr lang="en-US" sz="2000">
              <a:cs typeface="Arial"/>
            </a:endParaRPr>
          </a:p>
          <a:p>
            <a:endParaRPr lang="en-GB" sz="3200"/>
          </a:p>
        </p:txBody>
      </p:sp>
      <p:pic>
        <p:nvPicPr>
          <p:cNvPr id="9" name="Picture 8">
            <a:extLst>
              <a:ext uri="{FF2B5EF4-FFF2-40B4-BE49-F238E27FC236}">
                <a16:creationId xmlns:a16="http://schemas.microsoft.com/office/drawing/2014/main" id="{4B76F730-2DFE-CB7C-0B3F-6857B5C34763}"/>
              </a:ext>
            </a:extLst>
          </p:cNvPr>
          <p:cNvPicPr>
            <a:picLocks noChangeAspect="1"/>
          </p:cNvPicPr>
          <p:nvPr/>
        </p:nvPicPr>
        <p:blipFill>
          <a:blip r:embed="rId2"/>
          <a:srcRect l="40724"/>
          <a:stretch>
            <a:fillRect/>
          </a:stretch>
        </p:blipFill>
        <p:spPr>
          <a:xfrm>
            <a:off x="6862813" y="0"/>
            <a:ext cx="5329186" cy="5832909"/>
          </a:xfrm>
          <a:prstGeom prst="rect">
            <a:avLst/>
          </a:prstGeom>
        </p:spPr>
      </p:pic>
      <p:sp>
        <p:nvSpPr>
          <p:cNvPr id="2" name="TextBox 1">
            <a:extLst>
              <a:ext uri="{FF2B5EF4-FFF2-40B4-BE49-F238E27FC236}">
                <a16:creationId xmlns:a16="http://schemas.microsoft.com/office/drawing/2014/main" id="{84CAFD63-7DE2-0949-6D35-B26B60573F51}"/>
              </a:ext>
            </a:extLst>
          </p:cNvPr>
          <p:cNvSpPr txBox="1"/>
          <p:nvPr/>
        </p:nvSpPr>
        <p:spPr>
          <a:xfrm>
            <a:off x="387512" y="1862591"/>
            <a:ext cx="6096000"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r>
              <a:rPr lang="en-US" kern="1200">
                <a:latin typeface="Arial"/>
                <a:ea typeface="+mn-ea"/>
                <a:cs typeface="+mn-cs"/>
              </a:rPr>
              <a:t>Building Safety delivered the Fire Safety (Residential Evacuation Plans) (England) Regulations 2025 rollout and training following the launch on 6 April 2026 across the </a:t>
            </a:r>
            <a:r>
              <a:rPr lang="en-US" kern="1200" err="1">
                <a:latin typeface="Arial"/>
                <a:ea typeface="+mn-ea"/>
                <a:cs typeface="+mn-cs"/>
              </a:rPr>
              <a:t>organisation</a:t>
            </a:r>
            <a:r>
              <a:rPr lang="en-US" kern="1200">
                <a:latin typeface="Arial"/>
                <a:ea typeface="+mn-ea"/>
                <a:cs typeface="+mn-cs"/>
              </a:rPr>
              <a:t>, which included:</a:t>
            </a:r>
            <a:endParaRPr lang="en-US">
              <a:ea typeface="Calibri" panose="020F0502020204030204"/>
              <a:cs typeface="Calibri" panose="020F0502020204030204"/>
            </a:endParaRPr>
          </a:p>
          <a:p>
            <a:pPr marL="342900" indent="-342900">
              <a:buFont typeface="Arial"/>
              <a:buChar char="•"/>
            </a:pPr>
            <a:endParaRPr lang="en-US">
              <a:latin typeface="Arial"/>
              <a:cs typeface="Arial"/>
            </a:endParaRPr>
          </a:p>
          <a:p>
            <a:pPr marL="342900" indent="-342900">
              <a:buFont typeface="Arial"/>
              <a:buChar char="•"/>
            </a:pPr>
            <a:r>
              <a:rPr lang="en-US">
                <a:latin typeface="Arial"/>
                <a:ea typeface="Calibri" panose="020F0502020204030204"/>
                <a:cs typeface="Arial"/>
              </a:rPr>
              <a:t>Responsible Person webinars </a:t>
            </a:r>
          </a:p>
          <a:p>
            <a:pPr marL="342900" indent="-342900">
              <a:buFont typeface="Arial"/>
              <a:buChar char="•"/>
            </a:pPr>
            <a:r>
              <a:rPr lang="en-US">
                <a:latin typeface="Arial"/>
                <a:ea typeface="Calibri" panose="020F0502020204030204"/>
                <a:cs typeface="Arial"/>
              </a:rPr>
              <a:t>Operational Crew seminars</a:t>
            </a:r>
          </a:p>
          <a:p>
            <a:pPr marL="342900" indent="-342900">
              <a:buFont typeface="Arial"/>
              <a:buChar char="•"/>
            </a:pPr>
            <a:r>
              <a:rPr lang="en-US">
                <a:latin typeface="Arial"/>
                <a:ea typeface="Calibri" panose="020F0502020204030204"/>
                <a:cs typeface="Arial"/>
              </a:rPr>
              <a:t>On-Call seminars </a:t>
            </a:r>
          </a:p>
          <a:p>
            <a:pPr marL="342900" indent="-342900">
              <a:buFont typeface="Arial"/>
              <a:buChar char="•"/>
            </a:pPr>
            <a:r>
              <a:rPr lang="en-US">
                <a:latin typeface="Arial"/>
                <a:ea typeface="Calibri" panose="020F0502020204030204"/>
                <a:cs typeface="Arial"/>
              </a:rPr>
              <a:t>FRCC training sessions</a:t>
            </a:r>
          </a:p>
          <a:p>
            <a:pPr marL="342900" indent="-342900">
              <a:buFont typeface="Arial"/>
              <a:buChar char="•"/>
            </a:pPr>
            <a:r>
              <a:rPr lang="en-US">
                <a:latin typeface="Arial"/>
                <a:ea typeface="Calibri" panose="020F0502020204030204"/>
                <a:cs typeface="Arial"/>
              </a:rPr>
              <a:t>Officer and Inspector CPD training sessions</a:t>
            </a:r>
          </a:p>
          <a:p>
            <a:pPr marL="342900" indent="-342900">
              <a:buFont typeface="Arial"/>
              <a:buChar char="•"/>
            </a:pPr>
            <a:r>
              <a:rPr lang="en-US">
                <a:latin typeface="Arial"/>
                <a:ea typeface="Calibri" panose="020F0502020204030204"/>
                <a:cs typeface="Arial"/>
              </a:rPr>
              <a:t>Exercise scheduled at a vacant 7-storey HRRB incorporating practical training on the new regulations</a:t>
            </a:r>
            <a:endParaRPr lang="en-US">
              <a:ea typeface="Calibri" panose="020F0502020204030204"/>
              <a:cs typeface="Calibri" panose="020F0502020204030204"/>
            </a:endParaRPr>
          </a:p>
          <a:p>
            <a:pPr marL="342900" indent="-342900">
              <a:buFont typeface="Arial"/>
              <a:buChar char="•"/>
            </a:pPr>
            <a:endParaRPr lang="en-US">
              <a:latin typeface="Arial"/>
              <a:ea typeface="Calibri" panose="020F0502020204030204"/>
              <a:cs typeface="Arial"/>
            </a:endParaRPr>
          </a:p>
          <a:p>
            <a:pPr algn="ctr"/>
            <a:endParaRPr lang="en-GB">
              <a:ea typeface="Calibri" panose="020F0502020204030204"/>
              <a:cs typeface="Calibri" panose="020F0502020204030204"/>
            </a:endParaRPr>
          </a:p>
        </p:txBody>
      </p:sp>
      <p:sp>
        <p:nvSpPr>
          <p:cNvPr id="5" name="TextBox 4">
            <a:extLst>
              <a:ext uri="{FF2B5EF4-FFF2-40B4-BE49-F238E27FC236}">
                <a16:creationId xmlns:a16="http://schemas.microsoft.com/office/drawing/2014/main" id="{C21B50DF-003D-84B0-CF3D-54006B1A350E}"/>
              </a:ext>
            </a:extLst>
          </p:cNvPr>
          <p:cNvSpPr txBox="1"/>
          <p:nvPr/>
        </p:nvSpPr>
        <p:spPr>
          <a:xfrm>
            <a:off x="501866" y="132519"/>
            <a:ext cx="5250348"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202A44"/>
                </a:solidFill>
                <a:effectLst/>
                <a:uLnTx/>
                <a:uFillTx/>
                <a:latin typeface="Arial" panose="020B0604020202020204"/>
                <a:ea typeface="+mn-ea"/>
                <a:cs typeface="+mn-cs"/>
              </a:rPr>
              <a:t>Building Safety – New Regulations </a:t>
            </a:r>
          </a:p>
        </p:txBody>
      </p:sp>
    </p:spTree>
    <p:extLst>
      <p:ext uri="{BB962C8B-B14F-4D97-AF65-F5344CB8AC3E}">
        <p14:creationId xmlns:p14="http://schemas.microsoft.com/office/powerpoint/2010/main" val="18091430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0DF9BD-3031-0481-E8BB-78ABFADEC2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895C57-C3C6-B60E-0181-C107E68036FD}"/>
              </a:ext>
            </a:extLst>
          </p:cNvPr>
          <p:cNvSpPr txBox="1">
            <a:spLocks noGrp="1"/>
          </p:cNvSpPr>
          <p:nvPr>
            <p:ph type="ctrTitle"/>
          </p:nvPr>
        </p:nvSpPr>
        <p:spPr>
          <a:xfrm>
            <a:off x="838203" y="868361"/>
            <a:ext cx="10515600" cy="2387598"/>
          </a:xfrm>
        </p:spPr>
        <p:txBody>
          <a:bodyPr>
            <a:normAutofit/>
          </a:bodyPr>
          <a:lstStyle/>
          <a:p>
            <a:pPr lvl="0"/>
            <a:r>
              <a:rPr lang="en-GB" noProof="0" dirty="0"/>
              <a:t>A. Inspection update</a:t>
            </a:r>
            <a:endParaRPr lang="en-GB" noProof="0" dirty="0">
              <a:cs typeface="Arial"/>
            </a:endParaRPr>
          </a:p>
        </p:txBody>
      </p:sp>
      <p:sp>
        <p:nvSpPr>
          <p:cNvPr id="3" name="Subtitle 2">
            <a:extLst>
              <a:ext uri="{FF2B5EF4-FFF2-40B4-BE49-F238E27FC236}">
                <a16:creationId xmlns:a16="http://schemas.microsoft.com/office/drawing/2014/main" id="{0D9CAC0A-D5FC-DC23-946B-B6F451B1AB5B}"/>
              </a:ext>
            </a:extLst>
          </p:cNvPr>
          <p:cNvSpPr txBox="1">
            <a:spLocks noGrp="1"/>
          </p:cNvSpPr>
          <p:nvPr>
            <p:ph type="subTitle" idx="1"/>
          </p:nvPr>
        </p:nvSpPr>
        <p:spPr>
          <a:xfrm>
            <a:off x="838203" y="3602041"/>
            <a:ext cx="10515600" cy="1970084"/>
          </a:xfrm>
        </p:spPr>
        <p:txBody>
          <a:bodyPr>
            <a:normAutofit fontScale="32500" lnSpcReduction="20000"/>
          </a:bodyPr>
          <a:lstStyle/>
          <a:p>
            <a:pPr lvl="0">
              <a:lnSpc>
                <a:spcPct val="80000"/>
              </a:lnSpc>
            </a:pPr>
            <a:endParaRPr lang="en-GB" noProof="0" dirty="0"/>
          </a:p>
          <a:p>
            <a:pPr lvl="0">
              <a:lnSpc>
                <a:spcPct val="80000"/>
              </a:lnSpc>
            </a:pPr>
            <a:r>
              <a:rPr lang="en-GB" sz="7000" noProof="0" dirty="0"/>
              <a:t>June 2026 </a:t>
            </a:r>
            <a:endParaRPr lang="en-GB" sz="7000" noProof="0" dirty="0">
              <a:cs typeface="Arial"/>
            </a:endParaRPr>
          </a:p>
          <a:p>
            <a:pPr lvl="0">
              <a:lnSpc>
                <a:spcPct val="80000"/>
              </a:lnSpc>
            </a:pPr>
            <a:endParaRPr lang="en-GB" sz="5500" noProof="0" dirty="0">
              <a:cs typeface="Arial"/>
            </a:endParaRPr>
          </a:p>
          <a:p>
            <a:pPr lvl="0">
              <a:lnSpc>
                <a:spcPct val="80000"/>
              </a:lnSpc>
            </a:pPr>
            <a:r>
              <a:rPr lang="en-GB" sz="5500" noProof="0" dirty="0"/>
              <a:t>For further information please contact: </a:t>
            </a:r>
            <a:endParaRPr lang="en-GB" sz="5500" noProof="0" dirty="0">
              <a:cs typeface="Arial"/>
            </a:endParaRPr>
          </a:p>
          <a:p>
            <a:pPr lvl="0">
              <a:lnSpc>
                <a:spcPct val="80000"/>
              </a:lnSpc>
            </a:pPr>
            <a:r>
              <a:rPr lang="en-GB" sz="5500" noProof="0" dirty="0"/>
              <a:t>Nicola Harryman, Head of Data and Intelligence and KFRS Service Liaison Officer for HMICFRS</a:t>
            </a:r>
            <a:endParaRPr lang="en-GB" sz="5500" noProof="0" dirty="0">
              <a:cs typeface="Arial"/>
            </a:endParaRPr>
          </a:p>
          <a:p>
            <a:pPr lvl="0">
              <a:lnSpc>
                <a:spcPct val="80000"/>
              </a:lnSpc>
            </a:pPr>
            <a:endParaRPr lang="en-GB" noProof="0" dirty="0"/>
          </a:p>
          <a:p>
            <a:pPr lvl="0">
              <a:lnSpc>
                <a:spcPct val="80000"/>
              </a:lnSpc>
            </a:pPr>
            <a:r>
              <a:rPr lang="en-GB" noProof="0" dirty="0"/>
              <a:t> </a:t>
            </a:r>
            <a:endParaRPr lang="en-GB" noProof="0" dirty="0">
              <a:cs typeface="Arial"/>
            </a:endParaRPr>
          </a:p>
        </p:txBody>
      </p:sp>
    </p:spTree>
    <p:extLst>
      <p:ext uri="{BB962C8B-B14F-4D97-AF65-F5344CB8AC3E}">
        <p14:creationId xmlns:p14="http://schemas.microsoft.com/office/powerpoint/2010/main" val="3371067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6930D6-6FC9-7A45-FC43-DADC3DB4915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2ADF4F-DBF6-7426-A6CC-88B7EDC4D0F3}"/>
              </a:ext>
            </a:extLst>
          </p:cNvPr>
          <p:cNvSpPr>
            <a:spLocks noGrp="1"/>
          </p:cNvSpPr>
          <p:nvPr>
            <p:ph idx="1"/>
          </p:nvPr>
        </p:nvSpPr>
        <p:spPr>
          <a:xfrm>
            <a:off x="501867" y="1367135"/>
            <a:ext cx="5299966" cy="4598236"/>
          </a:xfrm>
        </p:spPr>
        <p:txBody>
          <a:bodyPr vert="horz" lIns="91440" tIns="45720" rIns="91440" bIns="45720" rtlCol="0" anchor="t">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ea typeface="+mn-ea"/>
                <a:cs typeface="+mn-cs"/>
              </a:rPr>
              <a:t>We are continuing to deliver the Skills For Justice Level 2 Award in Fire Safety to </a:t>
            </a:r>
            <a:r>
              <a:rPr lang="en-US" sz="1800">
                <a:solidFill>
                  <a:prstClr val="black"/>
                </a:solidFill>
                <a:ea typeface="+mn-ea"/>
                <a:cs typeface="+mn-cs"/>
              </a:rPr>
              <a:t>operational</a:t>
            </a:r>
            <a:r>
              <a:rPr kumimoji="0" lang="en-US" sz="1800" b="0" i="0" u="none" strike="noStrike" kern="1200" cap="none" spc="0" normalizeH="0" baseline="0" noProof="0">
                <a:ln>
                  <a:noFill/>
                </a:ln>
                <a:solidFill>
                  <a:prstClr val="black"/>
                </a:solidFill>
                <a:effectLst/>
                <a:uLnTx/>
                <a:uFillTx/>
                <a:ea typeface="+mn-ea"/>
                <a:cs typeface="+mn-cs"/>
              </a:rPr>
              <a:t> colleagues</a:t>
            </a:r>
            <a:r>
              <a:rPr lang="en-US" sz="1800">
                <a:solidFill>
                  <a:prstClr val="black"/>
                </a:solidFill>
                <a:ea typeface="+mn-ea"/>
                <a:cs typeface="+mn-cs"/>
              </a:rPr>
              <a:t>.</a:t>
            </a:r>
            <a:endParaRPr lang="en-US" sz="1800" b="0" i="0" u="none" strike="noStrike" kern="1200" cap="none" spc="0" normalizeH="0" baseline="0" noProof="0">
              <a:ln>
                <a:noFill/>
              </a:ln>
              <a:solidFill>
                <a:prstClr val="black"/>
              </a:solidFill>
              <a:effectLst/>
              <a:uLnTx/>
              <a:uFillTx/>
              <a:ea typeface="+mn-ea"/>
              <a:cs typeface="Arial"/>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ea typeface="+mn-ea"/>
                <a:cs typeface="+mn-cs"/>
              </a:rPr>
              <a:t>All Building Safety colleagues have either completed or are currently undertaking the Fire Safety Level 4 Diploma, with all training needs continuing to be funded through the Protection Uplift Grant.</a:t>
            </a:r>
          </a:p>
          <a:p>
            <a:pPr>
              <a:defRPr/>
            </a:pPr>
            <a:r>
              <a:rPr kumimoji="0" lang="en-US" sz="1800" b="0" i="0" u="none" strike="noStrike" kern="1200" cap="none" spc="0" normalizeH="0" baseline="0" noProof="0">
                <a:ln>
                  <a:noFill/>
                </a:ln>
                <a:solidFill>
                  <a:prstClr val="black"/>
                </a:solidFill>
                <a:effectLst/>
                <a:uLnTx/>
                <a:uFillTx/>
                <a:ea typeface="+mn-ea"/>
                <a:cs typeface="+mn-cs"/>
              </a:rPr>
              <a:t>We are also undertaking specialist training, including the Level 5 Diploma in Fire Engineering.</a:t>
            </a:r>
            <a:r>
              <a:rPr lang="en-US" sz="1800">
                <a:solidFill>
                  <a:prstClr val="black"/>
                </a:solidFill>
              </a:rPr>
              <a:t> </a:t>
            </a:r>
            <a:r>
              <a:rPr kumimoji="0" lang="en-US" sz="1800" b="0" i="0" u="none" strike="noStrike" kern="1200" cap="none" spc="0" normalizeH="0" baseline="0" noProof="0">
                <a:ln>
                  <a:noFill/>
                </a:ln>
                <a:solidFill>
                  <a:prstClr val="black"/>
                </a:solidFill>
                <a:effectLst/>
                <a:uLnTx/>
                <a:uFillTx/>
                <a:ea typeface="+mn-ea"/>
                <a:cs typeface="+mn-cs"/>
              </a:rPr>
              <a:t>This demonstrates full alignment with the competency framework for fire safety regulators.</a:t>
            </a:r>
            <a:endParaRPr lang="en-US" sz="1800" b="0" i="0" u="none" strike="noStrike" kern="1200" cap="none" spc="0" normalizeH="0" baseline="0" noProof="0">
              <a:ln>
                <a:noFill/>
              </a:ln>
              <a:solidFill>
                <a:prstClr val="black"/>
              </a:solidFill>
              <a:effectLst/>
              <a:uLnTx/>
              <a:uFillTx/>
              <a:cs typeface="Arial"/>
            </a:endParaRPr>
          </a:p>
          <a:p>
            <a:pPr marL="0" marR="0" lvl="0" indent="0" algn="l" defTabSz="914400" rtl="0" eaLnBrk="1" fontAlgn="auto" latinLnBrk="0" hangingPunct="1">
              <a:lnSpc>
                <a:spcPct val="90000"/>
              </a:lnSpc>
              <a:spcBef>
                <a:spcPts val="1000"/>
              </a:spcBef>
              <a:spcAft>
                <a:spcPts val="0"/>
              </a:spcAft>
              <a:buClrTx/>
              <a:buSzTx/>
              <a:buNone/>
              <a:tabLst/>
              <a:defRPr/>
            </a:pPr>
            <a:endParaRPr kumimoji="0" lang="en-US" sz="2000" b="0" i="0" u="none" strike="noStrike" kern="1200" cap="none" spc="0" normalizeH="0" baseline="0" noProof="0">
              <a:ln>
                <a:noFill/>
              </a:ln>
              <a:solidFill>
                <a:prstClr val="black"/>
              </a:solidFill>
              <a:effectLst/>
              <a:uLnTx/>
              <a:uFillTx/>
              <a:latin typeface="Arial" panose="020B0604020202020204"/>
              <a:ea typeface="+mn-ea"/>
              <a:cs typeface="+mn-cs"/>
            </a:endParaRPr>
          </a:p>
          <a:p>
            <a:endParaRPr lang="en-GB" sz="3200"/>
          </a:p>
        </p:txBody>
      </p:sp>
      <p:pic>
        <p:nvPicPr>
          <p:cNvPr id="7" name="Picture 6">
            <a:extLst>
              <a:ext uri="{FF2B5EF4-FFF2-40B4-BE49-F238E27FC236}">
                <a16:creationId xmlns:a16="http://schemas.microsoft.com/office/drawing/2014/main" id="{453F4674-67E1-9D0D-09B5-6629C3A0850B}"/>
              </a:ext>
            </a:extLst>
          </p:cNvPr>
          <p:cNvPicPr>
            <a:picLocks noChangeAspect="1"/>
          </p:cNvPicPr>
          <p:nvPr/>
        </p:nvPicPr>
        <p:blipFill>
          <a:blip r:embed="rId2"/>
          <a:srcRect l="28119" r="3488"/>
          <a:stretch>
            <a:fillRect/>
          </a:stretch>
        </p:blipFill>
        <p:spPr>
          <a:xfrm>
            <a:off x="6214532" y="0"/>
            <a:ext cx="5977468" cy="5825067"/>
          </a:xfrm>
          <a:prstGeom prst="rect">
            <a:avLst/>
          </a:prstGeom>
        </p:spPr>
      </p:pic>
      <p:sp>
        <p:nvSpPr>
          <p:cNvPr id="2" name="TextBox 1">
            <a:extLst>
              <a:ext uri="{FF2B5EF4-FFF2-40B4-BE49-F238E27FC236}">
                <a16:creationId xmlns:a16="http://schemas.microsoft.com/office/drawing/2014/main" id="{BB4D15C9-5749-826F-A454-63C20546B92B}"/>
              </a:ext>
            </a:extLst>
          </p:cNvPr>
          <p:cNvSpPr txBox="1"/>
          <p:nvPr/>
        </p:nvSpPr>
        <p:spPr>
          <a:xfrm>
            <a:off x="501866" y="132519"/>
            <a:ext cx="525034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202A44"/>
                </a:solidFill>
                <a:effectLst/>
                <a:uLnTx/>
                <a:uFillTx/>
                <a:latin typeface="Arial" panose="020B0604020202020204"/>
                <a:ea typeface="+mn-ea"/>
                <a:cs typeface="+mn-cs"/>
              </a:rPr>
              <a:t>Building Safety </a:t>
            </a:r>
          </a:p>
        </p:txBody>
      </p:sp>
    </p:spTree>
    <p:extLst>
      <p:ext uri="{BB962C8B-B14F-4D97-AF65-F5344CB8AC3E}">
        <p14:creationId xmlns:p14="http://schemas.microsoft.com/office/powerpoint/2010/main" val="27261999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81D4F-B40A-4DAB-549E-CBDDA80D3E33}"/>
              </a:ext>
            </a:extLst>
          </p:cNvPr>
          <p:cNvSpPr>
            <a:spLocks noGrp="1"/>
          </p:cNvSpPr>
          <p:nvPr>
            <p:ph type="title"/>
          </p:nvPr>
        </p:nvSpPr>
        <p:spPr>
          <a:xfrm>
            <a:off x="426723" y="148023"/>
            <a:ext cx="10515600" cy="877213"/>
          </a:xfrm>
        </p:spPr>
        <p:txBody>
          <a:bodyPr>
            <a:noAutofit/>
          </a:bodyPr>
          <a:lstStyle/>
          <a:p>
            <a:r>
              <a:rPr lang="en-GB" noProof="0">
                <a:solidFill>
                  <a:srgbClr val="000000"/>
                </a:solidFill>
                <a:cs typeface="Arial"/>
              </a:rPr>
              <a:t>Enforcement</a:t>
            </a:r>
          </a:p>
        </p:txBody>
      </p:sp>
      <p:pic>
        <p:nvPicPr>
          <p:cNvPr id="5" name="Picture 4">
            <a:extLst>
              <a:ext uri="{FF2B5EF4-FFF2-40B4-BE49-F238E27FC236}">
                <a16:creationId xmlns:a16="http://schemas.microsoft.com/office/drawing/2014/main" id="{7E30BE91-7F31-545A-5A94-DB4BC2F186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2440" y="0"/>
            <a:ext cx="4099560" cy="5856514"/>
          </a:xfrm>
          <a:prstGeom prst="rect">
            <a:avLst/>
          </a:prstGeom>
        </p:spPr>
      </p:pic>
      <p:pic>
        <p:nvPicPr>
          <p:cNvPr id="8" name="Picture 7">
            <a:extLst>
              <a:ext uri="{FF2B5EF4-FFF2-40B4-BE49-F238E27FC236}">
                <a16:creationId xmlns:a16="http://schemas.microsoft.com/office/drawing/2014/main" id="{902FE721-3718-B9F6-9401-9305C6B7126C}"/>
              </a:ext>
            </a:extLst>
          </p:cNvPr>
          <p:cNvPicPr>
            <a:picLocks noChangeAspect="1"/>
          </p:cNvPicPr>
          <p:nvPr/>
        </p:nvPicPr>
        <p:blipFill>
          <a:blip r:embed="rId3"/>
          <a:srcRect l="26479"/>
          <a:stretch>
            <a:fillRect/>
          </a:stretch>
        </p:blipFill>
        <p:spPr>
          <a:xfrm>
            <a:off x="6012582" y="0"/>
            <a:ext cx="6179418" cy="5897523"/>
          </a:xfrm>
          <a:prstGeom prst="rect">
            <a:avLst/>
          </a:prstGeom>
        </p:spPr>
      </p:pic>
      <p:sp>
        <p:nvSpPr>
          <p:cNvPr id="10" name="Rectangle 6">
            <a:extLst>
              <a:ext uri="{FF2B5EF4-FFF2-40B4-BE49-F238E27FC236}">
                <a16:creationId xmlns:a16="http://schemas.microsoft.com/office/drawing/2014/main" id="{3E8DE84E-DF9D-C58C-D992-581D6D7F5768}"/>
              </a:ext>
            </a:extLst>
          </p:cNvPr>
          <p:cNvSpPr>
            <a:spLocks noGrp="1" noChangeArrowheads="1"/>
          </p:cNvSpPr>
          <p:nvPr>
            <p:ph idx="1"/>
          </p:nvPr>
        </p:nvSpPr>
        <p:spPr bwMode="auto">
          <a:xfrm>
            <a:off x="426723" y="1163657"/>
            <a:ext cx="5173977" cy="3570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None/>
              <a:tabLst/>
            </a:pPr>
            <a:r>
              <a:rPr kumimoji="0" lang="en-US" altLang="en-US" sz="1800" b="1" i="0" u="none" strike="noStrike" cap="none" normalizeH="0" baseline="0">
                <a:ln>
                  <a:noFill/>
                </a:ln>
                <a:solidFill>
                  <a:schemeClr val="tx1"/>
                </a:solidFill>
                <a:effectLst/>
                <a:cs typeface="Arial"/>
              </a:rPr>
              <a:t>Prohibition Notices (PN) (79</a:t>
            </a:r>
            <a:r>
              <a:rPr lang="en-US" altLang="en-US" sz="1800" b="1">
                <a:solidFill>
                  <a:schemeClr val="tx1"/>
                </a:solidFill>
                <a:cs typeface="Arial"/>
              </a:rPr>
              <a:t>):</a:t>
            </a:r>
            <a:r>
              <a:rPr kumimoji="0" lang="en-US" altLang="en-US" sz="1800" b="0" i="0" u="none" strike="noStrike" cap="none" normalizeH="0" baseline="0" dirty="0">
                <a:ln>
                  <a:noFill/>
                </a:ln>
                <a:solidFill>
                  <a:schemeClr val="tx1"/>
                </a:solidFill>
                <a:effectLst/>
                <a:cs typeface="Arial"/>
              </a:rPr>
              <a:t> </a:t>
            </a:r>
            <a:endParaRPr lang="en-US" altLang="en-US" sz="1800" b="0" i="0" u="none" strike="noStrike" cap="none" normalizeH="0" baseline="0" dirty="0">
              <a:ln>
                <a:noFill/>
              </a:ln>
              <a:solidFill>
                <a:schemeClr val="tx1"/>
              </a:solidFill>
              <a:effectLst/>
              <a:cs typeface="Arial"/>
            </a:endParaRPr>
          </a:p>
          <a:p>
            <a:pPr marL="0" indent="0" eaLnBrk="0" fontAlgn="base" hangingPunct="0">
              <a:lnSpc>
                <a:spcPct val="100000"/>
              </a:lnSpc>
              <a:spcBef>
                <a:spcPct val="0"/>
              </a:spcBef>
              <a:spcAft>
                <a:spcPct val="0"/>
              </a:spcAft>
              <a:buSzTx/>
              <a:buNone/>
            </a:pPr>
            <a:r>
              <a:rPr kumimoji="0" lang="en-US" altLang="en-US" sz="1800" b="0" i="0" u="none" strike="noStrike" cap="none" normalizeH="0" baseline="0" dirty="0">
                <a:ln>
                  <a:noFill/>
                </a:ln>
                <a:solidFill>
                  <a:schemeClr val="tx1"/>
                </a:solidFill>
                <a:effectLst/>
                <a:cs typeface="Arial"/>
              </a:rPr>
              <a:t>This is our most significant category. </a:t>
            </a:r>
            <a:r>
              <a:rPr lang="en-US" altLang="en-US" sz="1800" dirty="0">
                <a:solidFill>
                  <a:schemeClr val="tx1"/>
                </a:solidFill>
                <a:cs typeface="Arial"/>
              </a:rPr>
              <a:t>Almost </a:t>
            </a:r>
            <a:r>
              <a:rPr kumimoji="0" lang="en-US" altLang="en-US" sz="1800" b="0" i="0" u="none" strike="noStrike" cap="none" normalizeH="0" baseline="0" dirty="0">
                <a:ln>
                  <a:noFill/>
                </a:ln>
                <a:solidFill>
                  <a:schemeClr val="tx1"/>
                </a:solidFill>
                <a:effectLst/>
                <a:cs typeface="Arial"/>
              </a:rPr>
              <a:t>two-thirds of all actions </a:t>
            </a:r>
            <a:r>
              <a:rPr lang="en-US" altLang="en-US" sz="1800" dirty="0">
                <a:solidFill>
                  <a:schemeClr val="tx1"/>
                </a:solidFill>
                <a:cs typeface="Arial"/>
              </a:rPr>
              <a:t>were for </a:t>
            </a:r>
            <a:r>
              <a:rPr kumimoji="0" lang="en-US" altLang="en-US" sz="1800" b="0" i="0" u="none" strike="noStrike" cap="none" normalizeH="0" baseline="0" dirty="0">
                <a:ln>
                  <a:noFill/>
                </a:ln>
                <a:solidFill>
                  <a:schemeClr val="tx1"/>
                </a:solidFill>
                <a:effectLst/>
                <a:cs typeface="Arial"/>
              </a:rPr>
              <a:t>immediate risk to life </a:t>
            </a:r>
            <a:r>
              <a:rPr kumimoji="0" lang="en-US" altLang="en-US" sz="1800" b="0" i="0" u="none" strike="noStrike" cap="none" normalizeH="0" baseline="0">
                <a:ln>
                  <a:noFill/>
                </a:ln>
                <a:solidFill>
                  <a:schemeClr val="tx1"/>
                </a:solidFill>
                <a:effectLst/>
                <a:cs typeface="Arial"/>
              </a:rPr>
              <a:t>or safety</a:t>
            </a:r>
            <a:r>
              <a:rPr lang="en-US" altLang="en-US" sz="1800">
                <a:solidFill>
                  <a:schemeClr val="tx1"/>
                </a:solidFill>
                <a:cs typeface="Arial"/>
              </a:rPr>
              <a:t>.</a:t>
            </a:r>
            <a:r>
              <a:rPr kumimoji="0" lang="en-US" altLang="en-US" sz="1800" b="0" i="0" u="none" strike="noStrike" cap="none" normalizeH="0" baseline="0">
                <a:ln>
                  <a:noFill/>
                </a:ln>
                <a:solidFill>
                  <a:schemeClr val="tx1"/>
                </a:solidFill>
                <a:effectLst/>
                <a:cs typeface="Arial"/>
              </a:rPr>
              <a:t> </a:t>
            </a:r>
            <a:r>
              <a:rPr lang="en-US" altLang="en-US" sz="1800">
                <a:solidFill>
                  <a:schemeClr val="tx1"/>
                </a:solidFill>
                <a:cs typeface="Arial"/>
              </a:rPr>
              <a:t>To address the risk, the responsible person was required to stop </a:t>
            </a:r>
            <a:r>
              <a:rPr lang="en-US" altLang="en-US" sz="1800" dirty="0">
                <a:solidFill>
                  <a:schemeClr val="tx1"/>
                </a:solidFill>
                <a:cs typeface="Arial"/>
              </a:rPr>
              <a:t>using all or part </a:t>
            </a:r>
            <a:r>
              <a:rPr kumimoji="0" lang="en-US" altLang="en-US" sz="1800" b="0" i="0" u="none" strike="noStrike" cap="none" normalizeH="0" baseline="0" dirty="0">
                <a:ln>
                  <a:noFill/>
                </a:ln>
                <a:solidFill>
                  <a:schemeClr val="tx1"/>
                </a:solidFill>
                <a:effectLst/>
                <a:cs typeface="Arial"/>
              </a:rPr>
              <a:t>of the </a:t>
            </a:r>
            <a:r>
              <a:rPr lang="en-US" altLang="en-US" sz="1800" dirty="0">
                <a:solidFill>
                  <a:schemeClr val="tx1"/>
                </a:solidFill>
                <a:cs typeface="Arial"/>
              </a:rPr>
              <a:t>building for that </a:t>
            </a:r>
            <a:r>
              <a:rPr kumimoji="0" lang="en-US" altLang="en-US" sz="1800" b="0" i="0" u="none" strike="noStrike" cap="none" normalizeH="0" baseline="0" dirty="0">
                <a:ln>
                  <a:noFill/>
                </a:ln>
                <a:solidFill>
                  <a:schemeClr val="tx1"/>
                </a:solidFill>
                <a:effectLst/>
                <a:cs typeface="Arial"/>
              </a:rPr>
              <a:t>activity</a:t>
            </a:r>
            <a:r>
              <a:rPr lang="en-US" altLang="en-US" sz="1800" dirty="0">
                <a:solidFill>
                  <a:schemeClr val="tx1"/>
                </a:solidFill>
                <a:cs typeface="Arial"/>
              </a:rPr>
              <a:t> straight away</a:t>
            </a:r>
            <a:r>
              <a:rPr kumimoji="0" lang="en-US" altLang="en-US" sz="1800" b="0" i="0" u="none" strike="noStrike" cap="none" normalizeH="0" baseline="0" dirty="0">
                <a:ln>
                  <a:noFill/>
                </a:ln>
                <a:solidFill>
                  <a:schemeClr val="tx1"/>
                </a:solidFill>
                <a:effectLst/>
                <a:cs typeface="Arial"/>
              </a:rPr>
              <a:t>.</a:t>
            </a:r>
            <a:br>
              <a:rPr lang="en-US" altLang="en-US" sz="1800" dirty="0">
                <a:solidFill>
                  <a:schemeClr val="tx1"/>
                </a:solidFill>
                <a:cs typeface="Arial"/>
              </a:rPr>
            </a:br>
            <a:endParaRPr lang="en-US" altLang="en-US" u="none" strike="noStrike" cap="none" normalizeH="0">
              <a:effectLst/>
            </a:endParaRP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1800" b="1" i="0" u="none" strike="noStrike" cap="none" normalizeH="0" baseline="0">
                <a:ln>
                  <a:noFill/>
                </a:ln>
                <a:solidFill>
                  <a:schemeClr val="tx1"/>
                </a:solidFill>
                <a:effectLst/>
                <a:cs typeface="Arial"/>
              </a:rPr>
              <a:t>Enforcement Notices (EN) (22</a:t>
            </a:r>
            <a:r>
              <a:rPr lang="en-US" altLang="en-US" sz="1800" b="1">
                <a:solidFill>
                  <a:schemeClr val="tx1"/>
                </a:solidFill>
                <a:cs typeface="Arial"/>
              </a:rPr>
              <a:t>):</a:t>
            </a:r>
            <a:r>
              <a:rPr kumimoji="0" lang="en-US" altLang="en-US" sz="1800" b="0" i="0" u="none" strike="noStrike" cap="none" normalizeH="0" baseline="0" dirty="0">
                <a:ln>
                  <a:noFill/>
                </a:ln>
                <a:solidFill>
                  <a:schemeClr val="tx1"/>
                </a:solidFill>
                <a:effectLst/>
                <a:cs typeface="Arial"/>
              </a:rPr>
              <a:t> </a:t>
            </a:r>
            <a:endParaRPr lang="en-US" altLang="en-US" sz="1800" b="0" i="0" u="none" strike="noStrike" cap="none" normalizeH="0" baseline="0" dirty="0">
              <a:ln>
                <a:noFill/>
              </a:ln>
              <a:solidFill>
                <a:schemeClr val="tx1"/>
              </a:solidFill>
              <a:effectLst/>
              <a:cs typeface="Arial"/>
            </a:endParaRPr>
          </a:p>
          <a:p>
            <a:pPr marL="0" indent="0" eaLnBrk="0" fontAlgn="base" hangingPunct="0">
              <a:lnSpc>
                <a:spcPct val="100000"/>
              </a:lnSpc>
              <a:spcBef>
                <a:spcPct val="0"/>
              </a:spcBef>
              <a:spcAft>
                <a:spcPct val="0"/>
              </a:spcAft>
              <a:buSzTx/>
              <a:buNone/>
            </a:pPr>
            <a:r>
              <a:rPr kumimoji="0" lang="en-US" altLang="en-US" sz="1800" b="0" i="0" u="none" strike="noStrike" cap="none" normalizeH="0" baseline="0" dirty="0">
                <a:ln>
                  <a:noFill/>
                </a:ln>
                <a:solidFill>
                  <a:schemeClr val="tx1"/>
                </a:solidFill>
                <a:effectLst/>
                <a:cs typeface="Arial"/>
              </a:rPr>
              <a:t>These represent cases where a breach of regulations was identified</a:t>
            </a:r>
            <a:r>
              <a:rPr lang="en-US" altLang="en-US" sz="1800" dirty="0">
                <a:solidFill>
                  <a:schemeClr val="tx1"/>
                </a:solidFill>
                <a:cs typeface="Arial"/>
              </a:rPr>
              <a:t>. Formal</a:t>
            </a:r>
            <a:r>
              <a:rPr kumimoji="0" lang="en-US" altLang="en-US" sz="1800" b="0" i="0" u="none" strike="noStrike" cap="none" normalizeH="0" baseline="0" dirty="0">
                <a:ln>
                  <a:noFill/>
                </a:ln>
                <a:solidFill>
                  <a:schemeClr val="tx1"/>
                </a:solidFill>
                <a:effectLst/>
                <a:cs typeface="Arial"/>
              </a:rPr>
              <a:t> improvements or remedies have been legally mandated within a </a:t>
            </a:r>
            <a:r>
              <a:rPr lang="en-US" altLang="en-US" sz="1800">
                <a:solidFill>
                  <a:schemeClr val="tx1"/>
                </a:solidFill>
                <a:cs typeface="Arial"/>
              </a:rPr>
              <a:t>set </a:t>
            </a:r>
            <a:r>
              <a:rPr kumimoji="0" lang="en-US" altLang="en-US" sz="1800" b="0" i="0" u="none" strike="noStrike" cap="none" normalizeH="0" baseline="0">
                <a:ln>
                  <a:noFill/>
                </a:ln>
                <a:solidFill>
                  <a:schemeClr val="tx1"/>
                </a:solidFill>
                <a:effectLst/>
                <a:cs typeface="Arial"/>
              </a:rPr>
              <a:t>timeframe.</a:t>
            </a:r>
            <a:endParaRPr kumimoji="0" lang="en-US">
              <a:effectLst/>
              <a:latin typeface="Arial" panose="020B0604020202020204" pitchFamily="34" charset="0"/>
            </a:endParaRPr>
          </a:p>
        </p:txBody>
      </p:sp>
    </p:spTree>
    <p:extLst>
      <p:ext uri="{BB962C8B-B14F-4D97-AF65-F5344CB8AC3E}">
        <p14:creationId xmlns:p14="http://schemas.microsoft.com/office/powerpoint/2010/main" val="38654277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43CD17-48A9-F648-0AAE-A9D21E6EF5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83DF1B-5FE2-E0DC-9DC2-382507DCFABF}"/>
              </a:ext>
            </a:extLst>
          </p:cNvPr>
          <p:cNvSpPr>
            <a:spLocks noGrp="1"/>
          </p:cNvSpPr>
          <p:nvPr>
            <p:ph type="title"/>
          </p:nvPr>
        </p:nvSpPr>
        <p:spPr>
          <a:xfrm>
            <a:off x="426723" y="148023"/>
            <a:ext cx="10515600" cy="877213"/>
          </a:xfrm>
        </p:spPr>
        <p:txBody>
          <a:bodyPr>
            <a:noAutofit/>
          </a:bodyPr>
          <a:lstStyle/>
          <a:p>
            <a:r>
              <a:rPr lang="en-GB" noProof="0">
                <a:solidFill>
                  <a:srgbClr val="000000"/>
                </a:solidFill>
                <a:cs typeface="Arial"/>
              </a:rPr>
              <a:t>Enforcement</a:t>
            </a:r>
          </a:p>
        </p:txBody>
      </p:sp>
      <p:pic>
        <p:nvPicPr>
          <p:cNvPr id="5" name="Picture 4">
            <a:extLst>
              <a:ext uri="{FF2B5EF4-FFF2-40B4-BE49-F238E27FC236}">
                <a16:creationId xmlns:a16="http://schemas.microsoft.com/office/drawing/2014/main" id="{E967E6AA-61E5-CDF1-735D-A277F57B3B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2440" y="0"/>
            <a:ext cx="4099560" cy="5856514"/>
          </a:xfrm>
          <a:prstGeom prst="rect">
            <a:avLst/>
          </a:prstGeom>
        </p:spPr>
      </p:pic>
      <p:pic>
        <p:nvPicPr>
          <p:cNvPr id="8" name="Picture 7">
            <a:extLst>
              <a:ext uri="{FF2B5EF4-FFF2-40B4-BE49-F238E27FC236}">
                <a16:creationId xmlns:a16="http://schemas.microsoft.com/office/drawing/2014/main" id="{E8114345-E73D-0195-A7E8-F3F643145A03}"/>
              </a:ext>
            </a:extLst>
          </p:cNvPr>
          <p:cNvPicPr>
            <a:picLocks noChangeAspect="1"/>
          </p:cNvPicPr>
          <p:nvPr/>
        </p:nvPicPr>
        <p:blipFill>
          <a:blip r:embed="rId3"/>
          <a:srcRect l="26479"/>
          <a:stretch>
            <a:fillRect/>
          </a:stretch>
        </p:blipFill>
        <p:spPr>
          <a:xfrm>
            <a:off x="6012582" y="0"/>
            <a:ext cx="6179418" cy="5897523"/>
          </a:xfrm>
          <a:prstGeom prst="rect">
            <a:avLst/>
          </a:prstGeom>
        </p:spPr>
      </p:pic>
      <p:sp>
        <p:nvSpPr>
          <p:cNvPr id="10" name="Rectangle 6">
            <a:extLst>
              <a:ext uri="{FF2B5EF4-FFF2-40B4-BE49-F238E27FC236}">
                <a16:creationId xmlns:a16="http://schemas.microsoft.com/office/drawing/2014/main" id="{1D5C2EDE-0FBC-67BF-AC6D-AAB16C4A0876}"/>
              </a:ext>
            </a:extLst>
          </p:cNvPr>
          <p:cNvSpPr>
            <a:spLocks noGrp="1" noChangeArrowheads="1"/>
          </p:cNvSpPr>
          <p:nvPr>
            <p:ph idx="1"/>
          </p:nvPr>
        </p:nvSpPr>
        <p:spPr bwMode="auto">
          <a:xfrm>
            <a:off x="426723" y="889843"/>
            <a:ext cx="5173977" cy="507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None/>
              <a:tabLst/>
            </a:pPr>
            <a:r>
              <a:rPr kumimoji="0" lang="en-US" altLang="en-US" sz="1800" b="1" i="0" u="none" strike="noStrike" cap="none" normalizeH="0" baseline="0">
                <a:ln>
                  <a:noFill/>
                </a:ln>
                <a:solidFill>
                  <a:schemeClr val="tx1"/>
                </a:solidFill>
                <a:effectLst/>
                <a:latin typeface="Arial" panose="020B0604020202020204" pitchFamily="34" charset="0"/>
              </a:rPr>
              <a:t>Current Enforcement Activity:</a:t>
            </a: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sz="1800" b="1"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kumimoji="0" lang="en-GB" altLang="en-US" sz="1800" b="1" i="0" u="none" strike="noStrike" cap="none" normalizeH="0" baseline="0">
                <a:ln>
                  <a:noFill/>
                </a:ln>
                <a:solidFill>
                  <a:schemeClr val="tx1"/>
                </a:solidFill>
                <a:effectLst/>
                <a:latin typeface="Arial" panose="020B0604020202020204" pitchFamily="34" charset="0"/>
              </a:rPr>
              <a:t>Alterations Notices (AN) (17 / 14%): </a:t>
            </a:r>
          </a:p>
          <a:p>
            <a:pPr marL="0" marR="0" lvl="0" indent="0" algn="l" defTabSz="914400" rtl="0" eaLnBrk="0" fontAlgn="base" latinLnBrk="0" hangingPunct="0">
              <a:lnSpc>
                <a:spcPct val="100000"/>
              </a:lnSpc>
              <a:spcBef>
                <a:spcPct val="0"/>
              </a:spcBef>
              <a:spcAft>
                <a:spcPct val="0"/>
              </a:spcAft>
              <a:buClrTx/>
              <a:buSzTx/>
              <a:buNone/>
              <a:tabLst/>
            </a:pPr>
            <a:r>
              <a:rPr kumimoji="0" lang="en-GB" altLang="en-US" sz="1800" i="0" u="none" strike="noStrike" cap="none" normalizeH="0" baseline="0">
                <a:ln>
                  <a:noFill/>
                </a:ln>
                <a:solidFill>
                  <a:schemeClr val="tx1"/>
                </a:solidFill>
                <a:effectLst/>
                <a:latin typeface="Arial" panose="020B0604020202020204" pitchFamily="34" charset="0"/>
              </a:rPr>
              <a:t>These notify duty holders that any planned changes to their premises, processes, or high-risk areas must be reported to the authority beforehand, indicating ongoing close monitoring of these sites.</a:t>
            </a:r>
          </a:p>
          <a:p>
            <a:pPr marL="0" marR="0" lvl="0" indent="0" algn="l" defTabSz="914400" rtl="0" eaLnBrk="0" fontAlgn="base" latinLnBrk="0" hangingPunct="0">
              <a:lnSpc>
                <a:spcPct val="100000"/>
              </a:lnSpc>
              <a:spcBef>
                <a:spcPct val="0"/>
              </a:spcBef>
              <a:spcAft>
                <a:spcPct val="0"/>
              </a:spcAft>
              <a:buClrTx/>
              <a:buSzTx/>
              <a:buNone/>
              <a:tabLst/>
            </a:pPr>
            <a:endParaRPr lang="en-GB" altLang="en-US" sz="1800" b="1">
              <a:solidFill>
                <a:schemeClr val="tx1"/>
              </a:solidFill>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kumimoji="0" lang="en-GB" altLang="en-US" sz="1800" b="1" i="0" u="none" strike="noStrike" cap="none" normalizeH="0" baseline="0">
                <a:ln>
                  <a:noFill/>
                </a:ln>
                <a:solidFill>
                  <a:schemeClr val="tx1"/>
                </a:solidFill>
                <a:effectLst/>
                <a:latin typeface="Arial" panose="020B0604020202020204" pitchFamily="34" charset="0"/>
              </a:rPr>
              <a:t>Other investigations (3): </a:t>
            </a:r>
          </a:p>
          <a:p>
            <a:pPr marL="0" marR="0" lvl="0" indent="0" algn="l" defTabSz="914400" rtl="0" eaLnBrk="0" fontAlgn="base" latinLnBrk="0" hangingPunct="0">
              <a:lnSpc>
                <a:spcPct val="100000"/>
              </a:lnSpc>
              <a:spcBef>
                <a:spcPct val="0"/>
              </a:spcBef>
              <a:spcAft>
                <a:spcPct val="0"/>
              </a:spcAft>
              <a:buClrTx/>
              <a:buSzTx/>
              <a:buNone/>
              <a:tabLst/>
            </a:pPr>
            <a:r>
              <a:rPr kumimoji="0" lang="en-GB" altLang="en-US" sz="1800" i="0" u="none" strike="noStrike" cap="none" normalizeH="0" baseline="0">
                <a:ln>
                  <a:noFill/>
                </a:ln>
                <a:solidFill>
                  <a:schemeClr val="tx1"/>
                </a:solidFill>
                <a:effectLst/>
                <a:latin typeface="Arial" panose="020B0604020202020204" pitchFamily="34" charset="0"/>
              </a:rPr>
              <a:t>There are 3 specific properties operating outside standard Alteration (AN), Enforcement (EN), or Prohibition (PN) notices. These require separate administrative or investigative oversight:</a:t>
            </a:r>
          </a:p>
          <a:p>
            <a:pPr eaLnBrk="0" fontAlgn="base" hangingPunct="0">
              <a:lnSpc>
                <a:spcPct val="100000"/>
              </a:lnSpc>
              <a:spcBef>
                <a:spcPct val="0"/>
              </a:spcBef>
              <a:spcAft>
                <a:spcPct val="0"/>
              </a:spcAft>
              <a:buSzTx/>
            </a:pPr>
            <a:r>
              <a:rPr kumimoji="0" lang="en-GB" altLang="en-US" sz="1800" i="0" u="none" strike="noStrike" cap="none" normalizeH="0" baseline="0">
                <a:ln>
                  <a:noFill/>
                </a:ln>
                <a:solidFill>
                  <a:schemeClr val="tx1"/>
                </a:solidFill>
                <a:effectLst/>
                <a:latin typeface="Arial" panose="020B0604020202020204" pitchFamily="34" charset="0"/>
              </a:rPr>
              <a:t>Mill House</a:t>
            </a:r>
          </a:p>
          <a:p>
            <a:pPr eaLnBrk="0" fontAlgn="base" hangingPunct="0">
              <a:lnSpc>
                <a:spcPct val="100000"/>
              </a:lnSpc>
              <a:spcBef>
                <a:spcPct val="0"/>
              </a:spcBef>
              <a:spcAft>
                <a:spcPct val="0"/>
              </a:spcAft>
              <a:buSzTx/>
            </a:pPr>
            <a:r>
              <a:rPr kumimoji="0" lang="en-GB" altLang="en-US" sz="1800" i="0" u="none" strike="noStrike" cap="none" normalizeH="0" baseline="0">
                <a:ln>
                  <a:noFill/>
                </a:ln>
                <a:solidFill>
                  <a:schemeClr val="tx1"/>
                </a:solidFill>
                <a:effectLst/>
                <a:latin typeface="Arial" panose="020B0604020202020204" pitchFamily="34" charset="0"/>
              </a:rPr>
              <a:t>Conqueror House</a:t>
            </a:r>
          </a:p>
          <a:p>
            <a:pPr eaLnBrk="0" fontAlgn="base" hangingPunct="0">
              <a:lnSpc>
                <a:spcPct val="100000"/>
              </a:lnSpc>
              <a:spcBef>
                <a:spcPct val="0"/>
              </a:spcBef>
              <a:spcAft>
                <a:spcPct val="0"/>
              </a:spcAft>
              <a:buSzTx/>
            </a:pPr>
            <a:r>
              <a:rPr lang="en-GB" altLang="en-US" sz="1800">
                <a:solidFill>
                  <a:schemeClr val="tx1"/>
                </a:solidFill>
                <a:latin typeface="Arial" panose="020B0604020202020204" pitchFamily="34" charset="0"/>
              </a:rPr>
              <a:t>Luton Road</a:t>
            </a:r>
          </a:p>
          <a:p>
            <a:pPr marL="0" indent="0" eaLnBrk="0" fontAlgn="base" hangingPunct="0">
              <a:lnSpc>
                <a:spcPct val="100000"/>
              </a:lnSpc>
              <a:spcBef>
                <a:spcPct val="0"/>
              </a:spcBef>
              <a:spcAft>
                <a:spcPct val="0"/>
              </a:spcAft>
              <a:buSzTx/>
              <a:buNone/>
            </a:pPr>
            <a:endParaRPr kumimoji="0" lang="en-US" altLang="en-US" sz="180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8244710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20CE62-752C-FDD2-6D5F-DC9B748F52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333169-859B-F173-6056-ABFAB16DEE98}"/>
              </a:ext>
            </a:extLst>
          </p:cNvPr>
          <p:cNvSpPr>
            <a:spLocks noGrp="1"/>
          </p:cNvSpPr>
          <p:nvPr>
            <p:ph type="title"/>
          </p:nvPr>
        </p:nvSpPr>
        <p:spPr>
          <a:xfrm>
            <a:off x="426723" y="148023"/>
            <a:ext cx="10515600" cy="877213"/>
          </a:xfrm>
        </p:spPr>
        <p:txBody>
          <a:bodyPr>
            <a:noAutofit/>
          </a:bodyPr>
          <a:lstStyle/>
          <a:p>
            <a:r>
              <a:rPr lang="en-GB" noProof="0">
                <a:solidFill>
                  <a:srgbClr val="000000"/>
                </a:solidFill>
                <a:cs typeface="Arial"/>
              </a:rPr>
              <a:t>Enforcement</a:t>
            </a:r>
          </a:p>
        </p:txBody>
      </p:sp>
      <p:sp>
        <p:nvSpPr>
          <p:cNvPr id="10" name="Rectangle 6">
            <a:extLst>
              <a:ext uri="{FF2B5EF4-FFF2-40B4-BE49-F238E27FC236}">
                <a16:creationId xmlns:a16="http://schemas.microsoft.com/office/drawing/2014/main" id="{30F3E506-22F7-CC2D-EF5B-3CA2F4AE8E54}"/>
              </a:ext>
            </a:extLst>
          </p:cNvPr>
          <p:cNvSpPr>
            <a:spLocks noGrp="1" noChangeArrowheads="1"/>
          </p:cNvSpPr>
          <p:nvPr>
            <p:ph idx="1"/>
          </p:nvPr>
        </p:nvSpPr>
        <p:spPr bwMode="auto">
          <a:xfrm>
            <a:off x="426723" y="988057"/>
            <a:ext cx="5551167"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None/>
              <a:tabLst/>
            </a:pPr>
            <a:endParaRPr lang="en-GB" altLang="en-US" sz="1800" b="1">
              <a:solidFill>
                <a:schemeClr val="tx1"/>
              </a:solidFill>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kumimoji="0" lang="en-GB" altLang="en-US" sz="1800" b="1" i="0" u="none" strike="noStrike" cap="none" normalizeH="0" baseline="0">
                <a:ln>
                  <a:noFill/>
                </a:ln>
                <a:solidFill>
                  <a:schemeClr val="tx1"/>
                </a:solidFill>
                <a:effectLst/>
                <a:latin typeface="Arial" panose="020B0604020202020204" pitchFamily="34" charset="0"/>
              </a:rPr>
              <a:t>Other investigations (3): </a:t>
            </a:r>
          </a:p>
          <a:p>
            <a:pPr eaLnBrk="0" fontAlgn="base" hangingPunct="0">
              <a:lnSpc>
                <a:spcPct val="100000"/>
              </a:lnSpc>
              <a:spcBef>
                <a:spcPct val="0"/>
              </a:spcBef>
              <a:spcAft>
                <a:spcPct val="0"/>
              </a:spcAft>
              <a:buSzTx/>
            </a:pPr>
            <a:r>
              <a:rPr kumimoji="0" lang="en-GB" altLang="en-US" sz="1800" i="0" u="none" strike="noStrike" cap="none" normalizeH="0" baseline="0">
                <a:ln>
                  <a:noFill/>
                </a:ln>
                <a:solidFill>
                  <a:schemeClr val="tx1"/>
                </a:solidFill>
                <a:effectLst/>
                <a:latin typeface="Arial" panose="020B0604020202020204" pitchFamily="34" charset="0"/>
              </a:rPr>
              <a:t>Luton Road</a:t>
            </a:r>
          </a:p>
          <a:p>
            <a:pPr eaLnBrk="0" fontAlgn="base" hangingPunct="0">
              <a:lnSpc>
                <a:spcPct val="100000"/>
              </a:lnSpc>
              <a:spcBef>
                <a:spcPct val="0"/>
              </a:spcBef>
              <a:spcAft>
                <a:spcPct val="0"/>
              </a:spcAft>
              <a:buSzTx/>
            </a:pPr>
            <a:endParaRPr lang="en-GB" altLang="en-US" sz="1800">
              <a:solidFill>
                <a:schemeClr val="tx1"/>
              </a:solidFill>
              <a:latin typeface="Arial" panose="020B0604020202020204" pitchFamily="34" charset="0"/>
            </a:endParaRPr>
          </a:p>
          <a:p>
            <a:pPr marL="0" indent="0" eaLnBrk="0" fontAlgn="base" hangingPunct="0">
              <a:lnSpc>
                <a:spcPct val="100000"/>
              </a:lnSpc>
              <a:spcBef>
                <a:spcPct val="0"/>
              </a:spcBef>
              <a:spcAft>
                <a:spcPct val="0"/>
              </a:spcAft>
              <a:buSzTx/>
              <a:buNone/>
            </a:pPr>
            <a:r>
              <a:rPr kumimoji="0" lang="en-GB" altLang="en-US" sz="1800" i="0" u="none" strike="noStrike" cap="none" normalizeH="0" baseline="0">
                <a:ln>
                  <a:noFill/>
                </a:ln>
                <a:solidFill>
                  <a:schemeClr val="tx1"/>
                </a:solidFill>
                <a:effectLst/>
                <a:latin typeface="Arial" panose="020B0604020202020204" pitchFamily="34" charset="0"/>
              </a:rPr>
              <a:t>The Luton Road fire in Chatham, Kent, occurred on the morning of July 20, 2023. It was a significant emergency response incident involving both commercial and residential property. </a:t>
            </a:r>
          </a:p>
          <a:p>
            <a:pPr marL="0" indent="0" eaLnBrk="0" fontAlgn="base" hangingPunct="0">
              <a:lnSpc>
                <a:spcPct val="100000"/>
              </a:lnSpc>
              <a:spcBef>
                <a:spcPct val="0"/>
              </a:spcBef>
              <a:spcAft>
                <a:spcPct val="0"/>
              </a:spcAft>
              <a:buSzTx/>
              <a:buNone/>
            </a:pPr>
            <a:endParaRPr lang="en-GB" altLang="en-US" sz="1800">
              <a:solidFill>
                <a:schemeClr val="tx1"/>
              </a:solidFill>
              <a:latin typeface="Arial" panose="020B0604020202020204" pitchFamily="34" charset="0"/>
            </a:endParaRPr>
          </a:p>
          <a:p>
            <a:pPr marL="0" indent="0" eaLnBrk="0" fontAlgn="base" hangingPunct="0">
              <a:lnSpc>
                <a:spcPct val="100000"/>
              </a:lnSpc>
              <a:spcBef>
                <a:spcPct val="0"/>
              </a:spcBef>
              <a:spcAft>
                <a:spcPct val="0"/>
              </a:spcAft>
              <a:buSzTx/>
              <a:buNone/>
            </a:pPr>
            <a:r>
              <a:rPr kumimoji="0" lang="en-GB" altLang="en-US" sz="1800" i="0" u="none" strike="noStrike" cap="none" normalizeH="0" baseline="0">
                <a:ln>
                  <a:noFill/>
                </a:ln>
                <a:solidFill>
                  <a:schemeClr val="tx1"/>
                </a:solidFill>
                <a:effectLst/>
                <a:latin typeface="Arial" panose="020B0604020202020204" pitchFamily="34" charset="0"/>
              </a:rPr>
              <a:t>The fire broke out shortly before 6:00 AM near the junction of Luton Road and Bank Street.  </a:t>
            </a:r>
            <a:endParaRPr kumimoji="0" lang="en-US" altLang="en-US" sz="1800" i="0" u="none" strike="noStrike" cap="none" normalizeH="0" baseline="0">
              <a:ln>
                <a:noFill/>
              </a:ln>
              <a:solidFill>
                <a:schemeClr val="tx1"/>
              </a:solidFill>
              <a:effectLst/>
              <a:latin typeface="Arial" panose="020B0604020202020204" pitchFamily="34" charset="0"/>
            </a:endParaRPr>
          </a:p>
        </p:txBody>
      </p:sp>
      <p:pic>
        <p:nvPicPr>
          <p:cNvPr id="9" name="Picture 8">
            <a:extLst>
              <a:ext uri="{FF2B5EF4-FFF2-40B4-BE49-F238E27FC236}">
                <a16:creationId xmlns:a16="http://schemas.microsoft.com/office/drawing/2014/main" id="{113D5AF3-9479-5069-1931-8644587B1345}"/>
              </a:ext>
            </a:extLst>
          </p:cNvPr>
          <p:cNvPicPr>
            <a:picLocks noChangeAspect="1"/>
          </p:cNvPicPr>
          <p:nvPr/>
        </p:nvPicPr>
        <p:blipFill>
          <a:blip r:embed="rId2"/>
          <a:stretch>
            <a:fillRect/>
          </a:stretch>
        </p:blipFill>
        <p:spPr>
          <a:xfrm>
            <a:off x="6343650" y="0"/>
            <a:ext cx="5848350" cy="5848350"/>
          </a:xfrm>
          <a:prstGeom prst="rect">
            <a:avLst/>
          </a:prstGeom>
        </p:spPr>
      </p:pic>
    </p:spTree>
    <p:extLst>
      <p:ext uri="{BB962C8B-B14F-4D97-AF65-F5344CB8AC3E}">
        <p14:creationId xmlns:p14="http://schemas.microsoft.com/office/powerpoint/2010/main" val="7542048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867FE4-9064-C24D-5D4D-0F995CA5CE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002C6D-DD06-E4A9-E043-00B46604013D}"/>
              </a:ext>
            </a:extLst>
          </p:cNvPr>
          <p:cNvSpPr>
            <a:spLocks noGrp="1"/>
          </p:cNvSpPr>
          <p:nvPr>
            <p:ph type="title"/>
          </p:nvPr>
        </p:nvSpPr>
        <p:spPr>
          <a:xfrm>
            <a:off x="426723" y="148023"/>
            <a:ext cx="10515600" cy="877213"/>
          </a:xfrm>
        </p:spPr>
        <p:txBody>
          <a:bodyPr>
            <a:noAutofit/>
          </a:bodyPr>
          <a:lstStyle/>
          <a:p>
            <a:r>
              <a:rPr lang="en-GB" noProof="0">
                <a:solidFill>
                  <a:srgbClr val="000000"/>
                </a:solidFill>
                <a:cs typeface="Arial"/>
              </a:rPr>
              <a:t>Enforcement</a:t>
            </a:r>
          </a:p>
        </p:txBody>
      </p:sp>
      <p:sp>
        <p:nvSpPr>
          <p:cNvPr id="10" name="Rectangle 6">
            <a:extLst>
              <a:ext uri="{FF2B5EF4-FFF2-40B4-BE49-F238E27FC236}">
                <a16:creationId xmlns:a16="http://schemas.microsoft.com/office/drawing/2014/main" id="{4221EEBF-E9BA-2990-5CF0-5C5367EB9940}"/>
              </a:ext>
            </a:extLst>
          </p:cNvPr>
          <p:cNvSpPr>
            <a:spLocks noGrp="1" noChangeArrowheads="1"/>
          </p:cNvSpPr>
          <p:nvPr>
            <p:ph idx="1"/>
          </p:nvPr>
        </p:nvSpPr>
        <p:spPr bwMode="auto">
          <a:xfrm>
            <a:off x="398148" y="764246"/>
            <a:ext cx="5173977" cy="574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None/>
              <a:tabLst/>
            </a:pPr>
            <a:endParaRPr lang="en-GB" altLang="en-US" sz="1800" b="1">
              <a:solidFill>
                <a:schemeClr val="tx1"/>
              </a:solidFill>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kumimoji="0" lang="en-GB" altLang="en-US" sz="1800" b="1" i="0" u="none" strike="noStrike" cap="none" normalizeH="0" baseline="0">
                <a:ln>
                  <a:noFill/>
                </a:ln>
                <a:solidFill>
                  <a:schemeClr val="tx1"/>
                </a:solidFill>
                <a:effectLst/>
                <a:latin typeface="Arial" panose="020B0604020202020204" pitchFamily="34" charset="0"/>
              </a:rPr>
              <a:t>Other investigations (3): </a:t>
            </a:r>
          </a:p>
          <a:p>
            <a:pPr eaLnBrk="0" fontAlgn="base" hangingPunct="0">
              <a:lnSpc>
                <a:spcPct val="100000"/>
              </a:lnSpc>
              <a:spcBef>
                <a:spcPct val="0"/>
              </a:spcBef>
              <a:spcAft>
                <a:spcPct val="0"/>
              </a:spcAft>
              <a:buSzTx/>
            </a:pPr>
            <a:r>
              <a:rPr kumimoji="0" lang="en-GB" altLang="en-US" sz="1800" i="0" u="none" strike="noStrike" cap="none" normalizeH="0" baseline="0">
                <a:ln>
                  <a:noFill/>
                </a:ln>
                <a:solidFill>
                  <a:schemeClr val="tx1"/>
                </a:solidFill>
                <a:effectLst/>
                <a:latin typeface="Arial" panose="020B0604020202020204" pitchFamily="34" charset="0"/>
              </a:rPr>
              <a:t>Luton Road</a:t>
            </a:r>
          </a:p>
          <a:p>
            <a:pPr eaLnBrk="0" fontAlgn="base" hangingPunct="0">
              <a:lnSpc>
                <a:spcPct val="100000"/>
              </a:lnSpc>
              <a:spcBef>
                <a:spcPct val="0"/>
              </a:spcBef>
              <a:spcAft>
                <a:spcPct val="0"/>
              </a:spcAft>
              <a:buSzTx/>
            </a:pPr>
            <a:endParaRPr lang="en-GB" altLang="en-US" sz="1800">
              <a:solidFill>
                <a:schemeClr val="tx1"/>
              </a:solidFill>
              <a:latin typeface="Arial" panose="020B0604020202020204" pitchFamily="34" charset="0"/>
            </a:endParaRPr>
          </a:p>
          <a:p>
            <a:pPr marL="0" indent="0" eaLnBrk="0" fontAlgn="base" hangingPunct="0">
              <a:lnSpc>
                <a:spcPct val="100000"/>
              </a:lnSpc>
              <a:spcBef>
                <a:spcPts val="0"/>
              </a:spcBef>
              <a:buSzTx/>
              <a:buNone/>
            </a:pPr>
            <a:r>
              <a:rPr lang="en-GB" altLang="en-US" sz="1800">
                <a:solidFill>
                  <a:schemeClr val="tx1"/>
                </a:solidFill>
                <a:latin typeface="Arial" panose="020B0604020202020204" pitchFamily="34" charset="0"/>
              </a:rPr>
              <a:t>The blaze initially started at the rear of a commercial premises and rapidly spread into the adjoining building and neighbouring residential flats. </a:t>
            </a:r>
            <a:r>
              <a:rPr lang="en-GB" sz="1800"/>
              <a:t>Firefighters wearing breathing apparatus successfully rescued a woman and two children from one of the affected properties. Where life saving emergency first aid was administered.</a:t>
            </a:r>
          </a:p>
          <a:p>
            <a:pPr marL="0" indent="0" eaLnBrk="0" fontAlgn="base" hangingPunct="0">
              <a:lnSpc>
                <a:spcPct val="100000"/>
              </a:lnSpc>
              <a:spcBef>
                <a:spcPts val="0"/>
              </a:spcBef>
              <a:buSzTx/>
              <a:buNone/>
            </a:pPr>
            <a:endParaRPr lang="en-GB" sz="1800"/>
          </a:p>
          <a:p>
            <a:pPr marL="0" indent="0">
              <a:spcBef>
                <a:spcPts val="0"/>
              </a:spcBef>
              <a:buNone/>
            </a:pPr>
            <a:r>
              <a:rPr lang="en-GB" sz="1800"/>
              <a:t>The responsible person following a investigation was issued a with a simple caution by KFRS, this is a successful prosecution, and forms a Criminal Record</a:t>
            </a:r>
            <a:r>
              <a:rPr lang="en-GB" sz="1800" b="1"/>
              <a:t>. </a:t>
            </a:r>
            <a:r>
              <a:rPr lang="en-GB" sz="1800"/>
              <a:t>It is a formal admission of criminal liability and is recorded on the Police National Computer (PNC) system.</a:t>
            </a:r>
          </a:p>
          <a:p>
            <a:pPr marL="0" indent="0" eaLnBrk="0" fontAlgn="base" hangingPunct="0">
              <a:lnSpc>
                <a:spcPct val="100000"/>
              </a:lnSpc>
              <a:spcBef>
                <a:spcPct val="0"/>
              </a:spcBef>
              <a:spcAft>
                <a:spcPct val="0"/>
              </a:spcAft>
              <a:buSzTx/>
              <a:buNone/>
            </a:pPr>
            <a:endParaRPr lang="en-GB" sz="1800"/>
          </a:p>
          <a:p>
            <a:pPr marL="0" indent="0" eaLnBrk="0" fontAlgn="base" hangingPunct="0">
              <a:lnSpc>
                <a:spcPct val="100000"/>
              </a:lnSpc>
              <a:spcBef>
                <a:spcPct val="0"/>
              </a:spcBef>
              <a:spcAft>
                <a:spcPct val="0"/>
              </a:spcAft>
              <a:buSzTx/>
              <a:buNone/>
            </a:pPr>
            <a:endParaRPr lang="en-GB" altLang="en-US" sz="1800">
              <a:solidFill>
                <a:schemeClr val="tx1"/>
              </a:solidFill>
              <a:latin typeface="Arial" panose="020B0604020202020204" pitchFamily="34" charset="0"/>
            </a:endParaRPr>
          </a:p>
          <a:p>
            <a:pPr marL="0" indent="0" eaLnBrk="0" fontAlgn="base" hangingPunct="0">
              <a:lnSpc>
                <a:spcPct val="100000"/>
              </a:lnSpc>
              <a:spcBef>
                <a:spcPct val="0"/>
              </a:spcBef>
              <a:spcAft>
                <a:spcPct val="0"/>
              </a:spcAft>
              <a:buSzTx/>
              <a:buNone/>
            </a:pPr>
            <a:endParaRPr lang="en-GB" altLang="en-US" sz="1800">
              <a:solidFill>
                <a:schemeClr val="tx1"/>
              </a:solidFill>
              <a:latin typeface="Arial" panose="020B0604020202020204" pitchFamily="34" charset="0"/>
            </a:endParaRPr>
          </a:p>
        </p:txBody>
      </p:sp>
      <p:pic>
        <p:nvPicPr>
          <p:cNvPr id="3074" name="Picture 2" descr="Woman and children rescued after fire at Premier store in Luton Road,  Chatham">
            <a:extLst>
              <a:ext uri="{FF2B5EF4-FFF2-40B4-BE49-F238E27FC236}">
                <a16:creationId xmlns:a16="http://schemas.microsoft.com/office/drawing/2014/main" id="{3D1D2894-F6CF-AFF6-5FF9-0FE51B52999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3022"/>
          <a:stretch>
            <a:fillRect/>
          </a:stretch>
        </p:blipFill>
        <p:spPr bwMode="auto">
          <a:xfrm>
            <a:off x="5600700" y="0"/>
            <a:ext cx="6603684" cy="5829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26247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DEB091E-F620-B075-82C3-362875ADD07D}"/>
              </a:ext>
            </a:extLst>
          </p:cNvPr>
          <p:cNvSpPr>
            <a:spLocks noGrp="1"/>
          </p:cNvSpPr>
          <p:nvPr>
            <p:ph type="subTitle" idx="1"/>
          </p:nvPr>
        </p:nvSpPr>
        <p:spPr>
          <a:xfrm>
            <a:off x="263951" y="452486"/>
            <a:ext cx="7599952" cy="5245195"/>
          </a:xfrm>
        </p:spPr>
        <p:txBody>
          <a:bodyPr vert="horz" wrap="square" lIns="91440" tIns="45720" rIns="91440" bIns="45720" anchor="t" anchorCtr="1" compatLnSpc="1">
            <a:noAutofit/>
          </a:bodyPr>
          <a:lstStyle/>
          <a:p>
            <a:pPr marL="285750" lvl="0" indent="-285750" algn="l">
              <a:lnSpc>
                <a:spcPct val="100000"/>
              </a:lnSpc>
              <a:spcBef>
                <a:spcPts val="0"/>
              </a:spcBef>
              <a:buFont typeface="Arial" panose="020B0604020202020204" pitchFamily="34" charset="0"/>
              <a:buChar char="•"/>
            </a:pPr>
            <a:endParaRPr lang="en-GB" sz="1800" noProof="0">
              <a:cs typeface="Arial"/>
            </a:endParaRPr>
          </a:p>
          <a:p>
            <a:pPr lvl="0" algn="l">
              <a:lnSpc>
                <a:spcPct val="100000"/>
              </a:lnSpc>
              <a:spcBef>
                <a:spcPts val="0"/>
              </a:spcBef>
            </a:pPr>
            <a:endParaRPr lang="en-GB" sz="1800" noProof="0"/>
          </a:p>
          <a:p>
            <a:pPr algn="l"/>
            <a:endParaRPr lang="en-GB" sz="1800" noProof="0"/>
          </a:p>
        </p:txBody>
      </p:sp>
      <p:pic>
        <p:nvPicPr>
          <p:cNvPr id="7" name="Picture 6" descr="A person holding a clipboard and looking at a person&#10;&#10;AI-generated content may be incorrect.">
            <a:extLst>
              <a:ext uri="{FF2B5EF4-FFF2-40B4-BE49-F238E27FC236}">
                <a16:creationId xmlns:a16="http://schemas.microsoft.com/office/drawing/2014/main" id="{FBDF20A5-A615-266C-63D8-916E6AD02669}"/>
              </a:ext>
            </a:extLst>
          </p:cNvPr>
          <p:cNvPicPr>
            <a:picLocks noChangeAspect="1"/>
          </p:cNvPicPr>
          <p:nvPr/>
        </p:nvPicPr>
        <p:blipFill>
          <a:blip r:embed="rId2">
            <a:extLst>
              <a:ext uri="{28A0092B-C50C-407E-A947-70E740481C1C}">
                <a14:useLocalDpi xmlns:a14="http://schemas.microsoft.com/office/drawing/2010/main" val="0"/>
              </a:ext>
            </a:extLst>
          </a:blip>
          <a:srcRect l="31104" r="20864" b="503"/>
          <a:stretch/>
        </p:blipFill>
        <p:spPr>
          <a:xfrm>
            <a:off x="0" y="0"/>
            <a:ext cx="4220693" cy="5832342"/>
          </a:xfrm>
          <a:prstGeom prst="rect">
            <a:avLst/>
          </a:prstGeom>
        </p:spPr>
      </p:pic>
      <p:sp>
        <p:nvSpPr>
          <p:cNvPr id="2" name="TextBox 1">
            <a:extLst>
              <a:ext uri="{FF2B5EF4-FFF2-40B4-BE49-F238E27FC236}">
                <a16:creationId xmlns:a16="http://schemas.microsoft.com/office/drawing/2014/main" id="{1E7B4F4F-781D-45F8-2642-7238F899BED1}"/>
              </a:ext>
            </a:extLst>
          </p:cNvPr>
          <p:cNvSpPr txBox="1"/>
          <p:nvPr/>
        </p:nvSpPr>
        <p:spPr>
          <a:xfrm>
            <a:off x="4631980" y="161461"/>
            <a:ext cx="6031928"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GB" sz="4400" b="1" noProof="0">
                <a:solidFill>
                  <a:srgbClr val="202A44"/>
                </a:solidFill>
                <a:latin typeface="Arial"/>
                <a:cs typeface="Arial"/>
              </a:rPr>
              <a:t>Customer Safety</a:t>
            </a:r>
            <a:endParaRPr lang="en-GB" noProof="0"/>
          </a:p>
        </p:txBody>
      </p:sp>
      <p:sp>
        <p:nvSpPr>
          <p:cNvPr id="4" name="Content Placeholder 2">
            <a:extLst>
              <a:ext uri="{FF2B5EF4-FFF2-40B4-BE49-F238E27FC236}">
                <a16:creationId xmlns:a16="http://schemas.microsoft.com/office/drawing/2014/main" id="{44E936A8-46FB-D9E6-E1BF-BDDF6C4B64E7}"/>
              </a:ext>
            </a:extLst>
          </p:cNvPr>
          <p:cNvSpPr txBox="1">
            <a:spLocks/>
          </p:cNvSpPr>
          <p:nvPr/>
        </p:nvSpPr>
        <p:spPr>
          <a:xfrm>
            <a:off x="4631980" y="1252850"/>
            <a:ext cx="7026444" cy="4352299"/>
          </a:xfrm>
          <a:prstGeom prst="rect">
            <a:avLst/>
          </a:prstGeom>
          <a:noFill/>
          <a:ln>
            <a:noFill/>
          </a:ln>
        </p:spPr>
        <p:txBody>
          <a:bodyPr vert="horz" wrap="square" lIns="91440" tIns="45720" rIns="91440" bIns="45720" anchor="t" anchorCtr="0" compatLnSpc="1">
            <a:noAutofit/>
          </a:bodyPr>
          <a:lstStyle>
            <a:lvl1pPr marL="0" marR="0" lvl="0" indent="0" algn="ctr" defTabSz="914400" rtl="0" fontAlgn="auto" hangingPunct="1">
              <a:lnSpc>
                <a:spcPct val="90000"/>
              </a:lnSpc>
              <a:spcBef>
                <a:spcPts val="1000"/>
              </a:spcBef>
              <a:spcAft>
                <a:spcPts val="0"/>
              </a:spcAft>
              <a:buSzPct val="100000"/>
              <a:buFont typeface="Arial" pitchFamily="34"/>
              <a:buNone/>
              <a:tabLst/>
              <a:defRPr lang="en-US" sz="2400" b="0" i="0" u="none" strike="noStrike" kern="1200" cap="none" spc="0" baseline="0">
                <a:solidFill>
                  <a:srgbClr val="000000"/>
                </a:solidFill>
                <a:uFillTx/>
                <a:latin typeface="Arial"/>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Arial"/>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Arial"/>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Arial"/>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Aria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lvl="0" indent="-285750" algn="l">
              <a:buFont typeface="Arial" panose="020B0604020202020204" pitchFamily="34" charset="0"/>
              <a:buChar char="•"/>
            </a:pPr>
            <a:r>
              <a:rPr lang="en-GB" sz="1800" noProof="0"/>
              <a:t>KFRS has recently completed an evaluation of Home Fire Safety Visits</a:t>
            </a:r>
            <a:r>
              <a:rPr lang="en-GB" sz="1800"/>
              <a:t>. </a:t>
            </a:r>
            <a:r>
              <a:rPr lang="en-GB" sz="1800" noProof="0"/>
              <a:t>The evaluation assessed the top three safety behaviours by measuring how well residents remembered advice and whether they changed their actions following a visit. </a:t>
            </a:r>
          </a:p>
          <a:p>
            <a:pPr marL="285750" lvl="0" indent="-285750" algn="l">
              <a:buFont typeface="Arial" panose="020B0604020202020204" pitchFamily="34" charset="0"/>
              <a:buChar char="•"/>
            </a:pPr>
            <a:r>
              <a:rPr lang="en-GB" sz="1800" noProof="0"/>
              <a:t>Customer safety teams are </a:t>
            </a:r>
            <a:r>
              <a:rPr lang="en-GB" sz="1800"/>
              <a:t>providing additional </a:t>
            </a:r>
            <a:r>
              <a:rPr lang="en-GB" sz="1800" noProof="0"/>
              <a:t>training to operational colleagues to ensure all visits meet the required competencies for person-centred care. </a:t>
            </a:r>
          </a:p>
          <a:p>
            <a:pPr marL="285750" lvl="0" indent="-285750" algn="l">
              <a:buFont typeface="Arial" panose="020B0604020202020204" pitchFamily="34" charset="0"/>
              <a:buChar char="•"/>
            </a:pPr>
            <a:r>
              <a:rPr lang="en-GB" sz="1800" noProof="0"/>
              <a:t>We are currently trialling the delivery of Home Fire Safety Visits with on-call stations to expand our reach and community engagement.</a:t>
            </a:r>
          </a:p>
          <a:p>
            <a:pPr marL="285750" lvl="0" indent="-285750" algn="l">
              <a:buFont typeface="Arial" panose="020B0604020202020204" pitchFamily="34" charset="0"/>
              <a:buChar char="•"/>
            </a:pPr>
            <a:r>
              <a:rPr lang="en-GB" sz="1800" noProof="0"/>
              <a:t>We are introduced an improved quality assurance (QA) programme to measure Home Fire Safety Visits carried out by station based colleagues. KFRS are part of a National Fire Chiefs Council group developing a national QA framework and guidance. </a:t>
            </a:r>
          </a:p>
        </p:txBody>
      </p:sp>
    </p:spTree>
    <p:extLst>
      <p:ext uri="{BB962C8B-B14F-4D97-AF65-F5344CB8AC3E}">
        <p14:creationId xmlns:p14="http://schemas.microsoft.com/office/powerpoint/2010/main" val="13049693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7493407-6BBB-6DB4-C4A6-7CAEDD48BC5E}"/>
              </a:ext>
            </a:extLst>
          </p:cNvPr>
          <p:cNvSpPr>
            <a:spLocks noGrp="1"/>
          </p:cNvSpPr>
          <p:nvPr>
            <p:ph idx="1"/>
          </p:nvPr>
        </p:nvSpPr>
        <p:spPr>
          <a:xfrm>
            <a:off x="472259" y="1340903"/>
            <a:ext cx="5091922" cy="3475040"/>
          </a:xfrm>
        </p:spPr>
        <p:txBody>
          <a:bodyPr>
            <a:normAutofit/>
          </a:bodyPr>
          <a:lstStyle/>
          <a:p>
            <a:pPr marL="284400" indent="-284400"/>
            <a:r>
              <a:rPr lang="en-GB" sz="1800" noProof="0"/>
              <a:t>KFRS worked with the Kent and Medway Safeguarding Adults Board (KMSAB) to review its protection and support for adults at risk.</a:t>
            </a:r>
          </a:p>
          <a:p>
            <a:pPr marL="284400" indent="-284400"/>
            <a:r>
              <a:rPr lang="en-GB" sz="1800" noProof="0"/>
              <a:t>The self-assessment framework included peer reviews with partner agencies to ensure lessons from Safeguarding Adult Reviews are embedded into training and procedures.</a:t>
            </a:r>
          </a:p>
          <a:p>
            <a:pPr marL="284400" indent="-284400"/>
            <a:r>
              <a:rPr lang="en-GB" sz="1800" noProof="0"/>
              <a:t>The review highlighted KFRS's business continuity processes for safeguarding as a particularly effective area of work.</a:t>
            </a:r>
          </a:p>
        </p:txBody>
      </p:sp>
      <p:pic>
        <p:nvPicPr>
          <p:cNvPr id="1026" name="Picture 2">
            <a:extLst>
              <a:ext uri="{FF2B5EF4-FFF2-40B4-BE49-F238E27FC236}">
                <a16:creationId xmlns:a16="http://schemas.microsoft.com/office/drawing/2014/main" id="{E431F552-1244-C1E0-BDDD-C7978496C5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1656" y="0"/>
            <a:ext cx="5800343" cy="582472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76EA1B2-FC6B-F0E4-6832-55D1837C34D5}"/>
              </a:ext>
            </a:extLst>
          </p:cNvPr>
          <p:cNvSpPr txBox="1"/>
          <p:nvPr/>
        </p:nvSpPr>
        <p:spPr>
          <a:xfrm>
            <a:off x="453786" y="263831"/>
            <a:ext cx="6031928"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GB" sz="4400" b="1" noProof="0">
                <a:solidFill>
                  <a:srgbClr val="202A44"/>
                </a:solidFill>
                <a:latin typeface="Arial"/>
                <a:cs typeface="Arial"/>
              </a:rPr>
              <a:t>Safeguarding</a:t>
            </a:r>
            <a:endParaRPr lang="en-GB" noProof="0"/>
          </a:p>
        </p:txBody>
      </p:sp>
    </p:spTree>
    <p:extLst>
      <p:ext uri="{BB962C8B-B14F-4D97-AF65-F5344CB8AC3E}">
        <p14:creationId xmlns:p14="http://schemas.microsoft.com/office/powerpoint/2010/main" val="18518695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7CB33AE-4A98-8A7F-AE57-6A347969A5DC}"/>
              </a:ext>
            </a:extLst>
          </p:cNvPr>
          <p:cNvSpPr txBox="1"/>
          <p:nvPr/>
        </p:nvSpPr>
        <p:spPr>
          <a:xfrm>
            <a:off x="350520" y="341198"/>
            <a:ext cx="6318135" cy="4629985"/>
          </a:xfrm>
          <a:prstGeom prst="rect">
            <a:avLst/>
          </a:prstGeom>
          <a:noFill/>
        </p:spPr>
        <p:txBody>
          <a:bodyPr wrap="square" lIns="91440" tIns="45720" rIns="91440" bIns="45720" anchor="t">
            <a:spAutoFit/>
          </a:bodyPr>
          <a:lstStyle/>
          <a:p>
            <a:endParaRPr lang="en-GB" noProof="0"/>
          </a:p>
          <a:p>
            <a:endParaRPr lang="en-GB" noProof="0"/>
          </a:p>
          <a:p>
            <a:endParaRPr lang="en-GB" noProof="0"/>
          </a:p>
          <a:p>
            <a:endParaRPr lang="en-GB" noProof="0"/>
          </a:p>
          <a:p>
            <a:endParaRPr lang="en-GB" sz="1000" noProof="0"/>
          </a:p>
          <a:p>
            <a:pPr marL="228600" indent="-228600">
              <a:lnSpc>
                <a:spcPct val="90000"/>
              </a:lnSpc>
              <a:spcBef>
                <a:spcPts val="1000"/>
              </a:spcBef>
              <a:buSzPct val="100000"/>
              <a:buFont typeface="Arial" pitchFamily="34"/>
              <a:buChar char="•"/>
            </a:pPr>
            <a:r>
              <a:rPr lang="en-GB" noProof="0">
                <a:solidFill>
                  <a:srgbClr val="000000"/>
                </a:solidFill>
                <a:latin typeface="Arial"/>
              </a:rPr>
              <a:t>KFRS FRS is the </a:t>
            </a:r>
            <a:r>
              <a:rPr lang="en-GB" noProof="0" err="1">
                <a:solidFill>
                  <a:srgbClr val="000000"/>
                </a:solidFill>
                <a:latin typeface="Arial"/>
              </a:rPr>
              <a:t>Nationa</a:t>
            </a:r>
            <a:r>
              <a:rPr lang="en-GB">
                <a:solidFill>
                  <a:srgbClr val="000000"/>
                </a:solidFill>
                <a:latin typeface="Arial"/>
              </a:rPr>
              <a:t>l Fire Chiefs Council lead for derelict buildings and is coordinating </a:t>
            </a:r>
            <a:r>
              <a:rPr lang="en-GB" noProof="0">
                <a:solidFill>
                  <a:srgbClr val="000000"/>
                </a:solidFill>
                <a:latin typeface="Arial"/>
              </a:rPr>
              <a:t>a multi-agency group, in line with the national framework, to standardise  interventions for arson and anti-social behaviour. The work is being delivered in collaboration with organisations including Historic England.</a:t>
            </a:r>
          </a:p>
          <a:p>
            <a:pPr marL="228600" indent="-228600">
              <a:lnSpc>
                <a:spcPct val="90000"/>
              </a:lnSpc>
              <a:spcBef>
                <a:spcPts val="1000"/>
              </a:spcBef>
              <a:buSzPct val="100000"/>
              <a:buFont typeface="Arial" pitchFamily="34"/>
              <a:buChar char="•"/>
            </a:pPr>
            <a:r>
              <a:rPr lang="en-GB" noProof="0">
                <a:latin typeface="Arial" panose="020B0604020202020204" pitchFamily="34" charset="0"/>
                <a:cs typeface="Arial" panose="020B0604020202020204" pitchFamily="34" charset="0"/>
              </a:rPr>
              <a:t>We are trialling a new standardised data collection form across several fire stations to improve the quality and consistency of information gathered on high-risk groups. This will provide stronger insights, enabling better informed decision making and risk planning.</a:t>
            </a:r>
          </a:p>
          <a:p>
            <a:endParaRPr lang="en-GB" noProof="0"/>
          </a:p>
        </p:txBody>
      </p:sp>
      <p:pic>
        <p:nvPicPr>
          <p:cNvPr id="8" name="Picture 7" descr="A group of people writing on a table&#10;&#10;AI-generated content may be incorrect.">
            <a:extLst>
              <a:ext uri="{FF2B5EF4-FFF2-40B4-BE49-F238E27FC236}">
                <a16:creationId xmlns:a16="http://schemas.microsoft.com/office/drawing/2014/main" id="{A7998B64-3B0C-98C1-F3F5-94D2E77BD99D}"/>
              </a:ext>
            </a:extLst>
          </p:cNvPr>
          <p:cNvPicPr>
            <a:picLocks noChangeAspect="1"/>
          </p:cNvPicPr>
          <p:nvPr/>
        </p:nvPicPr>
        <p:blipFill>
          <a:blip r:embed="rId2">
            <a:extLst>
              <a:ext uri="{28A0092B-C50C-407E-A947-70E740481C1C}">
                <a14:useLocalDpi xmlns:a14="http://schemas.microsoft.com/office/drawing/2010/main" val="0"/>
              </a:ext>
            </a:extLst>
          </a:blip>
          <a:srcRect t="109" r="42647" b="-342"/>
          <a:stretch>
            <a:fillRect/>
          </a:stretch>
        </p:blipFill>
        <p:spPr>
          <a:xfrm>
            <a:off x="7153467" y="0"/>
            <a:ext cx="5038533" cy="5871025"/>
          </a:xfrm>
          <a:prstGeom prst="rect">
            <a:avLst/>
          </a:prstGeom>
        </p:spPr>
      </p:pic>
      <p:sp>
        <p:nvSpPr>
          <p:cNvPr id="4" name="Title 1">
            <a:extLst>
              <a:ext uri="{FF2B5EF4-FFF2-40B4-BE49-F238E27FC236}">
                <a16:creationId xmlns:a16="http://schemas.microsoft.com/office/drawing/2014/main" id="{58528DB0-94B2-EA31-C7AF-579011667D00}"/>
              </a:ext>
            </a:extLst>
          </p:cNvPr>
          <p:cNvSpPr txBox="1">
            <a:spLocks/>
          </p:cNvSpPr>
          <p:nvPr/>
        </p:nvSpPr>
        <p:spPr>
          <a:xfrm>
            <a:off x="350520" y="110289"/>
            <a:ext cx="7317873" cy="1325559"/>
          </a:xfrm>
          <a:prstGeom prst="rect">
            <a:avLst/>
          </a:prstGeom>
          <a:noFill/>
          <a:ln>
            <a:noFill/>
          </a:ln>
        </p:spPr>
        <p:txBody>
          <a:bodyPr vert="horz" wrap="square" lIns="91440" tIns="45720" rIns="91440" bIns="45720" anchor="t" anchorCtr="0" compatLnSpc="1">
            <a:normAutofit/>
          </a:bodyPr>
          <a:lstStyle>
            <a:lvl1pPr marL="0" marR="0" lvl="0" indent="0" algn="l" defTabSz="914400" rtl="0" fontAlgn="auto" hangingPunct="1">
              <a:lnSpc>
                <a:spcPct val="90000"/>
              </a:lnSpc>
              <a:spcBef>
                <a:spcPts val="0"/>
              </a:spcBef>
              <a:spcAft>
                <a:spcPts val="0"/>
              </a:spcAft>
              <a:buNone/>
              <a:tabLst/>
              <a:defRPr lang="en-US" sz="4400" b="1" i="0" u="none" strike="noStrike" kern="1200" cap="none" spc="0" baseline="0">
                <a:solidFill>
                  <a:srgbClr val="202A44"/>
                </a:solidFill>
                <a:uFillTx/>
                <a:latin typeface="Arial"/>
              </a:defRPr>
            </a:lvl1pPr>
          </a:lstStyle>
          <a:p>
            <a:r>
              <a:rPr lang="en-GB" noProof="0">
                <a:cs typeface="Arial"/>
              </a:rPr>
              <a:t>Community Intelligence</a:t>
            </a:r>
          </a:p>
          <a:p>
            <a:r>
              <a:rPr lang="en-GB" noProof="0">
                <a:cs typeface="Arial"/>
              </a:rPr>
              <a:t>and Partnerships</a:t>
            </a:r>
            <a:endParaRPr lang="en-GB" noProof="0">
              <a:solidFill>
                <a:srgbClr val="92D05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81060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3535642-AA6D-6177-17FE-63E1E6BDC4F0}"/>
              </a:ext>
            </a:extLst>
          </p:cNvPr>
          <p:cNvSpPr txBox="1"/>
          <p:nvPr/>
        </p:nvSpPr>
        <p:spPr>
          <a:xfrm>
            <a:off x="350520" y="1435848"/>
            <a:ext cx="7612017" cy="4216539"/>
          </a:xfrm>
          <a:prstGeom prst="rect">
            <a:avLst/>
          </a:prstGeom>
          <a:noFill/>
        </p:spPr>
        <p:txBody>
          <a:bodyPr wrap="square" lIns="91440" tIns="45720" rIns="91440" bIns="45720" anchor="t">
            <a:spAutoFit/>
          </a:bodyPr>
          <a:lstStyle/>
          <a:p>
            <a:endParaRPr lang="en-GB" sz="1600" noProof="0"/>
          </a:p>
          <a:p>
            <a:pPr marL="285750" indent="-285750">
              <a:buFont typeface="Arial" panose="020B0604020202020204" pitchFamily="34" charset="0"/>
              <a:buChar char="•"/>
            </a:pPr>
            <a:r>
              <a:rPr lang="en-GB" noProof="0">
                <a:latin typeface="Arial" panose="020B0604020202020204" pitchFamily="34" charset="0"/>
                <a:cs typeface="Arial" panose="020B0604020202020204" pitchFamily="34" charset="0"/>
              </a:rPr>
              <a:t>We are working with rural communities and landowners to map wildfire risks and promote ETHANE messaging. This provides a structured framework for sharing critical incident data—covering </a:t>
            </a:r>
            <a:r>
              <a:rPr lang="en-GB" b="1" noProof="0">
                <a:latin typeface="Arial" panose="020B0604020202020204" pitchFamily="34" charset="0"/>
                <a:cs typeface="Arial" panose="020B0604020202020204" pitchFamily="34" charset="0"/>
              </a:rPr>
              <a:t>E</a:t>
            </a:r>
            <a:r>
              <a:rPr lang="en-GB" noProof="0">
                <a:latin typeface="Arial" panose="020B0604020202020204" pitchFamily="34" charset="0"/>
                <a:cs typeface="Arial" panose="020B0604020202020204" pitchFamily="34" charset="0"/>
              </a:rPr>
              <a:t>xact location, </a:t>
            </a:r>
            <a:r>
              <a:rPr lang="en-GB" b="1" noProof="0">
                <a:latin typeface="Arial" panose="020B0604020202020204" pitchFamily="34" charset="0"/>
                <a:cs typeface="Arial" panose="020B0604020202020204" pitchFamily="34" charset="0"/>
              </a:rPr>
              <a:t>T</a:t>
            </a:r>
            <a:r>
              <a:rPr lang="en-GB" noProof="0">
                <a:latin typeface="Arial" panose="020B0604020202020204" pitchFamily="34" charset="0"/>
                <a:cs typeface="Arial" panose="020B0604020202020204" pitchFamily="34" charset="0"/>
              </a:rPr>
              <a:t>ype of incident, </a:t>
            </a:r>
            <a:r>
              <a:rPr lang="en-GB" b="1" noProof="0">
                <a:latin typeface="Arial" panose="020B0604020202020204" pitchFamily="34" charset="0"/>
                <a:cs typeface="Arial" panose="020B0604020202020204" pitchFamily="34" charset="0"/>
              </a:rPr>
              <a:t>H</a:t>
            </a:r>
            <a:r>
              <a:rPr lang="en-GB" noProof="0">
                <a:latin typeface="Arial" panose="020B0604020202020204" pitchFamily="34" charset="0"/>
                <a:cs typeface="Arial" panose="020B0604020202020204" pitchFamily="34" charset="0"/>
              </a:rPr>
              <a:t>azards, </a:t>
            </a:r>
            <a:r>
              <a:rPr lang="en-GB" b="1" noProof="0">
                <a:latin typeface="Arial" panose="020B0604020202020204" pitchFamily="34" charset="0"/>
                <a:cs typeface="Arial" panose="020B0604020202020204" pitchFamily="34" charset="0"/>
              </a:rPr>
              <a:t>A</a:t>
            </a:r>
            <a:r>
              <a:rPr lang="en-GB" noProof="0">
                <a:latin typeface="Arial" panose="020B0604020202020204" pitchFamily="34" charset="0"/>
                <a:cs typeface="Arial" panose="020B0604020202020204" pitchFamily="34" charset="0"/>
              </a:rPr>
              <a:t>ccess, </a:t>
            </a:r>
            <a:r>
              <a:rPr lang="en-GB" b="1" noProof="0">
                <a:latin typeface="Arial" panose="020B0604020202020204" pitchFamily="34" charset="0"/>
                <a:cs typeface="Arial" panose="020B0604020202020204" pitchFamily="34" charset="0"/>
              </a:rPr>
              <a:t>N</a:t>
            </a:r>
            <a:r>
              <a:rPr lang="en-GB" noProof="0">
                <a:latin typeface="Arial" panose="020B0604020202020204" pitchFamily="34" charset="0"/>
                <a:cs typeface="Arial" panose="020B0604020202020204" pitchFamily="34" charset="0"/>
              </a:rPr>
              <a:t>umber of casualties, and </a:t>
            </a:r>
            <a:r>
              <a:rPr lang="en-GB" b="1" noProof="0">
                <a:latin typeface="Arial" panose="020B0604020202020204" pitchFamily="34" charset="0"/>
                <a:cs typeface="Arial" panose="020B0604020202020204" pitchFamily="34" charset="0"/>
              </a:rPr>
              <a:t>E</a:t>
            </a:r>
            <a:r>
              <a:rPr lang="en-GB" noProof="0">
                <a:latin typeface="Arial" panose="020B0604020202020204" pitchFamily="34" charset="0"/>
                <a:cs typeface="Arial" panose="020B0604020202020204" pitchFamily="34" charset="0"/>
              </a:rPr>
              <a:t>mergency services required to ensure a fast and coordinated response.</a:t>
            </a:r>
          </a:p>
          <a:p>
            <a:pPr marL="285750" indent="-285750">
              <a:buFont typeface="Arial" panose="020B0604020202020204" pitchFamily="34" charset="0"/>
              <a:buChar char="•"/>
            </a:pPr>
            <a:endParaRPr lang="en-GB" noProof="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noProof="0">
                <a:latin typeface="Arial" panose="020B0604020202020204" pitchFamily="34" charset="0"/>
                <a:cs typeface="Arial" panose="020B0604020202020204" pitchFamily="34" charset="0"/>
              </a:rPr>
              <a:t>Reviews of our open day and water safety events are complete; we are now evaluating our education programme and have conducted 14 community visits regarding the rural plan.</a:t>
            </a:r>
            <a:br>
              <a:rPr lang="en-GB" noProof="0">
                <a:latin typeface="Arial" panose="020B0604020202020204" pitchFamily="34" charset="0"/>
                <a:cs typeface="Arial" panose="020B0604020202020204" pitchFamily="34" charset="0"/>
              </a:rPr>
            </a:br>
            <a:endParaRPr lang="en-GB" noProof="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noProof="0">
                <a:latin typeface="Arial" panose="020B0604020202020204" pitchFamily="34" charset="0"/>
                <a:cs typeface="Arial" panose="020B0604020202020204" pitchFamily="34" charset="0"/>
              </a:rPr>
              <a:t>Working alongside multi-agency partners, we completed a joint evaluation of the Napier Barracks closure. This collaborative model will now be shared nationally as an example of best practice.</a:t>
            </a:r>
          </a:p>
        </p:txBody>
      </p:sp>
      <p:sp>
        <p:nvSpPr>
          <p:cNvPr id="7" name="AutoShape 2" descr="Image preview">
            <a:extLst>
              <a:ext uri="{FF2B5EF4-FFF2-40B4-BE49-F238E27FC236}">
                <a16:creationId xmlns:a16="http://schemas.microsoft.com/office/drawing/2014/main" id="{F613AD1C-83FE-C57E-8B44-BE2397D15DC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noProof="0"/>
          </a:p>
        </p:txBody>
      </p:sp>
      <p:sp>
        <p:nvSpPr>
          <p:cNvPr id="9" name="AutoShape 6" descr="Image preview">
            <a:extLst>
              <a:ext uri="{FF2B5EF4-FFF2-40B4-BE49-F238E27FC236}">
                <a16:creationId xmlns:a16="http://schemas.microsoft.com/office/drawing/2014/main" id="{A9A75038-F52F-22AB-2BA2-6A41C870479F}"/>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noProof="0"/>
          </a:p>
        </p:txBody>
      </p:sp>
      <p:pic>
        <p:nvPicPr>
          <p:cNvPr id="13" name="Picture 12" descr="A long table with water bottles and napkins&#10;&#10;AI-generated content may be incorrect.">
            <a:extLst>
              <a:ext uri="{FF2B5EF4-FFF2-40B4-BE49-F238E27FC236}">
                <a16:creationId xmlns:a16="http://schemas.microsoft.com/office/drawing/2014/main" id="{6022C842-F7F8-A914-63F7-5C5F9AC78C28}"/>
              </a:ext>
            </a:extLst>
          </p:cNvPr>
          <p:cNvPicPr>
            <a:picLocks noChangeAspect="1"/>
          </p:cNvPicPr>
          <p:nvPr/>
        </p:nvPicPr>
        <p:blipFill>
          <a:blip r:embed="rId3">
            <a:extLst>
              <a:ext uri="{28A0092B-C50C-407E-A947-70E740481C1C}">
                <a14:useLocalDpi xmlns:a14="http://schemas.microsoft.com/office/drawing/2010/main" val="0"/>
              </a:ext>
            </a:extLst>
          </a:blip>
          <a:srcRect r="6219" b="-187"/>
          <a:stretch>
            <a:fillRect/>
          </a:stretch>
        </p:blipFill>
        <p:spPr>
          <a:xfrm>
            <a:off x="8088071" y="0"/>
            <a:ext cx="4101835" cy="5842666"/>
          </a:xfrm>
          <a:prstGeom prst="rect">
            <a:avLst/>
          </a:prstGeom>
        </p:spPr>
      </p:pic>
      <p:sp>
        <p:nvSpPr>
          <p:cNvPr id="6" name="Title 1">
            <a:extLst>
              <a:ext uri="{FF2B5EF4-FFF2-40B4-BE49-F238E27FC236}">
                <a16:creationId xmlns:a16="http://schemas.microsoft.com/office/drawing/2014/main" id="{3C6C9A91-A753-D777-E281-CE3B9107A31F}"/>
              </a:ext>
            </a:extLst>
          </p:cNvPr>
          <p:cNvSpPr txBox="1">
            <a:spLocks/>
          </p:cNvSpPr>
          <p:nvPr/>
        </p:nvSpPr>
        <p:spPr>
          <a:xfrm>
            <a:off x="350520" y="110289"/>
            <a:ext cx="7317873" cy="1325559"/>
          </a:xfrm>
          <a:prstGeom prst="rect">
            <a:avLst/>
          </a:prstGeom>
          <a:noFill/>
          <a:ln>
            <a:noFill/>
          </a:ln>
        </p:spPr>
        <p:txBody>
          <a:bodyPr vert="horz" wrap="square" lIns="91440" tIns="45720" rIns="91440" bIns="45720" anchor="t" anchorCtr="0" compatLnSpc="1">
            <a:normAutofit/>
          </a:bodyPr>
          <a:lstStyle>
            <a:lvl1pPr marL="0" marR="0" lvl="0" indent="0" algn="l" defTabSz="914400" rtl="0" fontAlgn="auto" hangingPunct="1">
              <a:lnSpc>
                <a:spcPct val="90000"/>
              </a:lnSpc>
              <a:spcBef>
                <a:spcPts val="0"/>
              </a:spcBef>
              <a:spcAft>
                <a:spcPts val="0"/>
              </a:spcAft>
              <a:buNone/>
              <a:tabLst/>
              <a:defRPr lang="en-US" sz="4400" b="1" i="0" u="none" strike="noStrike" kern="1200" cap="none" spc="0" baseline="0">
                <a:solidFill>
                  <a:srgbClr val="202A44"/>
                </a:solidFill>
                <a:uFillTx/>
                <a:latin typeface="Arial"/>
              </a:defRPr>
            </a:lvl1pPr>
          </a:lstStyle>
          <a:p>
            <a:r>
              <a:rPr lang="en-GB" noProof="0">
                <a:cs typeface="Arial"/>
              </a:rPr>
              <a:t>Community Intelligence</a:t>
            </a:r>
          </a:p>
          <a:p>
            <a:r>
              <a:rPr lang="en-GB" noProof="0">
                <a:cs typeface="Arial"/>
              </a:rPr>
              <a:t>and Partnerships</a:t>
            </a:r>
            <a:endParaRPr lang="en-GB" noProof="0">
              <a:solidFill>
                <a:srgbClr val="92D05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43449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D4969F50-675C-DC2B-EE87-249DECF97C02}"/>
              </a:ext>
            </a:extLst>
          </p:cNvPr>
          <p:cNvSpPr txBox="1">
            <a:spLocks/>
          </p:cNvSpPr>
          <p:nvPr/>
        </p:nvSpPr>
        <p:spPr>
          <a:xfrm>
            <a:off x="350520" y="1821381"/>
            <a:ext cx="7336930" cy="4926330"/>
          </a:xfrm>
          <a:prstGeom prst="rect">
            <a:avLst/>
          </a:prstGeom>
          <a:noFill/>
          <a:ln>
            <a:noFill/>
          </a:ln>
        </p:spPr>
        <p:txBody>
          <a:bodyPr vert="horz" wrap="square" lIns="91440" tIns="45720" rIns="91440" bIns="45720" anchor="t" anchorCtr="0" compatLnSpc="1">
            <a:noAutofit/>
          </a:bodyPr>
          <a:lst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en-US" sz="2800" b="0" i="0" u="none" strike="noStrike" kern="1200" cap="none" spc="0" baseline="0">
                <a:solidFill>
                  <a:srgbClr val="000000"/>
                </a:solidFill>
                <a:uFillTx/>
                <a:latin typeface="Arial"/>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Arial"/>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Arial"/>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Arial"/>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Aria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tabLst>
                <a:tab pos="457200" algn="l"/>
              </a:tabLst>
            </a:pPr>
            <a:r>
              <a:rPr lang="en-GB" sz="1800">
                <a:ea typeface="Times New Roman" panose="02020603050405020304" pitchFamily="18" charset="0"/>
                <a:cs typeface="Arial"/>
              </a:rPr>
              <a:t>We've relaunched our water safety campaign, Make the Right Call, to educate the public to call 999 for the fire service for inland water rescues.</a:t>
            </a:r>
            <a:r>
              <a:rPr lang="en-GB" sz="1800">
                <a:cs typeface="Arial"/>
              </a:rPr>
              <a:t> A wildfire prevention campaign will go live in June, focusing on responsible disposal of smoking materials, and taking care with disposable barbecues and bonfires. </a:t>
            </a:r>
          </a:p>
          <a:p>
            <a:pPr>
              <a:spcBef>
                <a:spcPts val="0"/>
              </a:spcBef>
              <a:tabLst>
                <a:tab pos="457200" algn="l"/>
              </a:tabLst>
            </a:pPr>
            <a:endParaRPr lang="en-GB" sz="1800">
              <a:cs typeface="Arial"/>
            </a:endParaRPr>
          </a:p>
          <a:p>
            <a:pPr>
              <a:spcBef>
                <a:spcPts val="0"/>
              </a:spcBef>
              <a:tabLst>
                <a:tab pos="457200" algn="l"/>
              </a:tabLst>
            </a:pPr>
            <a:r>
              <a:rPr lang="en-GB" sz="1800">
                <a:cs typeface="Arial"/>
              </a:rPr>
              <a:t>We're leading on the development of a county-wide partnership campaign with local authorities, about safe disposal of rechargeable lithium-ion batteries to reduce fires.</a:t>
            </a:r>
          </a:p>
          <a:p>
            <a:pPr>
              <a:spcBef>
                <a:spcPts val="0"/>
              </a:spcBef>
              <a:tabLst>
                <a:tab pos="457200" algn="l"/>
              </a:tabLst>
            </a:pPr>
            <a:endParaRPr lang="en-GB" sz="1800">
              <a:cs typeface="Arial"/>
            </a:endParaRPr>
          </a:p>
          <a:p>
            <a:pPr>
              <a:spcBef>
                <a:spcPts val="0"/>
              </a:spcBef>
              <a:tabLst>
                <a:tab pos="457200" algn="l"/>
              </a:tabLst>
            </a:pPr>
            <a:r>
              <a:rPr lang="en-GB" sz="1800">
                <a:cs typeface="Arial"/>
              </a:rPr>
              <a:t>We've added a new, streamlined translation tool to the public website which is more compliant with accessibility regulations, providing a better user experience.</a:t>
            </a:r>
          </a:p>
        </p:txBody>
      </p:sp>
      <p:pic>
        <p:nvPicPr>
          <p:cNvPr id="1026" name="Picture 2">
            <a:extLst>
              <a:ext uri="{FF2B5EF4-FFF2-40B4-BE49-F238E27FC236}">
                <a16:creationId xmlns:a16="http://schemas.microsoft.com/office/drawing/2014/main" id="{ED93EE7B-5F2D-70CA-B9C2-2B0530B692F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06656" y="9407"/>
            <a:ext cx="4395787" cy="582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8E97294D-B823-377D-B500-D420FD602C82}"/>
              </a:ext>
            </a:extLst>
          </p:cNvPr>
          <p:cNvSpPr txBox="1"/>
          <p:nvPr/>
        </p:nvSpPr>
        <p:spPr>
          <a:xfrm rot="960000">
            <a:off x="8233109" y="1525111"/>
            <a:ext cx="3723675" cy="923330"/>
          </a:xfrm>
          <a:prstGeom prst="rect">
            <a:avLst/>
          </a:prstGeom>
          <a:solidFill>
            <a:srgbClr val="FFFF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5400">
                <a:ea typeface="Calibri"/>
                <a:cs typeface="Calibri"/>
              </a:rPr>
              <a:t>COMPLETED</a:t>
            </a:r>
          </a:p>
        </p:txBody>
      </p:sp>
      <p:sp>
        <p:nvSpPr>
          <p:cNvPr id="3" name="Title 1">
            <a:extLst>
              <a:ext uri="{FF2B5EF4-FFF2-40B4-BE49-F238E27FC236}">
                <a16:creationId xmlns:a16="http://schemas.microsoft.com/office/drawing/2014/main" id="{603C55EC-C3F1-B2C1-93F1-CAE23BE55B32}"/>
              </a:ext>
            </a:extLst>
          </p:cNvPr>
          <p:cNvSpPr txBox="1">
            <a:spLocks/>
          </p:cNvSpPr>
          <p:nvPr/>
        </p:nvSpPr>
        <p:spPr>
          <a:xfrm>
            <a:off x="350520" y="110289"/>
            <a:ext cx="7317873" cy="1325559"/>
          </a:xfrm>
          <a:prstGeom prst="rect">
            <a:avLst/>
          </a:prstGeom>
          <a:noFill/>
          <a:ln>
            <a:noFill/>
          </a:ln>
        </p:spPr>
        <p:txBody>
          <a:bodyPr vert="horz" wrap="square" lIns="91440" tIns="45720" rIns="91440" bIns="45720" anchor="t" anchorCtr="0" compatLnSpc="1">
            <a:normAutofit/>
          </a:bodyPr>
          <a:lstStyle>
            <a:lvl1pPr marL="0" marR="0" lvl="0" indent="0" algn="l" defTabSz="914400" rtl="0" fontAlgn="auto" hangingPunct="1">
              <a:lnSpc>
                <a:spcPct val="90000"/>
              </a:lnSpc>
              <a:spcBef>
                <a:spcPts val="0"/>
              </a:spcBef>
              <a:spcAft>
                <a:spcPts val="0"/>
              </a:spcAft>
              <a:buNone/>
              <a:tabLst/>
              <a:defRPr lang="en-US" sz="4400" b="1" i="0" u="none" strike="noStrike" kern="1200" cap="none" spc="0" baseline="0">
                <a:solidFill>
                  <a:srgbClr val="202A44"/>
                </a:solidFill>
                <a:uFillTx/>
                <a:latin typeface="Arial"/>
              </a:defRPr>
            </a:lvl1pPr>
          </a:lstStyle>
          <a:p>
            <a:pPr>
              <a:buSzPts val="1000"/>
              <a:tabLst>
                <a:tab pos="457200" algn="l"/>
              </a:tabLst>
            </a:pPr>
            <a:r>
              <a:rPr lang="en-GB">
                <a:ea typeface="Times New Roman" panose="02020603050405020304" pitchFamily="18" charset="0"/>
                <a:cs typeface="Arial"/>
              </a:rPr>
              <a:t>Communications and Marketing</a:t>
            </a:r>
            <a:endParaRPr lang="en-GB">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19283509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83373C-355F-96A7-FAB4-FA69F1A46C93}"/>
              </a:ext>
            </a:extLst>
          </p:cNvPr>
          <p:cNvSpPr>
            <a:spLocks noGrp="1"/>
          </p:cNvSpPr>
          <p:nvPr>
            <p:ph idx="1"/>
          </p:nvPr>
        </p:nvSpPr>
        <p:spPr>
          <a:xfrm>
            <a:off x="123825" y="806823"/>
            <a:ext cx="11963400" cy="5012951"/>
          </a:xfrm>
        </p:spPr>
        <p:txBody>
          <a:bodyPr>
            <a:normAutofit/>
          </a:bodyPr>
          <a:lstStyle/>
          <a:p>
            <a:pPr marL="342900" indent="-342900" hangingPunct="0">
              <a:lnSpc>
                <a:spcPct val="100000"/>
              </a:lnSpc>
              <a:spcAft>
                <a:spcPts val="1200"/>
              </a:spcAft>
              <a:buFont typeface="+mj-lt"/>
              <a:buAutoNum type="arabicPeriod"/>
            </a:pPr>
            <a:r>
              <a:rPr lang="en-GB" sz="1800" kern="1400" noProof="0" dirty="0">
                <a:solidFill>
                  <a:schemeClr val="tx1"/>
                </a:solidFill>
                <a:latin typeface="Arial" panose="020B0604020202020204" pitchFamily="34" charset="0"/>
                <a:cs typeface="Times New Roman" panose="02020603050405020304" pitchFamily="18" charset="0"/>
              </a:rPr>
              <a:t>HMICFRS have now begun the 2025-2027 round of inspections and have now published the first four reports. These reports are for:</a:t>
            </a:r>
          </a:p>
          <a:p>
            <a:pPr marL="800100" lvl="1" indent="-342900" hangingPunct="0">
              <a:lnSpc>
                <a:spcPct val="100000"/>
              </a:lnSpc>
              <a:spcBef>
                <a:spcPts val="0"/>
              </a:spcBef>
              <a:spcAft>
                <a:spcPts val="600"/>
              </a:spcAft>
              <a:buFont typeface="+mj-lt"/>
              <a:buAutoNum type="arabicPeriod"/>
            </a:pPr>
            <a:r>
              <a:rPr lang="en-GB" sz="1800" kern="1400" dirty="0">
                <a:solidFill>
                  <a:schemeClr val="tx1"/>
                </a:solidFill>
                <a:latin typeface="Arial" panose="020B0604020202020204" pitchFamily="34" charset="0"/>
                <a:cs typeface="Times New Roman" panose="02020603050405020304" pitchFamily="18" charset="0"/>
              </a:rPr>
              <a:t>Bedfordshire</a:t>
            </a:r>
          </a:p>
          <a:p>
            <a:pPr marL="800100" lvl="1" indent="-342900" hangingPunct="0">
              <a:lnSpc>
                <a:spcPct val="100000"/>
              </a:lnSpc>
              <a:spcBef>
                <a:spcPts val="0"/>
              </a:spcBef>
              <a:spcAft>
                <a:spcPts val="600"/>
              </a:spcAft>
              <a:buFont typeface="+mj-lt"/>
              <a:buAutoNum type="arabicPeriod"/>
            </a:pPr>
            <a:r>
              <a:rPr lang="en-GB" sz="1800" kern="1400" noProof="0" dirty="0">
                <a:solidFill>
                  <a:schemeClr val="tx1"/>
                </a:solidFill>
                <a:latin typeface="Arial" panose="020B0604020202020204" pitchFamily="34" charset="0"/>
                <a:cs typeface="Times New Roman" panose="02020603050405020304" pitchFamily="18" charset="0"/>
              </a:rPr>
              <a:t>Essex</a:t>
            </a:r>
          </a:p>
          <a:p>
            <a:pPr marL="800100" lvl="1" indent="-342900" hangingPunct="0">
              <a:lnSpc>
                <a:spcPct val="100000"/>
              </a:lnSpc>
              <a:spcBef>
                <a:spcPts val="0"/>
              </a:spcBef>
              <a:spcAft>
                <a:spcPts val="600"/>
              </a:spcAft>
              <a:buFont typeface="+mj-lt"/>
              <a:buAutoNum type="arabicPeriod"/>
            </a:pPr>
            <a:r>
              <a:rPr lang="en-GB" sz="1800" kern="1400" dirty="0">
                <a:solidFill>
                  <a:schemeClr val="tx1"/>
                </a:solidFill>
                <a:latin typeface="Arial" panose="020B0604020202020204" pitchFamily="34" charset="0"/>
                <a:cs typeface="Times New Roman" panose="02020603050405020304" pitchFamily="18" charset="0"/>
              </a:rPr>
              <a:t>Greater Manchester</a:t>
            </a:r>
          </a:p>
          <a:p>
            <a:pPr marL="800100" lvl="1" indent="-342900" hangingPunct="0">
              <a:lnSpc>
                <a:spcPct val="100000"/>
              </a:lnSpc>
              <a:spcBef>
                <a:spcPts val="0"/>
              </a:spcBef>
              <a:spcAft>
                <a:spcPts val="600"/>
              </a:spcAft>
              <a:buFont typeface="+mj-lt"/>
              <a:buAutoNum type="arabicPeriod"/>
            </a:pPr>
            <a:r>
              <a:rPr lang="en-GB" sz="1800" kern="1400" noProof="0" dirty="0">
                <a:solidFill>
                  <a:schemeClr val="tx1"/>
                </a:solidFill>
                <a:latin typeface="Arial" panose="020B0604020202020204" pitchFamily="34" charset="0"/>
                <a:cs typeface="Times New Roman" panose="02020603050405020304" pitchFamily="18" charset="0"/>
              </a:rPr>
              <a:t>Merseyside</a:t>
            </a:r>
          </a:p>
          <a:p>
            <a:pPr marL="342900" indent="-342900" hangingPunct="0">
              <a:lnSpc>
                <a:spcPct val="100000"/>
              </a:lnSpc>
              <a:spcAft>
                <a:spcPts val="1200"/>
              </a:spcAft>
              <a:buFont typeface="+mj-lt"/>
              <a:buAutoNum type="arabicPeriod"/>
            </a:pPr>
            <a:r>
              <a:rPr lang="en-GB" sz="1800" kern="1400" noProof="0" dirty="0">
                <a:solidFill>
                  <a:schemeClr val="tx1"/>
                </a:solidFill>
                <a:latin typeface="Arial" panose="020B0604020202020204" pitchFamily="34" charset="0"/>
                <a:cs typeface="Times New Roman" panose="02020603050405020304" pitchFamily="18" charset="0"/>
              </a:rPr>
              <a:t>It is expected that our next inspection will be, as usual, at the very end of the inspection programme and likely to be in spring 2027.</a:t>
            </a:r>
          </a:p>
          <a:p>
            <a:pPr marL="342900" indent="-342900" hangingPunct="0">
              <a:lnSpc>
                <a:spcPct val="100000"/>
              </a:lnSpc>
              <a:spcAft>
                <a:spcPts val="1200"/>
              </a:spcAft>
              <a:buFont typeface="+mj-lt"/>
              <a:buAutoNum type="arabicPeriod"/>
            </a:pPr>
            <a:r>
              <a:rPr lang="en-GB" sz="1800" kern="1400" noProof="0" dirty="0">
                <a:solidFill>
                  <a:schemeClr val="tx1"/>
                </a:solidFill>
                <a:latin typeface="Arial" panose="020B0604020202020204" pitchFamily="34" charset="0"/>
                <a:cs typeface="Times New Roman" panose="02020603050405020304" pitchFamily="18" charset="0"/>
              </a:rPr>
              <a:t>HMICFRS have also carried out a thematic inspection on cyber security with three fire and rescue services and three police forces. The three fire and rescue services selected were North Yorkshire, Humberside and West Sussex. It is anticipated that this report will be published in the Summer.</a:t>
            </a:r>
          </a:p>
          <a:p>
            <a:pPr marL="0" indent="0" hangingPunct="0">
              <a:lnSpc>
                <a:spcPct val="120000"/>
              </a:lnSpc>
              <a:spcAft>
                <a:spcPts val="1200"/>
              </a:spcAft>
              <a:buNone/>
            </a:pPr>
            <a:endParaRPr lang="en-GB" sz="1600" kern="1400" noProof="0" dirty="0">
              <a:solidFill>
                <a:schemeClr val="tx1"/>
              </a:solidFill>
              <a:latin typeface="Arial" panose="020B0604020202020204" pitchFamily="34" charset="0"/>
              <a:cs typeface="Times New Roman" panose="02020603050405020304" pitchFamily="18" charset="0"/>
            </a:endParaRPr>
          </a:p>
          <a:p>
            <a:pPr marL="0" indent="0" hangingPunct="0">
              <a:lnSpc>
                <a:spcPct val="120000"/>
              </a:lnSpc>
              <a:spcAft>
                <a:spcPts val="1200"/>
              </a:spcAft>
              <a:buNone/>
            </a:pPr>
            <a:endParaRPr lang="en-GB" sz="2000" kern="1400" noProof="0" dirty="0">
              <a:solidFill>
                <a:schemeClr val="tx1"/>
              </a:solidFill>
              <a:latin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6544328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CA7983-C581-D845-B9BE-08FF17E72779}"/>
            </a:ext>
          </a:extLst>
        </p:cNvPr>
        <p:cNvGrpSpPr/>
        <p:nvPr/>
      </p:nvGrpSpPr>
      <p:grpSpPr>
        <a:xfrm>
          <a:off x="0" y="0"/>
          <a:ext cx="0" cy="0"/>
          <a:chOff x="0" y="0"/>
          <a:chExt cx="0" cy="0"/>
        </a:xfrm>
      </p:grpSpPr>
      <p:sp>
        <p:nvSpPr>
          <p:cNvPr id="7" name="Content Placeholder 2">
            <a:extLst>
              <a:ext uri="{FF2B5EF4-FFF2-40B4-BE49-F238E27FC236}">
                <a16:creationId xmlns:a16="http://schemas.microsoft.com/office/drawing/2014/main" id="{A7EB7F3B-FDCF-9266-4B11-C263F7D2F3A9}"/>
              </a:ext>
            </a:extLst>
          </p:cNvPr>
          <p:cNvSpPr txBox="1">
            <a:spLocks/>
          </p:cNvSpPr>
          <p:nvPr/>
        </p:nvSpPr>
        <p:spPr>
          <a:xfrm>
            <a:off x="350520" y="1600200"/>
            <a:ext cx="7570470" cy="3893744"/>
          </a:xfrm>
          <a:prstGeom prst="rect">
            <a:avLst/>
          </a:prstGeom>
          <a:noFill/>
          <a:ln>
            <a:noFill/>
          </a:ln>
        </p:spPr>
        <p:txBody>
          <a:bodyPr vert="horz" wrap="square" lIns="91440" tIns="45720" rIns="91440" bIns="45720" anchor="t" anchorCtr="0" compatLnSpc="1">
            <a:noAutofit/>
          </a:bodyPr>
          <a:lst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en-US" sz="2800" b="0" i="0" u="none" strike="noStrike" kern="1200" cap="none" spc="0" baseline="0">
                <a:solidFill>
                  <a:srgbClr val="000000"/>
                </a:solidFill>
                <a:uFillTx/>
                <a:latin typeface="Arial"/>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Arial"/>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Arial"/>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Arial"/>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Aria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tabLst>
                <a:tab pos="457200" algn="l"/>
              </a:tabLst>
            </a:pPr>
            <a:r>
              <a:rPr lang="en-GB" sz="1800" noProof="0">
                <a:cs typeface="Arial"/>
              </a:rPr>
              <a:t>We've published </a:t>
            </a:r>
            <a:r>
              <a:rPr lang="en-GB" sz="1800">
                <a:cs typeface="Arial"/>
              </a:rPr>
              <a:t>spring and summer editions</a:t>
            </a:r>
            <a:r>
              <a:rPr lang="en-GB" sz="1800" noProof="0">
                <a:cs typeface="Arial"/>
              </a:rPr>
              <a:t> of</a:t>
            </a:r>
            <a:r>
              <a:rPr lang="en-GB" sz="1800">
                <a:cs typeface="Arial"/>
              </a:rPr>
              <a:t> </a:t>
            </a:r>
            <a:r>
              <a:rPr lang="en-GB" sz="1800" noProof="0">
                <a:cs typeface="Arial"/>
              </a:rPr>
              <a:t>'Response' magazine</a:t>
            </a:r>
            <a:r>
              <a:rPr lang="en-GB" sz="1800">
                <a:cs typeface="Arial"/>
              </a:rPr>
              <a:t> for operational</a:t>
            </a:r>
            <a:r>
              <a:rPr lang="en-GB" sz="1800" noProof="0">
                <a:cs typeface="Arial"/>
              </a:rPr>
              <a:t> </a:t>
            </a:r>
            <a:r>
              <a:rPr lang="en-GB" sz="1800">
                <a:cs typeface="Arial"/>
              </a:rPr>
              <a:t>colleagues – showcasing learning</a:t>
            </a:r>
            <a:r>
              <a:rPr lang="en-GB" sz="1800" noProof="0">
                <a:cs typeface="Arial"/>
              </a:rPr>
              <a:t> from incidents and</a:t>
            </a:r>
            <a:r>
              <a:rPr lang="en-GB" sz="1800">
                <a:cs typeface="Arial"/>
              </a:rPr>
              <a:t> internal</a:t>
            </a:r>
            <a:r>
              <a:rPr lang="en-GB" sz="1800" noProof="0">
                <a:cs typeface="Arial"/>
              </a:rPr>
              <a:t> innovation.</a:t>
            </a:r>
            <a:endParaRPr lang="en-GB" sz="1800" noProof="0">
              <a:ea typeface="Times New Roman" panose="02020603050405020304" pitchFamily="18" charset="0"/>
              <a:cs typeface="Arial"/>
            </a:endParaRPr>
          </a:p>
          <a:p>
            <a:pPr marL="0" indent="0">
              <a:spcBef>
                <a:spcPts val="0"/>
              </a:spcBef>
              <a:buNone/>
              <a:tabLst>
                <a:tab pos="457200" algn="l"/>
              </a:tabLst>
            </a:pPr>
            <a:endParaRPr lang="en-GB" sz="1800" noProof="0">
              <a:ea typeface="Times New Roman" panose="02020603050405020304" pitchFamily="18" charset="0"/>
              <a:cs typeface="Arial"/>
            </a:endParaRPr>
          </a:p>
          <a:p>
            <a:pPr>
              <a:spcBef>
                <a:spcPts val="0"/>
              </a:spcBef>
              <a:tabLst>
                <a:tab pos="457200" algn="l"/>
              </a:tabLst>
            </a:pPr>
            <a:r>
              <a:rPr lang="en-GB" sz="1800">
                <a:ea typeface="Times New Roman" panose="02020603050405020304" pitchFamily="18" charset="0"/>
                <a:cs typeface="Arial"/>
              </a:rPr>
              <a:t>Improvements are being made to all internal communication and engagement channels to ensure effective communications to colleagues, including a new intranet. </a:t>
            </a:r>
          </a:p>
          <a:p>
            <a:pPr>
              <a:spcBef>
                <a:spcPts val="0"/>
              </a:spcBef>
              <a:tabLst>
                <a:tab pos="457200" algn="l"/>
              </a:tabLst>
            </a:pPr>
            <a:endParaRPr lang="en-GB" sz="1800">
              <a:ea typeface="Times New Roman" panose="02020603050405020304" pitchFamily="18" charset="0"/>
              <a:cs typeface="Arial"/>
            </a:endParaRPr>
          </a:p>
          <a:p>
            <a:pPr>
              <a:spcBef>
                <a:spcPts val="0"/>
              </a:spcBef>
              <a:tabLst>
                <a:tab pos="457200" algn="l"/>
              </a:tabLst>
            </a:pPr>
            <a:r>
              <a:rPr lang="en-GB" sz="1800">
                <a:ea typeface="Times New Roman" panose="02020603050405020304" pitchFamily="18" charset="0"/>
                <a:cs typeface="Arial"/>
              </a:rPr>
              <a:t>KFRS social media channel continues to grow at pace, with significant engagement on video content across TikTok and Instagram in recent months. </a:t>
            </a:r>
          </a:p>
          <a:p>
            <a:pPr>
              <a:spcBef>
                <a:spcPts val="0"/>
              </a:spcBef>
              <a:tabLst>
                <a:tab pos="457200" algn="l"/>
              </a:tabLst>
            </a:pPr>
            <a:endParaRPr lang="en-GB" sz="1800">
              <a:ea typeface="Times New Roman" panose="02020603050405020304" pitchFamily="18" charset="0"/>
              <a:cs typeface="Arial"/>
            </a:endParaRPr>
          </a:p>
          <a:p>
            <a:pPr>
              <a:spcBef>
                <a:spcPts val="0"/>
              </a:spcBef>
              <a:tabLst>
                <a:tab pos="457200" algn="l"/>
              </a:tabLst>
            </a:pPr>
            <a:r>
              <a:rPr lang="en-GB" sz="1800">
                <a:ea typeface="Times New Roman" panose="02020603050405020304" pitchFamily="18" charset="0"/>
                <a:cs typeface="Arial"/>
              </a:rPr>
              <a:t>The team continues to work to protect the reputation of the service, media train operational colleagues, and secure media coverage for incidents, case studies, and good news stories. </a:t>
            </a:r>
          </a:p>
          <a:p>
            <a:pPr>
              <a:spcBef>
                <a:spcPts val="0"/>
              </a:spcBef>
              <a:tabLst>
                <a:tab pos="457200" algn="l"/>
              </a:tabLst>
            </a:pPr>
            <a:endParaRPr lang="en-GB" sz="1600">
              <a:ea typeface="Times New Roman" panose="02020603050405020304" pitchFamily="18" charset="0"/>
              <a:cs typeface="Arial"/>
            </a:endParaRPr>
          </a:p>
          <a:p>
            <a:pPr marL="0" indent="0">
              <a:spcBef>
                <a:spcPts val="0"/>
              </a:spcBef>
              <a:buNone/>
              <a:tabLst>
                <a:tab pos="457200" algn="l"/>
              </a:tabLst>
            </a:pPr>
            <a:endParaRPr lang="en-GB" sz="1800">
              <a:ea typeface="Times New Roman" panose="02020603050405020304" pitchFamily="18" charset="0"/>
              <a:cs typeface="Arial"/>
            </a:endParaRPr>
          </a:p>
        </p:txBody>
      </p:sp>
      <p:pic>
        <p:nvPicPr>
          <p:cNvPr id="1026" name="Picture 2">
            <a:extLst>
              <a:ext uri="{FF2B5EF4-FFF2-40B4-BE49-F238E27FC236}">
                <a16:creationId xmlns:a16="http://schemas.microsoft.com/office/drawing/2014/main" id="{68FE2A25-DDB5-EC0B-4E97-B5C0067E2BC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06656" y="9407"/>
            <a:ext cx="4395787" cy="582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50201F59-3518-EFBB-A056-70E56459BB10}"/>
              </a:ext>
            </a:extLst>
          </p:cNvPr>
          <p:cNvSpPr txBox="1"/>
          <p:nvPr/>
        </p:nvSpPr>
        <p:spPr>
          <a:xfrm rot="960000">
            <a:off x="8233109" y="1525111"/>
            <a:ext cx="3723675" cy="923330"/>
          </a:xfrm>
          <a:prstGeom prst="rect">
            <a:avLst/>
          </a:prstGeom>
          <a:solidFill>
            <a:srgbClr val="FFFF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5400">
                <a:ea typeface="Calibri"/>
                <a:cs typeface="Calibri"/>
              </a:rPr>
              <a:t>COMPLETED</a:t>
            </a:r>
          </a:p>
        </p:txBody>
      </p:sp>
      <p:sp>
        <p:nvSpPr>
          <p:cNvPr id="3" name="Title 1">
            <a:extLst>
              <a:ext uri="{FF2B5EF4-FFF2-40B4-BE49-F238E27FC236}">
                <a16:creationId xmlns:a16="http://schemas.microsoft.com/office/drawing/2014/main" id="{62624CF6-84CC-4D67-73E6-1D6B51ACB2FE}"/>
              </a:ext>
            </a:extLst>
          </p:cNvPr>
          <p:cNvSpPr txBox="1">
            <a:spLocks/>
          </p:cNvSpPr>
          <p:nvPr/>
        </p:nvSpPr>
        <p:spPr>
          <a:xfrm>
            <a:off x="350520" y="110289"/>
            <a:ext cx="7317873" cy="1325559"/>
          </a:xfrm>
          <a:prstGeom prst="rect">
            <a:avLst/>
          </a:prstGeom>
          <a:noFill/>
          <a:ln>
            <a:noFill/>
          </a:ln>
        </p:spPr>
        <p:txBody>
          <a:bodyPr vert="horz" wrap="square" lIns="91440" tIns="45720" rIns="91440" bIns="45720" anchor="t" anchorCtr="0" compatLnSpc="1">
            <a:normAutofit/>
          </a:bodyPr>
          <a:lstStyle>
            <a:lvl1pPr marL="0" marR="0" lvl="0" indent="0" algn="l" defTabSz="914400" rtl="0" fontAlgn="auto" hangingPunct="1">
              <a:lnSpc>
                <a:spcPct val="90000"/>
              </a:lnSpc>
              <a:spcBef>
                <a:spcPts val="0"/>
              </a:spcBef>
              <a:spcAft>
                <a:spcPts val="0"/>
              </a:spcAft>
              <a:buNone/>
              <a:tabLst/>
              <a:defRPr lang="en-US" sz="4400" b="1" i="0" u="none" strike="noStrike" kern="1200" cap="none" spc="0" baseline="0">
                <a:solidFill>
                  <a:srgbClr val="202A44"/>
                </a:solidFill>
                <a:uFillTx/>
                <a:latin typeface="Arial"/>
              </a:defRPr>
            </a:lvl1pPr>
          </a:lstStyle>
          <a:p>
            <a:pPr>
              <a:buSzPts val="1000"/>
              <a:tabLst>
                <a:tab pos="457200" algn="l"/>
              </a:tabLst>
            </a:pPr>
            <a:r>
              <a:rPr lang="en-GB">
                <a:ea typeface="Times New Roman" panose="02020603050405020304" pitchFamily="18" charset="0"/>
                <a:cs typeface="Arial"/>
              </a:rPr>
              <a:t>Communications and Marketing</a:t>
            </a:r>
            <a:endParaRPr lang="en-GB">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22092992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2B27324-CD79-0DC0-217C-4F375D889011}"/>
              </a:ext>
            </a:extLst>
          </p:cNvPr>
          <p:cNvSpPr>
            <a:spLocks noGrp="1"/>
          </p:cNvSpPr>
          <p:nvPr>
            <p:ph idx="1"/>
          </p:nvPr>
        </p:nvSpPr>
        <p:spPr>
          <a:xfrm>
            <a:off x="293299" y="1257299"/>
            <a:ext cx="6656141" cy="4496847"/>
          </a:xfrm>
        </p:spPr>
        <p:txBody>
          <a:bodyPr vert="horz" wrap="square" lIns="91440" tIns="45720" rIns="91440" bIns="45720" anchor="t" anchorCtr="0" compatLnSpc="1">
            <a:noAutofit/>
          </a:bodyPr>
          <a:lstStyle/>
          <a:p>
            <a:r>
              <a:rPr lang="en-GB" sz="1800"/>
              <a:t>From September 2025 – April 2026 the Education Team have delivered key fire safety education to 326 schools, 200 fire safety interventions to young people, 75 fire safety talks to community groups and supported the delivery of education at events. </a:t>
            </a:r>
          </a:p>
          <a:p>
            <a:r>
              <a:rPr lang="en-GB" sz="1800"/>
              <a:t>A new Fire Cadet cohort was launched at Sheerness Fire Station in March 2026 welcoming 12 young people from the local area to join the 40 week Level 1 programme. This initiative was funded by the National Fire Chiefs Council by the Uniformed Services Grant and sees Fire Cadets running from </a:t>
            </a:r>
            <a:r>
              <a:rPr lang="en-GB" sz="1800" dirty="0"/>
              <a:t>an increased</a:t>
            </a:r>
            <a:r>
              <a:rPr lang="en-GB" sz="1800"/>
              <a:t> total of three locations in the county (Ramsgate, Rochester and Sheerness).</a:t>
            </a:r>
          </a:p>
          <a:p>
            <a:pPr>
              <a:lnSpc>
                <a:spcPct val="114000"/>
              </a:lnSpc>
              <a:spcBef>
                <a:spcPts val="0"/>
              </a:spcBef>
            </a:pPr>
            <a:endParaRPr lang="en-GB" sz="1200" noProof="0">
              <a:cs typeface="Arial"/>
            </a:endParaRPr>
          </a:p>
          <a:p>
            <a:pPr>
              <a:lnSpc>
                <a:spcPct val="120000"/>
              </a:lnSpc>
              <a:spcBef>
                <a:spcPts val="0"/>
              </a:spcBef>
            </a:pPr>
            <a:endParaRPr lang="en-GB" sz="2000" noProof="0">
              <a:cs typeface="Arial"/>
            </a:endParaRPr>
          </a:p>
        </p:txBody>
      </p:sp>
      <p:sp>
        <p:nvSpPr>
          <p:cNvPr id="8" name="Title 1">
            <a:extLst>
              <a:ext uri="{FF2B5EF4-FFF2-40B4-BE49-F238E27FC236}">
                <a16:creationId xmlns:a16="http://schemas.microsoft.com/office/drawing/2014/main" id="{95C2B4E3-EEE5-B551-1C46-AD0FBCBDDCD4}"/>
              </a:ext>
            </a:extLst>
          </p:cNvPr>
          <p:cNvSpPr>
            <a:spLocks noGrp="1"/>
          </p:cNvSpPr>
          <p:nvPr>
            <p:ph type="title"/>
          </p:nvPr>
        </p:nvSpPr>
        <p:spPr>
          <a:xfrm>
            <a:off x="499621" y="841980"/>
            <a:ext cx="7906911" cy="188535"/>
          </a:xfrm>
        </p:spPr>
        <p:txBody>
          <a:bodyPr>
            <a:noAutofit/>
          </a:bodyPr>
          <a:lstStyle/>
          <a:p>
            <a:r>
              <a:rPr lang="en-GB" sz="4000" noProof="0"/>
              <a:t>Education</a:t>
            </a:r>
            <a:r>
              <a:rPr lang="en-GB" noProof="0"/>
              <a:t> </a:t>
            </a:r>
            <a:br>
              <a:rPr lang="en-GB" sz="1600" noProof="0">
                <a:cs typeface="Arial"/>
              </a:rPr>
            </a:br>
            <a:r>
              <a:rPr lang="en-GB" noProof="0"/>
              <a:t> </a:t>
            </a:r>
          </a:p>
        </p:txBody>
      </p:sp>
      <p:pic>
        <p:nvPicPr>
          <p:cNvPr id="5" name="Picture 4" descr="A person standing in front of a crowd&#10;&#10;AI-generated content may be incorrect.">
            <a:extLst>
              <a:ext uri="{FF2B5EF4-FFF2-40B4-BE49-F238E27FC236}">
                <a16:creationId xmlns:a16="http://schemas.microsoft.com/office/drawing/2014/main" id="{D120C31F-5A3A-BFA3-755D-262A48E599E4}"/>
              </a:ext>
            </a:extLst>
          </p:cNvPr>
          <p:cNvPicPr>
            <a:picLocks noChangeAspect="1"/>
          </p:cNvPicPr>
          <p:nvPr/>
        </p:nvPicPr>
        <p:blipFill>
          <a:blip r:embed="rId2" cstate="print">
            <a:extLst>
              <a:ext uri="{28A0092B-C50C-407E-A947-70E740481C1C}">
                <a14:useLocalDpi xmlns:a14="http://schemas.microsoft.com/office/drawing/2010/main" val="0"/>
              </a:ext>
            </a:extLst>
          </a:blip>
          <a:srcRect l="23083" t="612" r="29139" b="14249"/>
          <a:stretch>
            <a:fillRect/>
          </a:stretch>
        </p:blipFill>
        <p:spPr>
          <a:xfrm>
            <a:off x="7277100" y="0"/>
            <a:ext cx="4914900" cy="5838825"/>
          </a:xfrm>
          <a:prstGeom prst="rect">
            <a:avLst/>
          </a:prstGeom>
        </p:spPr>
      </p:pic>
    </p:spTree>
    <p:extLst>
      <p:ext uri="{BB962C8B-B14F-4D97-AF65-F5344CB8AC3E}">
        <p14:creationId xmlns:p14="http://schemas.microsoft.com/office/powerpoint/2010/main" val="14759313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3C191751-7824-42EF-F32B-EE43B89C1571}"/>
              </a:ext>
            </a:extLst>
          </p:cNvPr>
          <p:cNvSpPr txBox="1"/>
          <p:nvPr/>
        </p:nvSpPr>
        <p:spPr>
          <a:xfrm>
            <a:off x="5351855" y="239396"/>
            <a:ext cx="27432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000" b="1" noProof="0">
                <a:solidFill>
                  <a:srgbClr val="202A44"/>
                </a:solidFill>
                <a:latin typeface="Arial"/>
              </a:rPr>
              <a:t>Events</a:t>
            </a:r>
          </a:p>
        </p:txBody>
      </p:sp>
      <p:sp>
        <p:nvSpPr>
          <p:cNvPr id="11" name="TextBox 10">
            <a:extLst>
              <a:ext uri="{FF2B5EF4-FFF2-40B4-BE49-F238E27FC236}">
                <a16:creationId xmlns:a16="http://schemas.microsoft.com/office/drawing/2014/main" id="{59DFB1C8-BC3C-A322-A010-FCD88DCBDA8B}"/>
              </a:ext>
            </a:extLst>
          </p:cNvPr>
          <p:cNvSpPr txBox="1"/>
          <p:nvPr/>
        </p:nvSpPr>
        <p:spPr>
          <a:xfrm>
            <a:off x="4958980" y="594896"/>
            <a:ext cx="7143879" cy="5047536"/>
          </a:xfrm>
          <a:prstGeom prst="rect">
            <a:avLst/>
          </a:prstGeom>
          <a:noFill/>
        </p:spPr>
        <p:txBody>
          <a:bodyPr wrap="square" lIns="91440" tIns="45720" rIns="91440" bIns="45720" anchor="t">
            <a:spAutoFit/>
          </a:bodyPr>
          <a:lstStyle/>
          <a:p>
            <a:pPr marL="342900" indent="-342900">
              <a:buSzPct val="100000"/>
              <a:buFont typeface="Arial" panose="020B0604020202020204" pitchFamily="34" charset="0"/>
              <a:buChar char="•"/>
              <a:tabLst>
                <a:tab pos="457200" algn="l"/>
              </a:tabLst>
            </a:pPr>
            <a:endParaRPr lang="en-GB" sz="1600" noProof="0">
              <a:latin typeface="Arial" panose="020B0604020202020204" pitchFamily="34" charset="0"/>
              <a:ea typeface="Times New Roman" panose="02020603050405020304" pitchFamily="18" charset="0"/>
              <a:cs typeface="Arial" panose="020B0604020202020204" pitchFamily="34" charset="0"/>
            </a:endParaRPr>
          </a:p>
          <a:p>
            <a:pPr marL="342900" indent="-342900">
              <a:buSzPct val="100000"/>
              <a:buFont typeface="Arial" panose="020B0604020202020204" pitchFamily="34" charset="0"/>
              <a:buChar char="•"/>
              <a:tabLst>
                <a:tab pos="457200" algn="l"/>
              </a:tabLst>
            </a:pPr>
            <a:endParaRPr lang="en-GB" noProof="0">
              <a:latin typeface="Arial" panose="020B0604020202020204" pitchFamily="34" charset="0"/>
              <a:ea typeface="Times New Roman" panose="02020603050405020304" pitchFamily="18" charset="0"/>
              <a:cs typeface="Arial" panose="020B0604020202020204" pitchFamily="34" charset="0"/>
            </a:endParaRPr>
          </a:p>
          <a:p>
            <a:pPr marL="342900" indent="-342900">
              <a:buSzPct val="100000"/>
              <a:buFont typeface="Arial" panose="020B0604020202020204" pitchFamily="34" charset="0"/>
              <a:buChar char="•"/>
              <a:tabLst>
                <a:tab pos="457200" algn="l"/>
              </a:tabLst>
            </a:pPr>
            <a:r>
              <a:rPr lang="en-GB">
                <a:latin typeface="Arial"/>
                <a:cs typeface="Arial"/>
              </a:rPr>
              <a:t>Station based Fire Safety Family events will take place in Sevenoaks on the 28th and 29th July 2026. Aimed at children aged 3 – 7 years and their families. The event will be a fun, interactive and engaging way of promoting safer behaviours</a:t>
            </a:r>
          </a:p>
          <a:p>
            <a:pPr marL="342900" indent="-342900">
              <a:buSzPct val="100000"/>
              <a:buFont typeface="Arial" panose="020B0604020202020204" pitchFamily="34" charset="0"/>
              <a:buChar char="•"/>
              <a:tabLst>
                <a:tab pos="457200" algn="l"/>
              </a:tabLst>
            </a:pPr>
            <a:endParaRPr lang="en-GB">
              <a:latin typeface="Arial" panose="020B0604020202020204" pitchFamily="34" charset="0"/>
              <a:cs typeface="Arial" panose="020B0604020202020204" pitchFamily="34" charset="0"/>
            </a:endParaRPr>
          </a:p>
          <a:p>
            <a:pPr marL="342900" indent="-342900">
              <a:buSzPct val="100000"/>
              <a:buFont typeface="Arial" panose="020B0604020202020204" pitchFamily="34" charset="0"/>
              <a:buChar char="•"/>
              <a:tabLst>
                <a:tab pos="457200" algn="l"/>
              </a:tabLst>
            </a:pPr>
            <a:r>
              <a:rPr lang="en-GB">
                <a:latin typeface="Arial"/>
                <a:ea typeface="Times New Roman" panose="02020603050405020304" pitchFamily="18" charset="0"/>
                <a:cs typeface="Arial"/>
              </a:rPr>
              <a:t>Attendance at water safety events in key areas of the county are being prioritised in line with risk and will support the delivery of the Make the Right Call campaign</a:t>
            </a:r>
            <a:endParaRPr lang="en-GB">
              <a:latin typeface="Arial" panose="020B0604020202020204" pitchFamily="34" charset="0"/>
              <a:ea typeface="Times New Roman" panose="02020603050405020304" pitchFamily="18" charset="0"/>
              <a:cs typeface="Arial" panose="020B0604020202020204" pitchFamily="34" charset="0"/>
            </a:endParaRPr>
          </a:p>
          <a:p>
            <a:pPr marL="342900" indent="-342900">
              <a:buSzPct val="100000"/>
              <a:buFont typeface="Arial" panose="020B0604020202020204" pitchFamily="34" charset="0"/>
              <a:buChar char="•"/>
              <a:tabLst>
                <a:tab pos="457200" algn="l"/>
              </a:tabLst>
            </a:pPr>
            <a:endParaRPr lang="en-GB">
              <a:latin typeface="Arial" panose="020B0604020202020204" pitchFamily="34" charset="0"/>
              <a:ea typeface="Times New Roman" panose="02020603050405020304" pitchFamily="18" charset="0"/>
              <a:cs typeface="Arial" panose="020B0604020202020204" pitchFamily="34" charset="0"/>
            </a:endParaRPr>
          </a:p>
          <a:p>
            <a:pPr marL="342900" indent="-342900">
              <a:buSzPct val="100000"/>
              <a:buFont typeface="Arial" panose="020B0604020202020204" pitchFamily="34" charset="0"/>
              <a:buChar char="•"/>
              <a:tabLst>
                <a:tab pos="457200" algn="l"/>
              </a:tabLst>
            </a:pPr>
            <a:r>
              <a:rPr lang="en-GB">
                <a:latin typeface="Arial"/>
                <a:ea typeface="Times New Roman" panose="02020603050405020304" pitchFamily="18" charset="0"/>
                <a:cs typeface="Arial"/>
              </a:rPr>
              <a:t>An</a:t>
            </a:r>
            <a:r>
              <a:rPr lang="en-GB" noProof="0">
                <a:latin typeface="Arial"/>
                <a:ea typeface="Times New Roman" panose="02020603050405020304" pitchFamily="18" charset="0"/>
                <a:cs typeface="Arial"/>
              </a:rPr>
              <a:t> online learning experience to support people who can’t make our physical events</a:t>
            </a:r>
            <a:r>
              <a:rPr lang="en-GB">
                <a:latin typeface="Arial"/>
                <a:ea typeface="Times New Roman" panose="02020603050405020304" pitchFamily="18" charset="0"/>
                <a:cs typeface="Arial"/>
              </a:rPr>
              <a:t> will launch in May 2026. </a:t>
            </a:r>
          </a:p>
          <a:p>
            <a:pPr marL="342900" indent="-342900">
              <a:buSzPct val="100000"/>
              <a:buFont typeface="Arial" panose="020B0604020202020204" pitchFamily="34" charset="0"/>
              <a:buChar char="•"/>
              <a:tabLst>
                <a:tab pos="457200" algn="l"/>
              </a:tabLst>
            </a:pPr>
            <a:endParaRPr lang="en-GB">
              <a:latin typeface="Arial"/>
              <a:ea typeface="Times New Roman" panose="02020603050405020304" pitchFamily="18" charset="0"/>
              <a:cs typeface="Arial"/>
            </a:endParaRPr>
          </a:p>
          <a:p>
            <a:pPr marL="342900" indent="-342900">
              <a:buSzPct val="100000"/>
              <a:buFont typeface="Arial" panose="020B0604020202020204" pitchFamily="34" charset="0"/>
              <a:buChar char="•"/>
              <a:tabLst>
                <a:tab pos="457200" algn="l"/>
              </a:tabLst>
            </a:pPr>
            <a:r>
              <a:rPr lang="en-GB">
                <a:latin typeface="Arial"/>
                <a:ea typeface="Times New Roman" panose="02020603050405020304" pitchFamily="18" charset="0"/>
                <a:cs typeface="Arial"/>
              </a:rPr>
              <a:t>Looking ahead, the events team are focused on developing a winter roadshow – a series of community-based events – focusing on fire safety in the home for those living in rural communities </a:t>
            </a:r>
          </a:p>
        </p:txBody>
      </p:sp>
      <p:pic>
        <p:nvPicPr>
          <p:cNvPr id="3" name="Picture 2" descr="A group of children in firefighter clothing&#10;&#10;AI-generated content may be incorrect.">
            <a:extLst>
              <a:ext uri="{FF2B5EF4-FFF2-40B4-BE49-F238E27FC236}">
                <a16:creationId xmlns:a16="http://schemas.microsoft.com/office/drawing/2014/main" id="{EE2208F1-A051-F680-A326-DBC706598105}"/>
              </a:ext>
            </a:extLst>
          </p:cNvPr>
          <p:cNvPicPr>
            <a:picLocks noChangeAspect="1"/>
          </p:cNvPicPr>
          <p:nvPr/>
        </p:nvPicPr>
        <p:blipFill>
          <a:blip r:embed="rId2"/>
          <a:srcRect l="15600" r="14773"/>
          <a:stretch>
            <a:fillRect/>
          </a:stretch>
        </p:blipFill>
        <p:spPr>
          <a:xfrm>
            <a:off x="-3811" y="0"/>
            <a:ext cx="4868419" cy="5857875"/>
          </a:xfrm>
          <a:prstGeom prst="rect">
            <a:avLst/>
          </a:prstGeom>
        </p:spPr>
      </p:pic>
      <p:pic>
        <p:nvPicPr>
          <p:cNvPr id="4" name="Picture 3" descr="A person and person posing for a picture&#10;&#10;AI-generated content may be incorrect.">
            <a:extLst>
              <a:ext uri="{FF2B5EF4-FFF2-40B4-BE49-F238E27FC236}">
                <a16:creationId xmlns:a16="http://schemas.microsoft.com/office/drawing/2014/main" id="{1F62114B-B12F-891C-BEF6-55B90AF03DE3}"/>
              </a:ext>
            </a:extLst>
          </p:cNvPr>
          <p:cNvPicPr>
            <a:picLocks noChangeAspect="1"/>
          </p:cNvPicPr>
          <p:nvPr/>
        </p:nvPicPr>
        <p:blipFill>
          <a:blip r:embed="rId3" cstate="print">
            <a:extLst>
              <a:ext uri="{28A0092B-C50C-407E-A947-70E740481C1C}">
                <a14:useLocalDpi xmlns:a14="http://schemas.microsoft.com/office/drawing/2010/main" val="0"/>
              </a:ext>
            </a:extLst>
          </a:blip>
          <a:srcRect l="25186" r="27526" b="14584"/>
          <a:stretch>
            <a:fillRect/>
          </a:stretch>
        </p:blipFill>
        <p:spPr>
          <a:xfrm>
            <a:off x="-3811" y="0"/>
            <a:ext cx="4864608" cy="5857875"/>
          </a:xfrm>
          <a:prstGeom prst="rect">
            <a:avLst/>
          </a:prstGeom>
        </p:spPr>
      </p:pic>
    </p:spTree>
    <p:extLst>
      <p:ext uri="{BB962C8B-B14F-4D97-AF65-F5344CB8AC3E}">
        <p14:creationId xmlns:p14="http://schemas.microsoft.com/office/powerpoint/2010/main" val="26966175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a:t>E. Customer Feedback Annual Update</a:t>
            </a:r>
          </a:p>
        </p:txBody>
      </p:sp>
      <p:sp>
        <p:nvSpPr>
          <p:cNvPr id="4" name="Subtitle 2">
            <a:extLst>
              <a:ext uri="{FF2B5EF4-FFF2-40B4-BE49-F238E27FC236}">
                <a16:creationId xmlns:a16="http://schemas.microsoft.com/office/drawing/2014/main" id="{56CC361D-3798-C7F1-5CCD-999D7F067A0A}"/>
              </a:ext>
            </a:extLst>
          </p:cNvPr>
          <p:cNvSpPr txBox="1">
            <a:spLocks noGrp="1"/>
          </p:cNvSpPr>
          <p:nvPr>
            <p:ph type="subTitle" idx="1"/>
          </p:nvPr>
        </p:nvSpPr>
        <p:spPr>
          <a:xfrm>
            <a:off x="838200" y="3602038"/>
            <a:ext cx="10515600" cy="1655762"/>
          </a:xfrm>
        </p:spPr>
        <p:txBody>
          <a:bodyPr>
            <a:normAutofit fontScale="25000" lnSpcReduction="20000"/>
          </a:bodyPr>
          <a:lstStyle/>
          <a:p>
            <a:pPr lvl="0">
              <a:lnSpc>
                <a:spcPct val="80000"/>
              </a:lnSpc>
            </a:pPr>
            <a:endParaRPr lang="en-GB" noProof="0"/>
          </a:p>
          <a:p>
            <a:pPr>
              <a:lnSpc>
                <a:spcPct val="80000"/>
              </a:lnSpc>
            </a:pPr>
            <a:r>
              <a:rPr lang="en-GB" sz="9200" noProof="0"/>
              <a:t>June 2026</a:t>
            </a:r>
            <a:endParaRPr lang="en-GB" sz="9200" noProof="0">
              <a:cs typeface="Arial"/>
            </a:endParaRPr>
          </a:p>
          <a:p>
            <a:pPr>
              <a:lnSpc>
                <a:spcPct val="80000"/>
              </a:lnSpc>
            </a:pPr>
            <a:endParaRPr lang="en-GB" sz="9200" noProof="0">
              <a:cs typeface="Arial"/>
            </a:endParaRPr>
          </a:p>
          <a:p>
            <a:pPr lvl="0">
              <a:lnSpc>
                <a:spcPct val="80000"/>
              </a:lnSpc>
            </a:pPr>
            <a:r>
              <a:rPr lang="en-GB" sz="7200" noProof="0"/>
              <a:t>For further information please contact: </a:t>
            </a:r>
          </a:p>
          <a:p>
            <a:pPr lvl="0">
              <a:lnSpc>
                <a:spcPct val="80000"/>
              </a:lnSpc>
            </a:pPr>
            <a:r>
              <a:rPr lang="en-GB" sz="7200" noProof="0"/>
              <a:t>Amy Checksfield, CMB Support Officer</a:t>
            </a:r>
          </a:p>
          <a:p>
            <a:pPr lvl="0">
              <a:lnSpc>
                <a:spcPct val="80000"/>
              </a:lnSpc>
            </a:pPr>
            <a:endParaRPr lang="en-GB" sz="5500" noProof="0"/>
          </a:p>
          <a:p>
            <a:pPr lvl="0">
              <a:lnSpc>
                <a:spcPct val="80000"/>
              </a:lnSpc>
            </a:pPr>
            <a:endParaRPr lang="en-GB" sz="5500" noProof="0"/>
          </a:p>
          <a:p>
            <a:pPr lvl="0">
              <a:lnSpc>
                <a:spcPct val="80000"/>
              </a:lnSpc>
            </a:pPr>
            <a:endParaRPr lang="en-GB" noProof="0"/>
          </a:p>
          <a:p>
            <a:pPr lvl="0">
              <a:lnSpc>
                <a:spcPct val="80000"/>
              </a:lnSpc>
            </a:pPr>
            <a:r>
              <a:rPr lang="en-GB" noProof="0"/>
              <a:t> </a:t>
            </a:r>
            <a:endParaRPr lang="en-GB" noProof="0">
              <a:cs typeface="Arial"/>
            </a:endParaRPr>
          </a:p>
        </p:txBody>
      </p:sp>
    </p:spTree>
    <p:extLst>
      <p:ext uri="{BB962C8B-B14F-4D97-AF65-F5344CB8AC3E}">
        <p14:creationId xmlns:p14="http://schemas.microsoft.com/office/powerpoint/2010/main" val="6085798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F82C6-FBEC-9EC2-C017-219C0C7C39E6}"/>
              </a:ext>
            </a:extLst>
          </p:cNvPr>
          <p:cNvSpPr>
            <a:spLocks noGrp="1"/>
          </p:cNvSpPr>
          <p:nvPr>
            <p:ph type="title"/>
          </p:nvPr>
        </p:nvSpPr>
        <p:spPr>
          <a:xfrm>
            <a:off x="582168" y="152590"/>
            <a:ext cx="10515600" cy="1071040"/>
          </a:xfrm>
        </p:spPr>
        <p:txBody>
          <a:bodyPr>
            <a:normAutofit/>
          </a:bodyPr>
          <a:lstStyle/>
          <a:p>
            <a:r>
              <a:rPr lang="en-GB" sz="3200" dirty="0"/>
              <a:t>Compliments received in 2025/26</a:t>
            </a:r>
          </a:p>
        </p:txBody>
      </p:sp>
      <p:sp>
        <p:nvSpPr>
          <p:cNvPr id="3" name="Content Placeholder 2">
            <a:extLst>
              <a:ext uri="{FF2B5EF4-FFF2-40B4-BE49-F238E27FC236}">
                <a16:creationId xmlns:a16="http://schemas.microsoft.com/office/drawing/2014/main" id="{3AD99CE8-E37A-D0A0-2B88-6DC37E22F9DA}"/>
              </a:ext>
            </a:extLst>
          </p:cNvPr>
          <p:cNvSpPr>
            <a:spLocks noGrp="1"/>
          </p:cNvSpPr>
          <p:nvPr>
            <p:ph idx="1"/>
          </p:nvPr>
        </p:nvSpPr>
        <p:spPr>
          <a:xfrm>
            <a:off x="582167" y="1065228"/>
            <a:ext cx="6836727" cy="4645491"/>
          </a:xfrm>
        </p:spPr>
        <p:txBody>
          <a:bodyPr>
            <a:normAutofit fontScale="92500"/>
          </a:bodyPr>
          <a:lstStyle/>
          <a:p>
            <a:pPr>
              <a:lnSpc>
                <a:spcPct val="110000"/>
              </a:lnSpc>
              <a:spcBef>
                <a:spcPts val="0"/>
              </a:spcBef>
            </a:pPr>
            <a:r>
              <a:rPr lang="en-GB" sz="1900" dirty="0">
                <a:latin typeface="Arial" panose="020B0604020202020204" pitchFamily="34" charset="0"/>
                <a:ea typeface="Calibri" panose="020F0502020204030204" pitchFamily="34" charset="0"/>
                <a:cs typeface="Arial" panose="020B0604020202020204" pitchFamily="34" charset="0"/>
              </a:rPr>
              <a:t>Customers are actively encouraged, via surveys, to provide feedback on the services they have received from the Authority.</a:t>
            </a:r>
          </a:p>
          <a:p>
            <a:pPr>
              <a:lnSpc>
                <a:spcPct val="110000"/>
              </a:lnSpc>
              <a:spcBef>
                <a:spcPts val="0"/>
              </a:spcBef>
            </a:pPr>
            <a:endParaRPr lang="en-GB" sz="1900" dirty="0">
              <a:latin typeface="Arial" panose="020B0604020202020204" pitchFamily="34" charset="0"/>
              <a:ea typeface="Calibri" panose="020F0502020204030204" pitchFamily="34" charset="0"/>
              <a:cs typeface="Arial" panose="020B0604020202020204" pitchFamily="34" charset="0"/>
            </a:endParaRPr>
          </a:p>
          <a:p>
            <a:pPr>
              <a:lnSpc>
                <a:spcPct val="110000"/>
              </a:lnSpc>
              <a:spcBef>
                <a:spcPts val="0"/>
              </a:spcBef>
            </a:pPr>
            <a:r>
              <a:rPr lang="en-GB" sz="1900" dirty="0">
                <a:effectLst/>
                <a:latin typeface="Arial" panose="020B0604020202020204" pitchFamily="34" charset="0"/>
                <a:ea typeface="Calibri" panose="020F0502020204030204" pitchFamily="34" charset="0"/>
                <a:cs typeface="Arial" panose="020B0604020202020204" pitchFamily="34" charset="0"/>
              </a:rPr>
              <a:t>The number of compliments received has reduced by 15 this last financial year. However, it is important to note that the Authority continues to receive far more compliments than complaints (</a:t>
            </a:r>
            <a:r>
              <a:rPr lang="en-GB" sz="1900" dirty="0">
                <a:solidFill>
                  <a:srgbClr val="000000"/>
                </a:solidFill>
                <a:effectLst/>
                <a:latin typeface="Arial" panose="020B0604020202020204" pitchFamily="34" charset="0"/>
                <a:ea typeface="Calibri" panose="020F0502020204030204" pitchFamily="34" charset="0"/>
                <a:cs typeface="Arial" panose="020B0604020202020204" pitchFamily="34" charset="0"/>
              </a:rPr>
              <a:t>103 versus </a:t>
            </a:r>
            <a:r>
              <a:rPr lang="en-GB" sz="1900" dirty="0">
                <a:latin typeface="Arial" panose="020B0604020202020204" pitchFamily="34" charset="0"/>
                <a:ea typeface="Calibri" panose="020F0502020204030204" pitchFamily="34" charset="0"/>
                <a:cs typeface="Arial" panose="020B0604020202020204" pitchFamily="34" charset="0"/>
              </a:rPr>
              <a:t>55</a:t>
            </a:r>
            <a:r>
              <a:rPr lang="en-GB" sz="1900" dirty="0">
                <a:solidFill>
                  <a:srgbClr val="000000"/>
                </a:solidFill>
                <a:effectLst/>
                <a:latin typeface="Arial" panose="020B0604020202020204" pitchFamily="34" charset="0"/>
                <a:ea typeface="Calibri" panose="020F0502020204030204" pitchFamily="34" charset="0"/>
                <a:cs typeface="Arial" panose="020B0604020202020204" pitchFamily="34" charset="0"/>
              </a:rPr>
              <a:t> respectively</a:t>
            </a:r>
            <a:r>
              <a:rPr lang="en-GB" sz="1900" dirty="0">
                <a:effectLst/>
                <a:latin typeface="Arial" panose="020B0604020202020204" pitchFamily="34" charset="0"/>
                <a:ea typeface="Calibri" panose="020F0502020204030204" pitchFamily="34" charset="0"/>
                <a:cs typeface="Arial" panose="020B0604020202020204" pitchFamily="34" charset="0"/>
              </a:rPr>
              <a:t>).</a:t>
            </a:r>
          </a:p>
          <a:p>
            <a:pPr>
              <a:lnSpc>
                <a:spcPct val="110000"/>
              </a:lnSpc>
              <a:spcBef>
                <a:spcPts val="0"/>
              </a:spcBef>
            </a:pPr>
            <a:endParaRPr lang="en-GB" sz="1900" dirty="0">
              <a:effectLst/>
              <a:latin typeface="Arial" panose="020B0604020202020204" pitchFamily="34" charset="0"/>
              <a:ea typeface="Calibri" panose="020F0502020204030204" pitchFamily="34" charset="0"/>
              <a:cs typeface="Arial" panose="020B0604020202020204" pitchFamily="34" charset="0"/>
            </a:endParaRPr>
          </a:p>
          <a:p>
            <a:pPr>
              <a:lnSpc>
                <a:spcPct val="110000"/>
              </a:lnSpc>
              <a:spcBef>
                <a:spcPts val="0"/>
              </a:spcBef>
            </a:pPr>
            <a:r>
              <a:rPr lang="en-GB" sz="1900" dirty="0">
                <a:effectLst/>
                <a:latin typeface="Arial" panose="020B0604020202020204" pitchFamily="34" charset="0"/>
                <a:ea typeface="Calibri" panose="020F0502020204030204" pitchFamily="34" charset="0"/>
              </a:rPr>
              <a:t>Operational incidents continue to make up most compliments (63 in total) with Safe and Well Visits, </a:t>
            </a:r>
            <a:r>
              <a:rPr lang="en-GB" sz="1900" dirty="0">
                <a:latin typeface="Arial" panose="020B0604020202020204" pitchFamily="34" charset="0"/>
                <a:ea typeface="Calibri" panose="020F0502020204030204" pitchFamily="34" charset="0"/>
              </a:rPr>
              <a:t>open days, and general thanks to KFRS </a:t>
            </a:r>
            <a:r>
              <a:rPr lang="en-GB" sz="1900" dirty="0">
                <a:effectLst/>
                <a:latin typeface="Arial" panose="020B0604020202020204" pitchFamily="34" charset="0"/>
                <a:ea typeface="Calibri" panose="020F0502020204030204" pitchFamily="34" charset="0"/>
              </a:rPr>
              <a:t>also attracting compliments.</a:t>
            </a:r>
          </a:p>
          <a:p>
            <a:pPr>
              <a:lnSpc>
                <a:spcPct val="110000"/>
              </a:lnSpc>
              <a:spcBef>
                <a:spcPts val="0"/>
              </a:spcBef>
            </a:pPr>
            <a:endParaRPr lang="en-GB" sz="1900" dirty="0">
              <a:effectLst/>
              <a:latin typeface="Arial" panose="020B0604020202020204" pitchFamily="34" charset="0"/>
              <a:ea typeface="Calibri" panose="020F0502020204030204" pitchFamily="34" charset="0"/>
            </a:endParaRPr>
          </a:p>
          <a:p>
            <a:pPr>
              <a:lnSpc>
                <a:spcPct val="110000"/>
              </a:lnSpc>
              <a:spcBef>
                <a:spcPts val="0"/>
              </a:spcBef>
            </a:pPr>
            <a:r>
              <a:rPr lang="en-GB" sz="1900" dirty="0">
                <a:latin typeface="Arial" panose="020B0604020202020204" pitchFamily="34" charset="0"/>
                <a:ea typeface="Calibri" panose="020F0502020204030204" pitchFamily="34" charset="0"/>
              </a:rPr>
              <a:t>It is pleasing to note the comments received of colleagues going above and beyond to meet or exceed customers’ needs and expectations.</a:t>
            </a:r>
          </a:p>
          <a:p>
            <a:pPr>
              <a:lnSpc>
                <a:spcPct val="110000"/>
              </a:lnSpc>
              <a:spcBef>
                <a:spcPts val="0"/>
              </a:spcBef>
            </a:pPr>
            <a:endParaRPr lang="en-GB" sz="1900" dirty="0">
              <a:latin typeface="Arial" panose="020B0604020202020204" pitchFamily="34" charset="0"/>
              <a:ea typeface="Calibri" panose="020F0502020204030204" pitchFamily="34" charset="0"/>
            </a:endParaRPr>
          </a:p>
        </p:txBody>
      </p:sp>
      <p:graphicFrame>
        <p:nvGraphicFramePr>
          <p:cNvPr id="4" name="Table 3">
            <a:extLst>
              <a:ext uri="{FF2B5EF4-FFF2-40B4-BE49-F238E27FC236}">
                <a16:creationId xmlns:a16="http://schemas.microsoft.com/office/drawing/2014/main" id="{DB4F7E3E-4B95-2607-AE2B-9B8CD0949D2A}"/>
              </a:ext>
            </a:extLst>
          </p:cNvPr>
          <p:cNvGraphicFramePr>
            <a:graphicFrameLocks noGrp="1"/>
          </p:cNvGraphicFramePr>
          <p:nvPr/>
        </p:nvGraphicFramePr>
        <p:xfrm>
          <a:off x="7934005" y="321998"/>
          <a:ext cx="3792939" cy="2653352"/>
        </p:xfrm>
        <a:graphic>
          <a:graphicData uri="http://schemas.openxmlformats.org/drawingml/2006/table">
            <a:tbl>
              <a:tblPr firstRow="1" bandRow="1">
                <a:tableStyleId>{5C22544A-7EE6-4342-B048-85BDC9FD1C3A}</a:tableStyleId>
              </a:tblPr>
              <a:tblGrid>
                <a:gridCol w="1379677">
                  <a:extLst>
                    <a:ext uri="{9D8B030D-6E8A-4147-A177-3AD203B41FA5}">
                      <a16:colId xmlns:a16="http://schemas.microsoft.com/office/drawing/2014/main" val="2177045035"/>
                    </a:ext>
                  </a:extLst>
                </a:gridCol>
                <a:gridCol w="2413262">
                  <a:extLst>
                    <a:ext uri="{9D8B030D-6E8A-4147-A177-3AD203B41FA5}">
                      <a16:colId xmlns:a16="http://schemas.microsoft.com/office/drawing/2014/main" val="3630080804"/>
                    </a:ext>
                  </a:extLst>
                </a:gridCol>
              </a:tblGrid>
              <a:tr h="748364">
                <a:tc>
                  <a:txBody>
                    <a:bodyPr/>
                    <a:lstStyle/>
                    <a:p>
                      <a:r>
                        <a:rPr lang="en-GB">
                          <a:latin typeface="Arial" panose="020B0604020202020204" pitchFamily="34" charset="0"/>
                          <a:cs typeface="Arial" panose="020B0604020202020204" pitchFamily="34" charset="0"/>
                        </a:rPr>
                        <a:t>Year</a:t>
                      </a:r>
                    </a:p>
                  </a:txBody>
                  <a:tcPr/>
                </a:tc>
                <a:tc>
                  <a:txBody>
                    <a:bodyPr/>
                    <a:lstStyle/>
                    <a:p>
                      <a:r>
                        <a:rPr lang="en-GB">
                          <a:latin typeface="Arial" panose="020B0604020202020204" pitchFamily="34" charset="0"/>
                          <a:cs typeface="Arial" panose="020B0604020202020204" pitchFamily="34" charset="0"/>
                        </a:rPr>
                        <a:t>Number of compliments received</a:t>
                      </a:r>
                    </a:p>
                  </a:txBody>
                  <a:tcPr/>
                </a:tc>
                <a:extLst>
                  <a:ext uri="{0D108BD9-81ED-4DB2-BD59-A6C34878D82A}">
                    <a16:rowId xmlns:a16="http://schemas.microsoft.com/office/drawing/2014/main" val="3701942688"/>
                  </a:ext>
                </a:extLst>
              </a:tr>
              <a:tr h="456044">
                <a:tc>
                  <a:txBody>
                    <a:bodyPr/>
                    <a:lstStyle/>
                    <a:p>
                      <a:r>
                        <a:rPr lang="en-GB" dirty="0">
                          <a:latin typeface="Arial" panose="020B0604020202020204" pitchFamily="34" charset="0"/>
                          <a:cs typeface="Arial" panose="020B0604020202020204" pitchFamily="34" charset="0"/>
                        </a:rPr>
                        <a:t>2022-23</a:t>
                      </a:r>
                    </a:p>
                  </a:txBody>
                  <a:tcPr/>
                </a:tc>
                <a:tc>
                  <a:txBody>
                    <a:bodyPr/>
                    <a:lstStyle/>
                    <a:p>
                      <a:pPr algn="ctr"/>
                      <a:r>
                        <a:rPr lang="en-GB" dirty="0">
                          <a:latin typeface="Arial" panose="020B0604020202020204" pitchFamily="34" charset="0"/>
                          <a:cs typeface="Arial" panose="020B0604020202020204" pitchFamily="34" charset="0"/>
                        </a:rPr>
                        <a:t>129</a:t>
                      </a:r>
                    </a:p>
                  </a:txBody>
                  <a:tcPr/>
                </a:tc>
                <a:extLst>
                  <a:ext uri="{0D108BD9-81ED-4DB2-BD59-A6C34878D82A}">
                    <a16:rowId xmlns:a16="http://schemas.microsoft.com/office/drawing/2014/main" val="2246833956"/>
                  </a:ext>
                </a:extLst>
              </a:tr>
              <a:tr h="427636">
                <a:tc>
                  <a:txBody>
                    <a:bodyPr/>
                    <a:lstStyle/>
                    <a:p>
                      <a:r>
                        <a:rPr lang="en-GB" dirty="0">
                          <a:latin typeface="Arial" panose="020B0604020202020204" pitchFamily="34" charset="0"/>
                          <a:cs typeface="Arial" panose="020B0604020202020204" pitchFamily="34" charset="0"/>
                        </a:rPr>
                        <a:t>2023-24</a:t>
                      </a:r>
                    </a:p>
                  </a:txBody>
                  <a:tcPr/>
                </a:tc>
                <a:tc>
                  <a:txBody>
                    <a:bodyPr/>
                    <a:lstStyle/>
                    <a:p>
                      <a:pPr algn="ctr"/>
                      <a:r>
                        <a:rPr lang="en-GB" dirty="0">
                          <a:latin typeface="Arial" panose="020B0604020202020204" pitchFamily="34" charset="0"/>
                          <a:cs typeface="Arial" panose="020B0604020202020204" pitchFamily="34" charset="0"/>
                        </a:rPr>
                        <a:t>129</a:t>
                      </a:r>
                    </a:p>
                  </a:txBody>
                  <a:tcPr/>
                </a:tc>
                <a:extLst>
                  <a:ext uri="{0D108BD9-81ED-4DB2-BD59-A6C34878D82A}">
                    <a16:rowId xmlns:a16="http://schemas.microsoft.com/office/drawing/2014/main" val="395861323"/>
                  </a:ext>
                </a:extLst>
              </a:tr>
              <a:tr h="427636">
                <a:tc>
                  <a:txBody>
                    <a:bodyPr/>
                    <a:lstStyle/>
                    <a:p>
                      <a:r>
                        <a:rPr lang="en-GB" b="0" dirty="0">
                          <a:latin typeface="Arial" panose="020B0604020202020204" pitchFamily="34" charset="0"/>
                          <a:cs typeface="Arial" panose="020B0604020202020204" pitchFamily="34" charset="0"/>
                        </a:rPr>
                        <a:t>2024-25</a:t>
                      </a:r>
                    </a:p>
                  </a:txBody>
                  <a:tcPr/>
                </a:tc>
                <a:tc>
                  <a:txBody>
                    <a:bodyPr/>
                    <a:lstStyle/>
                    <a:p>
                      <a:pPr algn="ctr"/>
                      <a:r>
                        <a:rPr lang="en-GB" b="0" dirty="0">
                          <a:latin typeface="Arial" panose="020B0604020202020204" pitchFamily="34" charset="0"/>
                          <a:cs typeface="Arial" panose="020B0604020202020204" pitchFamily="34" charset="0"/>
                        </a:rPr>
                        <a:t>118</a:t>
                      </a:r>
                    </a:p>
                  </a:txBody>
                  <a:tcPr/>
                </a:tc>
                <a:extLst>
                  <a:ext uri="{0D108BD9-81ED-4DB2-BD59-A6C34878D82A}">
                    <a16:rowId xmlns:a16="http://schemas.microsoft.com/office/drawing/2014/main" val="154963015"/>
                  </a:ext>
                </a:extLst>
              </a:tr>
              <a:tr h="427636">
                <a:tc>
                  <a:txBody>
                    <a:bodyPr/>
                    <a:lstStyle/>
                    <a:p>
                      <a:r>
                        <a:rPr lang="en-GB" b="1" dirty="0">
                          <a:latin typeface="Arial" panose="020B0604020202020204" pitchFamily="34" charset="0"/>
                          <a:cs typeface="Arial" panose="020B0604020202020204" pitchFamily="34" charset="0"/>
                        </a:rPr>
                        <a:t>2025-26</a:t>
                      </a:r>
                    </a:p>
                  </a:txBody>
                  <a:tcPr/>
                </a:tc>
                <a:tc>
                  <a:txBody>
                    <a:bodyPr/>
                    <a:lstStyle/>
                    <a:p>
                      <a:pPr algn="ctr"/>
                      <a:r>
                        <a:rPr lang="en-GB" b="1" dirty="0">
                          <a:latin typeface="Arial" panose="020B0604020202020204" pitchFamily="34" charset="0"/>
                          <a:cs typeface="Arial" panose="020B0604020202020204" pitchFamily="34" charset="0"/>
                        </a:rPr>
                        <a:t>103</a:t>
                      </a:r>
                    </a:p>
                  </a:txBody>
                  <a:tcPr/>
                </a:tc>
                <a:extLst>
                  <a:ext uri="{0D108BD9-81ED-4DB2-BD59-A6C34878D82A}">
                    <a16:rowId xmlns:a16="http://schemas.microsoft.com/office/drawing/2014/main" val="2652477890"/>
                  </a:ext>
                </a:extLst>
              </a:tr>
            </a:tbl>
          </a:graphicData>
        </a:graphic>
      </p:graphicFrame>
      <p:graphicFrame>
        <p:nvGraphicFramePr>
          <p:cNvPr id="5" name="Chart 4">
            <a:extLst>
              <a:ext uri="{FF2B5EF4-FFF2-40B4-BE49-F238E27FC236}">
                <a16:creationId xmlns:a16="http://schemas.microsoft.com/office/drawing/2014/main" id="{22100A4E-3B4B-6DF4-D270-4A50DB98558C}"/>
              </a:ext>
            </a:extLst>
          </p:cNvPr>
          <p:cNvGraphicFramePr/>
          <p:nvPr/>
        </p:nvGraphicFramePr>
        <p:xfrm>
          <a:off x="7934004" y="2528617"/>
          <a:ext cx="3792939" cy="306178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741808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0570D-2674-F394-636E-FB48F6E887CF}"/>
              </a:ext>
            </a:extLst>
          </p:cNvPr>
          <p:cNvSpPr>
            <a:spLocks noGrp="1"/>
          </p:cNvSpPr>
          <p:nvPr>
            <p:ph type="title"/>
          </p:nvPr>
        </p:nvSpPr>
        <p:spPr>
          <a:xfrm>
            <a:off x="545592" y="0"/>
            <a:ext cx="10515600" cy="1079157"/>
          </a:xfrm>
        </p:spPr>
        <p:txBody>
          <a:bodyPr>
            <a:normAutofit/>
          </a:bodyPr>
          <a:lstStyle/>
          <a:p>
            <a:r>
              <a:rPr lang="en-GB" sz="3200" dirty="0"/>
              <a:t>Complaints received in 2025/6</a:t>
            </a:r>
          </a:p>
        </p:txBody>
      </p:sp>
      <p:sp>
        <p:nvSpPr>
          <p:cNvPr id="3" name="Content Placeholder 2">
            <a:extLst>
              <a:ext uri="{FF2B5EF4-FFF2-40B4-BE49-F238E27FC236}">
                <a16:creationId xmlns:a16="http://schemas.microsoft.com/office/drawing/2014/main" id="{21A03145-C564-7C2E-C52D-1C50AFBCDEE6}"/>
              </a:ext>
            </a:extLst>
          </p:cNvPr>
          <p:cNvSpPr>
            <a:spLocks noGrp="1"/>
          </p:cNvSpPr>
          <p:nvPr>
            <p:ph idx="1"/>
          </p:nvPr>
        </p:nvSpPr>
        <p:spPr>
          <a:xfrm>
            <a:off x="295372" y="906793"/>
            <a:ext cx="6291517" cy="4605379"/>
          </a:xfrm>
        </p:spPr>
        <p:txBody>
          <a:bodyPr>
            <a:normAutofit fontScale="25000" lnSpcReduction="20000"/>
          </a:bodyPr>
          <a:lstStyle/>
          <a:p>
            <a:pPr>
              <a:lnSpc>
                <a:spcPct val="115000"/>
              </a:lnSpc>
              <a:spcAft>
                <a:spcPts val="1000"/>
              </a:spcAft>
            </a:pPr>
            <a:r>
              <a:rPr lang="en-GB" sz="5600" dirty="0">
                <a:effectLst/>
                <a:latin typeface="Arial" panose="020B0604020202020204" pitchFamily="34" charset="0"/>
                <a:ea typeface="Calibri" panose="020F0502020204030204" pitchFamily="34" charset="0"/>
                <a:cs typeface="Arial" panose="020B0604020202020204" pitchFamily="34" charset="0"/>
              </a:rPr>
              <a:t>The number of complaints </a:t>
            </a:r>
            <a:r>
              <a:rPr lang="en-GB" sz="5600" dirty="0">
                <a:latin typeface="Arial" panose="020B0604020202020204" pitchFamily="34" charset="0"/>
                <a:ea typeface="Calibri" panose="020F0502020204030204" pitchFamily="34" charset="0"/>
                <a:cs typeface="Arial" panose="020B0604020202020204" pitchFamily="34" charset="0"/>
              </a:rPr>
              <a:t>slightly</a:t>
            </a:r>
            <a:r>
              <a:rPr lang="en-GB" sz="5600" dirty="0">
                <a:effectLst/>
                <a:latin typeface="Arial" panose="020B0604020202020204" pitchFamily="34" charset="0"/>
                <a:ea typeface="Calibri" panose="020F0502020204030204" pitchFamily="34" charset="0"/>
                <a:cs typeface="Arial" panose="020B0604020202020204" pitchFamily="34" charset="0"/>
              </a:rPr>
              <a:t> </a:t>
            </a:r>
            <a:r>
              <a:rPr lang="en-GB" sz="5600" dirty="0">
                <a:latin typeface="Arial" panose="020B0604020202020204" pitchFamily="34" charset="0"/>
                <a:ea typeface="Calibri" panose="020F0502020204030204" pitchFamily="34" charset="0"/>
                <a:cs typeface="Arial" panose="020B0604020202020204" pitchFamily="34" charset="0"/>
              </a:rPr>
              <a:t>in</a:t>
            </a:r>
            <a:r>
              <a:rPr lang="en-GB" sz="5600" dirty="0">
                <a:effectLst/>
                <a:latin typeface="Arial" panose="020B0604020202020204" pitchFamily="34" charset="0"/>
                <a:ea typeface="Calibri" panose="020F0502020204030204" pitchFamily="34" charset="0"/>
                <a:cs typeface="Arial" panose="020B0604020202020204" pitchFamily="34" charset="0"/>
              </a:rPr>
              <a:t>creased in 2024/25</a:t>
            </a:r>
            <a:r>
              <a:rPr lang="en-GB" sz="5600" dirty="0">
                <a:latin typeface="Arial" panose="020B0604020202020204" pitchFamily="34" charset="0"/>
                <a:ea typeface="Calibri" panose="020F0502020204030204" pitchFamily="34" charset="0"/>
                <a:cs typeface="Arial" panose="020B0604020202020204" pitchFamily="34" charset="0"/>
              </a:rPr>
              <a:t>. The </a:t>
            </a:r>
            <a:r>
              <a:rPr lang="en-GB" sz="5600" dirty="0">
                <a:effectLst/>
                <a:latin typeface="Arial" panose="020B0604020202020204" pitchFamily="34" charset="0"/>
                <a:ea typeface="Calibri" panose="020F0502020204030204" pitchFamily="34" charset="0"/>
                <a:cs typeface="Arial" panose="020B0604020202020204" pitchFamily="34" charset="0"/>
              </a:rPr>
              <a:t>number of founded complaints continues to remain very low for an Authority of this size.  </a:t>
            </a:r>
          </a:p>
          <a:p>
            <a:pPr>
              <a:lnSpc>
                <a:spcPct val="115000"/>
              </a:lnSpc>
              <a:spcAft>
                <a:spcPts val="1000"/>
              </a:spcAft>
            </a:pPr>
            <a:r>
              <a:rPr lang="en-GB" sz="5600" dirty="0">
                <a:effectLst/>
                <a:latin typeface="Arial" panose="020B0604020202020204" pitchFamily="34" charset="0"/>
                <a:ea typeface="Calibri" panose="020F0502020204030204" pitchFamily="34" charset="0"/>
                <a:cs typeface="Arial" panose="020B0604020202020204" pitchFamily="34" charset="0"/>
              </a:rPr>
              <a:t>As with previous years, the most frequent reason for a founded complaint continues to be driving and there are no other trends that can be identified from the low number of complaints. </a:t>
            </a:r>
          </a:p>
          <a:p>
            <a:pPr>
              <a:lnSpc>
                <a:spcPct val="115000"/>
              </a:lnSpc>
              <a:spcAft>
                <a:spcPts val="1000"/>
              </a:spcAft>
            </a:pPr>
            <a:r>
              <a:rPr lang="en-GB" sz="5600" dirty="0">
                <a:effectLst/>
                <a:latin typeface="Arial" panose="020B0604020202020204" pitchFamily="34" charset="0"/>
                <a:ea typeface="Calibri" panose="020F0502020204030204" pitchFamily="34" charset="0"/>
                <a:cs typeface="Arial" panose="020B0604020202020204" pitchFamily="34" charset="0"/>
              </a:rPr>
              <a:t>Whilst all complainants are still encouraged to submit complaints in writing this is no longer a requirement to ensure the process is fully accessible to everyone. </a:t>
            </a:r>
          </a:p>
          <a:p>
            <a:pPr>
              <a:lnSpc>
                <a:spcPct val="115000"/>
              </a:lnSpc>
              <a:spcAft>
                <a:spcPts val="1000"/>
              </a:spcAft>
            </a:pPr>
            <a:r>
              <a:rPr lang="en-GB" sz="5600" dirty="0">
                <a:effectLst/>
                <a:latin typeface="Arial" panose="020B0604020202020204" pitchFamily="34" charset="0"/>
                <a:ea typeface="Calibri" panose="020F0502020204030204" pitchFamily="34" charset="0"/>
                <a:cs typeface="Arial" panose="020B0604020202020204" pitchFamily="34" charset="0"/>
              </a:rPr>
              <a:t>We are also further reviewing the customer website to ensure that it is as easy as possible for customers to submit their feedback.</a:t>
            </a:r>
          </a:p>
          <a:p>
            <a:pPr>
              <a:lnSpc>
                <a:spcPct val="115000"/>
              </a:lnSpc>
              <a:spcAft>
                <a:spcPts val="1000"/>
              </a:spcAft>
            </a:pPr>
            <a:r>
              <a:rPr lang="en-GB" sz="5600" dirty="0"/>
              <a:t>No complaints went to appeal stage in 2025/26 this is a reduction from 3 in 2024/25.</a:t>
            </a:r>
            <a:endParaRPr lang="en-GB" sz="5600" dirty="0">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1000"/>
              </a:spcAft>
            </a:pPr>
            <a:r>
              <a:rPr lang="en-US" sz="5600" dirty="0">
                <a:effectLst/>
                <a:latin typeface="Arial" panose="020B0604020202020204" pitchFamily="34" charset="0"/>
                <a:ea typeface="Calibri" panose="020F0502020204030204" pitchFamily="34" charset="0"/>
                <a:cs typeface="Arial" panose="020B0604020202020204" pitchFamily="34" charset="0"/>
              </a:rPr>
              <a:t>Annual letter for 2025/26 from Local Government and Social Care Ombudsman confirmed no complaints received by them about KFRS. </a:t>
            </a:r>
            <a:endParaRPr lang="en-GB" sz="5600" dirty="0">
              <a:effectLst/>
              <a:latin typeface="Arial" panose="020B0604020202020204" pitchFamily="34" charset="0"/>
              <a:ea typeface="Calibri" panose="020F0502020204030204" pitchFamily="34" charset="0"/>
              <a:cs typeface="Arial" panose="020B0604020202020204" pitchFamily="34" charset="0"/>
            </a:endParaRPr>
          </a:p>
          <a:p>
            <a:pPr>
              <a:spcAft>
                <a:spcPts val="1000"/>
              </a:spcAft>
            </a:pPr>
            <a:endParaRPr lang="en-GB" dirty="0"/>
          </a:p>
        </p:txBody>
      </p:sp>
      <p:graphicFrame>
        <p:nvGraphicFramePr>
          <p:cNvPr id="7" name="Table 6">
            <a:extLst>
              <a:ext uri="{FF2B5EF4-FFF2-40B4-BE49-F238E27FC236}">
                <a16:creationId xmlns:a16="http://schemas.microsoft.com/office/drawing/2014/main" id="{7306C112-0C45-3853-5D87-190BC3E10B82}"/>
              </a:ext>
            </a:extLst>
          </p:cNvPr>
          <p:cNvGraphicFramePr>
            <a:graphicFrameLocks noGrp="1"/>
          </p:cNvGraphicFramePr>
          <p:nvPr/>
        </p:nvGraphicFramePr>
        <p:xfrm>
          <a:off x="6921046" y="295136"/>
          <a:ext cx="4975582" cy="2376200"/>
        </p:xfrm>
        <a:graphic>
          <a:graphicData uri="http://schemas.openxmlformats.org/drawingml/2006/table">
            <a:tbl>
              <a:tblPr firstRow="1" bandRow="1">
                <a:tableStyleId>{5C22544A-7EE6-4342-B048-85BDC9FD1C3A}</a:tableStyleId>
              </a:tblPr>
              <a:tblGrid>
                <a:gridCol w="1067690">
                  <a:extLst>
                    <a:ext uri="{9D8B030D-6E8A-4147-A177-3AD203B41FA5}">
                      <a16:colId xmlns:a16="http://schemas.microsoft.com/office/drawing/2014/main" val="2177045035"/>
                    </a:ext>
                  </a:extLst>
                </a:gridCol>
                <a:gridCol w="578388">
                  <a:extLst>
                    <a:ext uri="{9D8B030D-6E8A-4147-A177-3AD203B41FA5}">
                      <a16:colId xmlns:a16="http://schemas.microsoft.com/office/drawing/2014/main" val="3630080804"/>
                    </a:ext>
                  </a:extLst>
                </a:gridCol>
                <a:gridCol w="1472423">
                  <a:extLst>
                    <a:ext uri="{9D8B030D-6E8A-4147-A177-3AD203B41FA5}">
                      <a16:colId xmlns:a16="http://schemas.microsoft.com/office/drawing/2014/main" val="1140097904"/>
                    </a:ext>
                  </a:extLst>
                </a:gridCol>
                <a:gridCol w="1857081">
                  <a:extLst>
                    <a:ext uri="{9D8B030D-6E8A-4147-A177-3AD203B41FA5}">
                      <a16:colId xmlns:a16="http://schemas.microsoft.com/office/drawing/2014/main" val="197026784"/>
                    </a:ext>
                  </a:extLst>
                </a:gridCol>
              </a:tblGrid>
              <a:tr h="323103">
                <a:tc>
                  <a:txBody>
                    <a:bodyPr/>
                    <a:lstStyle/>
                    <a:p>
                      <a:r>
                        <a:rPr lang="en-GB">
                          <a:latin typeface="Arial" panose="020B0604020202020204" pitchFamily="34" charset="0"/>
                          <a:cs typeface="Arial" panose="020B0604020202020204" pitchFamily="34" charset="0"/>
                        </a:rPr>
                        <a:t>Year</a:t>
                      </a:r>
                    </a:p>
                  </a:txBody>
                  <a:tcPr/>
                </a:tc>
                <a:tc gridSpan="3">
                  <a:txBody>
                    <a:bodyPr/>
                    <a:lstStyle/>
                    <a:p>
                      <a:r>
                        <a:rPr lang="en-GB">
                          <a:latin typeface="Arial" panose="020B0604020202020204" pitchFamily="34" charset="0"/>
                          <a:cs typeface="Arial" panose="020B0604020202020204" pitchFamily="34" charset="0"/>
                        </a:rPr>
                        <a:t>Number of complaints received</a:t>
                      </a:r>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701942688"/>
                  </a:ext>
                </a:extLst>
              </a:tr>
              <a:tr h="323103">
                <a:tc>
                  <a:txBody>
                    <a:bodyPr/>
                    <a:lstStyle/>
                    <a:p>
                      <a:r>
                        <a:rPr lang="en-GB" dirty="0">
                          <a:latin typeface="Arial" panose="020B0604020202020204" pitchFamily="34" charset="0"/>
                          <a:cs typeface="Arial" panose="020B0604020202020204" pitchFamily="34" charset="0"/>
                        </a:rPr>
                        <a:t>2022-23</a:t>
                      </a:r>
                    </a:p>
                  </a:txBody>
                  <a:tcPr/>
                </a:tc>
                <a:tc>
                  <a:txBody>
                    <a:bodyPr/>
                    <a:lstStyle/>
                    <a:p>
                      <a:r>
                        <a:rPr lang="en-GB">
                          <a:latin typeface="Arial" panose="020B0604020202020204" pitchFamily="34" charset="0"/>
                          <a:cs typeface="Arial" panose="020B0604020202020204" pitchFamily="34" charset="0"/>
                        </a:rPr>
                        <a:t>44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atin typeface="Arial" panose="020B0604020202020204" pitchFamily="34" charset="0"/>
                          <a:cs typeface="Arial" panose="020B0604020202020204" pitchFamily="34" charset="0"/>
                        </a:rPr>
                        <a:t>23 founded</a:t>
                      </a:r>
                    </a:p>
                  </a:txBody>
                  <a:tcPr/>
                </a:tc>
                <a:tc>
                  <a:txBody>
                    <a:bodyPr/>
                    <a:lstStyle/>
                    <a:p>
                      <a:r>
                        <a:rPr lang="en-GB" dirty="0">
                          <a:latin typeface="Arial" panose="020B0604020202020204" pitchFamily="34" charset="0"/>
                          <a:cs typeface="Arial" panose="020B0604020202020204" pitchFamily="34" charset="0"/>
                        </a:rPr>
                        <a:t>21 unfounded</a:t>
                      </a:r>
                    </a:p>
                  </a:txBody>
                  <a:tcPr/>
                </a:tc>
                <a:extLst>
                  <a:ext uri="{0D108BD9-81ED-4DB2-BD59-A6C34878D82A}">
                    <a16:rowId xmlns:a16="http://schemas.microsoft.com/office/drawing/2014/main" val="2246833956"/>
                  </a:ext>
                </a:extLst>
              </a:tr>
              <a:tr h="513820">
                <a:tc>
                  <a:txBody>
                    <a:bodyPr/>
                    <a:lstStyle/>
                    <a:p>
                      <a:r>
                        <a:rPr lang="en-GB" dirty="0">
                          <a:latin typeface="Arial" panose="020B0604020202020204" pitchFamily="34" charset="0"/>
                          <a:cs typeface="Arial" panose="020B0604020202020204" pitchFamily="34" charset="0"/>
                        </a:rPr>
                        <a:t>2023-24</a:t>
                      </a:r>
                    </a:p>
                  </a:txBody>
                  <a:tcPr/>
                </a:tc>
                <a:tc>
                  <a:txBody>
                    <a:bodyPr/>
                    <a:lstStyle/>
                    <a:p>
                      <a:r>
                        <a:rPr lang="en-GB">
                          <a:latin typeface="Arial" panose="020B0604020202020204" pitchFamily="34" charset="0"/>
                          <a:cs typeface="Arial" panose="020B0604020202020204" pitchFamily="34" charset="0"/>
                        </a:rPr>
                        <a:t>59</a:t>
                      </a:r>
                    </a:p>
                  </a:txBody>
                  <a:tcPr/>
                </a:tc>
                <a:tc>
                  <a:txBody>
                    <a:bodyPr/>
                    <a:lstStyle/>
                    <a:p>
                      <a:r>
                        <a:rPr lang="en-GB">
                          <a:latin typeface="Arial" panose="020B0604020202020204" pitchFamily="34" charset="0"/>
                          <a:cs typeface="Arial" panose="020B0604020202020204" pitchFamily="34" charset="0"/>
                        </a:rPr>
                        <a:t>38 founded</a:t>
                      </a:r>
                    </a:p>
                  </a:txBody>
                  <a:tcPr/>
                </a:tc>
                <a:tc>
                  <a:txBody>
                    <a:bodyPr/>
                    <a:lstStyle/>
                    <a:p>
                      <a:r>
                        <a:rPr lang="en-GB" dirty="0">
                          <a:latin typeface="Arial" panose="020B0604020202020204" pitchFamily="34" charset="0"/>
                          <a:cs typeface="Arial" panose="020B0604020202020204" pitchFamily="34" charset="0"/>
                        </a:rPr>
                        <a:t>21 unfounded</a:t>
                      </a:r>
                    </a:p>
                  </a:txBody>
                  <a:tcPr/>
                </a:tc>
                <a:extLst>
                  <a:ext uri="{0D108BD9-81ED-4DB2-BD59-A6C34878D82A}">
                    <a16:rowId xmlns:a16="http://schemas.microsoft.com/office/drawing/2014/main" val="395861323"/>
                  </a:ext>
                </a:extLst>
              </a:tr>
              <a:tr h="565430">
                <a:tc>
                  <a:txBody>
                    <a:bodyPr/>
                    <a:lstStyle/>
                    <a:p>
                      <a:r>
                        <a:rPr lang="en-GB" b="0" dirty="0">
                          <a:latin typeface="Arial" panose="020B0604020202020204" pitchFamily="34" charset="0"/>
                          <a:cs typeface="Arial" panose="020B0604020202020204" pitchFamily="34" charset="0"/>
                        </a:rPr>
                        <a:t>2024-25</a:t>
                      </a:r>
                    </a:p>
                  </a:txBody>
                  <a:tcPr/>
                </a:tc>
                <a:tc>
                  <a:txBody>
                    <a:bodyPr/>
                    <a:lstStyle/>
                    <a:p>
                      <a:r>
                        <a:rPr lang="en-GB" b="0">
                          <a:latin typeface="Arial" panose="020B0604020202020204" pitchFamily="34" charset="0"/>
                          <a:cs typeface="Arial" panose="020B0604020202020204" pitchFamily="34" charset="0"/>
                        </a:rPr>
                        <a:t>52</a:t>
                      </a:r>
                    </a:p>
                  </a:txBody>
                  <a:tcPr/>
                </a:tc>
                <a:tc>
                  <a:txBody>
                    <a:bodyPr/>
                    <a:lstStyle/>
                    <a:p>
                      <a:r>
                        <a:rPr lang="en-GB" b="0">
                          <a:latin typeface="Arial" panose="020B0604020202020204" pitchFamily="34" charset="0"/>
                          <a:cs typeface="Arial" panose="020B0604020202020204" pitchFamily="34" charset="0"/>
                        </a:rPr>
                        <a:t>27 founded</a:t>
                      </a:r>
                    </a:p>
                  </a:txBody>
                  <a:tcPr/>
                </a:tc>
                <a:tc>
                  <a:txBody>
                    <a:bodyPr/>
                    <a:lstStyle/>
                    <a:p>
                      <a:r>
                        <a:rPr lang="en-GB" b="0" dirty="0">
                          <a:latin typeface="Arial" panose="020B0604020202020204" pitchFamily="34" charset="0"/>
                          <a:cs typeface="Arial" panose="020B0604020202020204" pitchFamily="34" charset="0"/>
                        </a:rPr>
                        <a:t>25 unfounded</a:t>
                      </a:r>
                    </a:p>
                  </a:txBody>
                  <a:tcPr/>
                </a:tc>
                <a:extLst>
                  <a:ext uri="{0D108BD9-81ED-4DB2-BD59-A6C34878D82A}">
                    <a16:rowId xmlns:a16="http://schemas.microsoft.com/office/drawing/2014/main" val="154963015"/>
                  </a:ext>
                </a:extLst>
              </a:tr>
              <a:tr h="565430">
                <a:tc>
                  <a:txBody>
                    <a:bodyPr/>
                    <a:lstStyle/>
                    <a:p>
                      <a:r>
                        <a:rPr lang="en-GB" b="1" dirty="0">
                          <a:latin typeface="Arial" panose="020B0604020202020204" pitchFamily="34" charset="0"/>
                          <a:cs typeface="Arial" panose="020B0604020202020204" pitchFamily="34" charset="0"/>
                        </a:rPr>
                        <a:t>2025-26</a:t>
                      </a:r>
                    </a:p>
                  </a:txBody>
                  <a:tcPr/>
                </a:tc>
                <a:tc>
                  <a:txBody>
                    <a:bodyPr/>
                    <a:lstStyle/>
                    <a:p>
                      <a:r>
                        <a:rPr lang="en-GB" b="1" dirty="0">
                          <a:latin typeface="Arial" panose="020B0604020202020204" pitchFamily="34" charset="0"/>
                          <a:cs typeface="Arial" panose="020B0604020202020204" pitchFamily="34" charset="0"/>
                        </a:rPr>
                        <a:t>55</a:t>
                      </a:r>
                    </a:p>
                  </a:txBody>
                  <a:tcPr/>
                </a:tc>
                <a:tc>
                  <a:txBody>
                    <a:bodyPr/>
                    <a:lstStyle/>
                    <a:p>
                      <a:r>
                        <a:rPr lang="en-GB" b="1" dirty="0">
                          <a:latin typeface="Arial" panose="020B0604020202020204" pitchFamily="34" charset="0"/>
                          <a:cs typeface="Arial" panose="020B0604020202020204" pitchFamily="34" charset="0"/>
                        </a:rPr>
                        <a:t>14 founded</a:t>
                      </a:r>
                    </a:p>
                    <a:p>
                      <a:r>
                        <a:rPr lang="en-GB" sz="1050" b="1" dirty="0">
                          <a:latin typeface="Arial" panose="020B0604020202020204" pitchFamily="34" charset="0"/>
                          <a:cs typeface="Arial" panose="020B0604020202020204" pitchFamily="34" charset="0"/>
                        </a:rPr>
                        <a:t>* 8 partially founded</a:t>
                      </a:r>
                    </a:p>
                  </a:txBody>
                  <a:tcPr/>
                </a:tc>
                <a:tc>
                  <a:txBody>
                    <a:bodyPr/>
                    <a:lstStyle/>
                    <a:p>
                      <a:r>
                        <a:rPr lang="en-GB" b="1" dirty="0">
                          <a:latin typeface="Arial" panose="020B0604020202020204" pitchFamily="34" charset="0"/>
                          <a:cs typeface="Arial" panose="020B0604020202020204" pitchFamily="34" charset="0"/>
                        </a:rPr>
                        <a:t>31unfounded</a:t>
                      </a:r>
                    </a:p>
                    <a:p>
                      <a:r>
                        <a:rPr lang="en-GB" sz="1050" b="1" dirty="0">
                          <a:latin typeface="Arial" panose="020B0604020202020204" pitchFamily="34" charset="0"/>
                          <a:cs typeface="Arial" panose="020B0604020202020204" pitchFamily="34" charset="0"/>
                        </a:rPr>
                        <a:t>* 2 withdrawn</a:t>
                      </a:r>
                    </a:p>
                  </a:txBody>
                  <a:tcPr/>
                </a:tc>
                <a:extLst>
                  <a:ext uri="{0D108BD9-81ED-4DB2-BD59-A6C34878D82A}">
                    <a16:rowId xmlns:a16="http://schemas.microsoft.com/office/drawing/2014/main" val="2652477890"/>
                  </a:ext>
                </a:extLst>
              </a:tr>
            </a:tbl>
          </a:graphicData>
        </a:graphic>
      </p:graphicFrame>
      <p:graphicFrame>
        <p:nvGraphicFramePr>
          <p:cNvPr id="10" name="Content Placeholder 5">
            <a:extLst>
              <a:ext uri="{FF2B5EF4-FFF2-40B4-BE49-F238E27FC236}">
                <a16:creationId xmlns:a16="http://schemas.microsoft.com/office/drawing/2014/main" id="{B32C6D01-C7F5-87D6-B627-94853913E456}"/>
              </a:ext>
            </a:extLst>
          </p:cNvPr>
          <p:cNvGraphicFramePr>
            <a:graphicFrameLocks/>
          </p:cNvGraphicFramePr>
          <p:nvPr/>
        </p:nvGraphicFramePr>
        <p:xfrm>
          <a:off x="6921046" y="2740007"/>
          <a:ext cx="5753494" cy="334948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56708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C6208-B2E7-1C88-B3FA-6BB6BD6F31E7}"/>
              </a:ext>
            </a:extLst>
          </p:cNvPr>
          <p:cNvSpPr>
            <a:spLocks noGrp="1"/>
          </p:cNvSpPr>
          <p:nvPr>
            <p:ph type="title"/>
          </p:nvPr>
        </p:nvSpPr>
        <p:spPr>
          <a:xfrm>
            <a:off x="678730" y="365129"/>
            <a:ext cx="10675073" cy="1325559"/>
          </a:xfrm>
        </p:spPr>
        <p:txBody>
          <a:bodyPr/>
          <a:lstStyle/>
          <a:p>
            <a:r>
              <a:rPr lang="en-GB"/>
              <a:t>Other customer feedback</a:t>
            </a:r>
          </a:p>
        </p:txBody>
      </p:sp>
      <p:sp>
        <p:nvSpPr>
          <p:cNvPr id="3" name="Content Placeholder 2">
            <a:extLst>
              <a:ext uri="{FF2B5EF4-FFF2-40B4-BE49-F238E27FC236}">
                <a16:creationId xmlns:a16="http://schemas.microsoft.com/office/drawing/2014/main" id="{967B8784-EBD7-8515-B0C1-BA6DF2E87EB2}"/>
              </a:ext>
            </a:extLst>
          </p:cNvPr>
          <p:cNvSpPr>
            <a:spLocks noGrp="1"/>
          </p:cNvSpPr>
          <p:nvPr>
            <p:ph idx="1"/>
          </p:nvPr>
        </p:nvSpPr>
        <p:spPr>
          <a:xfrm>
            <a:off x="678730" y="1508289"/>
            <a:ext cx="10675073" cy="3792378"/>
          </a:xfrm>
        </p:spPr>
        <p:txBody>
          <a:bodyPr>
            <a:normAutofit/>
          </a:bodyPr>
          <a:lstStyle/>
          <a:p>
            <a:pPr marL="0" indent="0" algn="l">
              <a:lnSpc>
                <a:spcPct val="100000"/>
              </a:lnSpc>
              <a:spcBef>
                <a:spcPts val="0"/>
              </a:spcBef>
              <a:buNone/>
            </a:pPr>
            <a:r>
              <a:rPr lang="en-GB" sz="2400" b="1"/>
              <a:t>Home Fire Safety Visits</a:t>
            </a:r>
          </a:p>
          <a:p>
            <a:pPr marL="0" indent="0" algn="l">
              <a:lnSpc>
                <a:spcPct val="100000"/>
              </a:lnSpc>
              <a:spcBef>
                <a:spcPts val="0"/>
              </a:spcBef>
              <a:buNone/>
            </a:pPr>
            <a:endParaRPr lang="en-GB" sz="1200" b="1"/>
          </a:p>
          <a:p>
            <a:pPr>
              <a:lnSpc>
                <a:spcPct val="100000"/>
              </a:lnSpc>
              <a:spcBef>
                <a:spcPts val="0"/>
              </a:spcBef>
            </a:pPr>
            <a:r>
              <a:rPr lang="en-GB" sz="2400"/>
              <a:t>Customers receiving a Safe and Well or Home Fire Safety visit are asked for feedback on the services they received. </a:t>
            </a:r>
          </a:p>
          <a:p>
            <a:pPr>
              <a:lnSpc>
                <a:spcPct val="100000"/>
              </a:lnSpc>
              <a:spcBef>
                <a:spcPts val="0"/>
              </a:spcBef>
            </a:pPr>
            <a:endParaRPr lang="en-GB" sz="2400"/>
          </a:p>
          <a:p>
            <a:pPr>
              <a:lnSpc>
                <a:spcPct val="100000"/>
              </a:lnSpc>
              <a:spcBef>
                <a:spcPts val="0"/>
              </a:spcBef>
            </a:pPr>
            <a:r>
              <a:rPr lang="en-GB" sz="2400"/>
              <a:t>This feedback is discussed regularly with the Team Leaders within the Safe and Well Team to support continuous improvement.</a:t>
            </a:r>
          </a:p>
          <a:p>
            <a:pPr>
              <a:lnSpc>
                <a:spcPct val="100000"/>
              </a:lnSpc>
              <a:spcBef>
                <a:spcPts val="0"/>
              </a:spcBef>
            </a:pPr>
            <a:endParaRPr lang="en-GB" sz="2400"/>
          </a:p>
          <a:p>
            <a:pPr>
              <a:lnSpc>
                <a:spcPct val="100000"/>
              </a:lnSpc>
              <a:spcBef>
                <a:spcPts val="0"/>
              </a:spcBef>
            </a:pPr>
            <a:r>
              <a:rPr lang="en-GB" sz="2400">
                <a:latin typeface="Arial" panose="020B0604020202020204" pitchFamily="34" charset="0"/>
                <a:ea typeface="Aptos" panose="020B0004020202020204" pitchFamily="34" charset="0"/>
              </a:rPr>
              <a:t>Any areas for learning and improvement are </a:t>
            </a:r>
            <a:r>
              <a:rPr lang="en-GB" sz="2400">
                <a:effectLst/>
                <a:latin typeface="Arial" panose="020B0604020202020204" pitchFamily="34" charset="0"/>
                <a:ea typeface="Aptos" panose="020B0004020202020204" pitchFamily="34" charset="0"/>
              </a:rPr>
              <a:t>reviewed and shared with members of the Prevention team and firefighters. </a:t>
            </a:r>
            <a:endParaRPr lang="en-GB" sz="3200"/>
          </a:p>
          <a:p>
            <a:pPr>
              <a:spcAft>
                <a:spcPts val="600"/>
              </a:spcAft>
            </a:pPr>
            <a:endParaRPr lang="en-GB" sz="2400"/>
          </a:p>
          <a:p>
            <a:pPr marL="0" indent="0">
              <a:buNone/>
            </a:pPr>
            <a:endParaRPr lang="en-GB"/>
          </a:p>
        </p:txBody>
      </p:sp>
    </p:spTree>
    <p:extLst>
      <p:ext uri="{BB962C8B-B14F-4D97-AF65-F5344CB8AC3E}">
        <p14:creationId xmlns:p14="http://schemas.microsoft.com/office/powerpoint/2010/main" val="16091238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6FDF6-559A-3F13-62BC-320C0D61CF6C}"/>
              </a:ext>
            </a:extLst>
          </p:cNvPr>
          <p:cNvSpPr>
            <a:spLocks noGrp="1"/>
          </p:cNvSpPr>
          <p:nvPr>
            <p:ph type="title"/>
          </p:nvPr>
        </p:nvSpPr>
        <p:spPr>
          <a:xfrm>
            <a:off x="317540" y="370044"/>
            <a:ext cx="10515600" cy="814451"/>
          </a:xfrm>
        </p:spPr>
        <p:txBody>
          <a:bodyPr>
            <a:normAutofit/>
          </a:bodyPr>
          <a:lstStyle/>
          <a:p>
            <a:r>
              <a:rPr lang="en-GB" sz="2800" dirty="0"/>
              <a:t>Home Fire Safety Visits</a:t>
            </a:r>
          </a:p>
        </p:txBody>
      </p:sp>
      <p:sp>
        <p:nvSpPr>
          <p:cNvPr id="3" name="Content Placeholder 2">
            <a:extLst>
              <a:ext uri="{FF2B5EF4-FFF2-40B4-BE49-F238E27FC236}">
                <a16:creationId xmlns:a16="http://schemas.microsoft.com/office/drawing/2014/main" id="{346FAEBA-7ACE-FC70-52B0-003154F08DC6}"/>
              </a:ext>
            </a:extLst>
          </p:cNvPr>
          <p:cNvSpPr>
            <a:spLocks noGrp="1"/>
          </p:cNvSpPr>
          <p:nvPr>
            <p:ph idx="1"/>
          </p:nvPr>
        </p:nvSpPr>
        <p:spPr>
          <a:xfrm>
            <a:off x="317540" y="1242139"/>
            <a:ext cx="11036259" cy="416212"/>
          </a:xfrm>
        </p:spPr>
        <p:txBody>
          <a:bodyPr/>
          <a:lstStyle/>
          <a:p>
            <a:pPr marL="0" indent="0">
              <a:buNone/>
            </a:pPr>
            <a:r>
              <a:rPr lang="en-GB" sz="2000" dirty="0"/>
              <a:t>The information within Tables 3, 4 and 5 shows an incredibly high levels of satisfaction.</a:t>
            </a:r>
          </a:p>
          <a:p>
            <a:endParaRPr lang="en-GB" dirty="0"/>
          </a:p>
        </p:txBody>
      </p:sp>
      <p:pic>
        <p:nvPicPr>
          <p:cNvPr id="5" name="Picture 4" descr="A table with text and numbers&#10;&#10;Description automatically generated">
            <a:extLst>
              <a:ext uri="{FF2B5EF4-FFF2-40B4-BE49-F238E27FC236}">
                <a16:creationId xmlns:a16="http://schemas.microsoft.com/office/drawing/2014/main" id="{F3F7B89C-9057-0CEE-5B46-34C3EF2AB675}"/>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17540" y="1892112"/>
            <a:ext cx="4945399" cy="309154"/>
          </a:xfrm>
          <a:prstGeom prst="rect">
            <a:avLst/>
          </a:prstGeom>
        </p:spPr>
      </p:pic>
      <p:pic>
        <p:nvPicPr>
          <p:cNvPr id="7" name="Picture 6" descr="A screenshot of a survey&#10;&#10;Description automatically generated">
            <a:extLst>
              <a:ext uri="{FF2B5EF4-FFF2-40B4-BE49-F238E27FC236}">
                <a16:creationId xmlns:a16="http://schemas.microsoft.com/office/drawing/2014/main" id="{F0709E9E-12F1-22E7-7285-BF75A5DAAE5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17540" y="3973061"/>
            <a:ext cx="4775806" cy="258889"/>
          </a:xfrm>
          <a:prstGeom prst="rect">
            <a:avLst/>
          </a:prstGeom>
        </p:spPr>
      </p:pic>
      <p:pic>
        <p:nvPicPr>
          <p:cNvPr id="9" name="Picture 8" descr="A screenshot of a computer screen&#10;&#10;Description automatically generated">
            <a:extLst>
              <a:ext uri="{FF2B5EF4-FFF2-40B4-BE49-F238E27FC236}">
                <a16:creationId xmlns:a16="http://schemas.microsoft.com/office/drawing/2014/main" id="{842795BE-9B4B-B937-B218-0D5EA85FBBFF}"/>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476215" y="2880289"/>
            <a:ext cx="5476973" cy="416211"/>
          </a:xfrm>
          <a:prstGeom prst="rect">
            <a:avLst/>
          </a:prstGeom>
        </p:spPr>
      </p:pic>
      <p:graphicFrame>
        <p:nvGraphicFramePr>
          <p:cNvPr id="4" name="Table 3">
            <a:extLst>
              <a:ext uri="{FF2B5EF4-FFF2-40B4-BE49-F238E27FC236}">
                <a16:creationId xmlns:a16="http://schemas.microsoft.com/office/drawing/2014/main" id="{2C5BCD79-B73E-E3F5-C050-3606143DA8BB}"/>
              </a:ext>
            </a:extLst>
          </p:cNvPr>
          <p:cNvGraphicFramePr>
            <a:graphicFrameLocks noGrp="1"/>
          </p:cNvGraphicFramePr>
          <p:nvPr/>
        </p:nvGraphicFramePr>
        <p:xfrm>
          <a:off x="317539" y="2158754"/>
          <a:ext cx="5817124" cy="1859280"/>
        </p:xfrm>
        <a:graphic>
          <a:graphicData uri="http://schemas.openxmlformats.org/drawingml/2006/table">
            <a:tbl>
              <a:tblPr firstRow="1" bandRow="1">
                <a:tableStyleId>{5C22544A-7EE6-4342-B048-85BDC9FD1C3A}</a:tableStyleId>
              </a:tblPr>
              <a:tblGrid>
                <a:gridCol w="1454281">
                  <a:extLst>
                    <a:ext uri="{9D8B030D-6E8A-4147-A177-3AD203B41FA5}">
                      <a16:colId xmlns:a16="http://schemas.microsoft.com/office/drawing/2014/main" val="2967659576"/>
                    </a:ext>
                  </a:extLst>
                </a:gridCol>
                <a:gridCol w="1454281">
                  <a:extLst>
                    <a:ext uri="{9D8B030D-6E8A-4147-A177-3AD203B41FA5}">
                      <a16:colId xmlns:a16="http://schemas.microsoft.com/office/drawing/2014/main" val="3071881809"/>
                    </a:ext>
                  </a:extLst>
                </a:gridCol>
                <a:gridCol w="1454281">
                  <a:extLst>
                    <a:ext uri="{9D8B030D-6E8A-4147-A177-3AD203B41FA5}">
                      <a16:colId xmlns:a16="http://schemas.microsoft.com/office/drawing/2014/main" val="833113197"/>
                    </a:ext>
                  </a:extLst>
                </a:gridCol>
                <a:gridCol w="1454281">
                  <a:extLst>
                    <a:ext uri="{9D8B030D-6E8A-4147-A177-3AD203B41FA5}">
                      <a16:colId xmlns:a16="http://schemas.microsoft.com/office/drawing/2014/main" val="2684997218"/>
                    </a:ext>
                  </a:extLst>
                </a:gridCol>
              </a:tblGrid>
              <a:tr h="474078">
                <a:tc>
                  <a:txBody>
                    <a:bodyPr/>
                    <a:lstStyle/>
                    <a:p>
                      <a:r>
                        <a:rPr lang="en-GB" sz="1400" dirty="0">
                          <a:solidFill>
                            <a:schemeClr val="tx1"/>
                          </a:solidFill>
                          <a:latin typeface="Arial" panose="020B0604020202020204" pitchFamily="34" charset="0"/>
                          <a:cs typeface="Arial" panose="020B0604020202020204" pitchFamily="34" charset="0"/>
                        </a:rPr>
                        <a:t>Overall satisfaction</a:t>
                      </a:r>
                    </a:p>
                  </a:txBody>
                  <a:tcPr/>
                </a:tc>
                <a:tc>
                  <a:txBody>
                    <a:bodyPr/>
                    <a:lstStyle/>
                    <a:p>
                      <a:r>
                        <a:rPr lang="en-GB" sz="1400" dirty="0">
                          <a:solidFill>
                            <a:schemeClr val="tx1"/>
                          </a:solidFill>
                          <a:latin typeface="Arial" panose="020B0604020202020204" pitchFamily="34" charset="0"/>
                          <a:cs typeface="Arial" panose="020B0604020202020204" pitchFamily="34" charset="0"/>
                        </a:rPr>
                        <a:t>Very happy</a:t>
                      </a:r>
                    </a:p>
                  </a:txBody>
                  <a:tcPr/>
                </a:tc>
                <a:tc>
                  <a:txBody>
                    <a:bodyPr/>
                    <a:lstStyle/>
                    <a:p>
                      <a:r>
                        <a:rPr lang="en-GB" sz="1400" dirty="0">
                          <a:solidFill>
                            <a:schemeClr val="tx1"/>
                          </a:solidFill>
                          <a:latin typeface="Arial" panose="020B0604020202020204" pitchFamily="34" charset="0"/>
                          <a:cs typeface="Arial" panose="020B0604020202020204" pitchFamily="34" charset="0"/>
                        </a:rPr>
                        <a:t>Happy</a:t>
                      </a:r>
                    </a:p>
                  </a:txBody>
                  <a:tcPr/>
                </a:tc>
                <a:tc>
                  <a:txBody>
                    <a:bodyPr/>
                    <a:lstStyle/>
                    <a:p>
                      <a:r>
                        <a:rPr lang="en-GB" sz="1400" dirty="0">
                          <a:solidFill>
                            <a:schemeClr val="tx1"/>
                          </a:solidFill>
                          <a:latin typeface="Arial" panose="020B0604020202020204" pitchFamily="34" charset="0"/>
                          <a:cs typeface="Arial" panose="020B0604020202020204" pitchFamily="34" charset="0"/>
                        </a:rPr>
                        <a:t>Other</a:t>
                      </a:r>
                    </a:p>
                  </a:txBody>
                  <a:tcPr/>
                </a:tc>
                <a:extLst>
                  <a:ext uri="{0D108BD9-81ED-4DB2-BD59-A6C34878D82A}">
                    <a16:rowId xmlns:a16="http://schemas.microsoft.com/office/drawing/2014/main" val="3214105387"/>
                  </a:ext>
                </a:extLst>
              </a:tr>
              <a:tr h="278869">
                <a:tc>
                  <a:txBody>
                    <a:bodyPr/>
                    <a:lstStyle/>
                    <a:p>
                      <a:r>
                        <a:rPr lang="en-GB" sz="1400" dirty="0">
                          <a:latin typeface="Arial" panose="020B0604020202020204" pitchFamily="34" charset="0"/>
                          <a:cs typeface="Arial" panose="020B0604020202020204" pitchFamily="34" charset="0"/>
                        </a:rPr>
                        <a:t>2025/26</a:t>
                      </a:r>
                    </a:p>
                  </a:txBody>
                  <a:tcPr/>
                </a:tc>
                <a:tc>
                  <a:txBody>
                    <a:bodyPr/>
                    <a:lstStyle/>
                    <a:p>
                      <a:r>
                        <a:rPr lang="en-GB" sz="1400" dirty="0">
                          <a:latin typeface="Arial" panose="020B0604020202020204" pitchFamily="34" charset="0"/>
                          <a:cs typeface="Arial" panose="020B0604020202020204" pitchFamily="34" charset="0"/>
                        </a:rPr>
                        <a:t>815 (96%)</a:t>
                      </a:r>
                    </a:p>
                  </a:txBody>
                  <a:tcPr/>
                </a:tc>
                <a:tc>
                  <a:txBody>
                    <a:bodyPr/>
                    <a:lstStyle/>
                    <a:p>
                      <a:r>
                        <a:rPr lang="en-GB" sz="1400" dirty="0">
                          <a:latin typeface="Arial" panose="020B0604020202020204" pitchFamily="34" charset="0"/>
                          <a:cs typeface="Arial" panose="020B0604020202020204" pitchFamily="34" charset="0"/>
                        </a:rPr>
                        <a:t>28 (3%)</a:t>
                      </a:r>
                    </a:p>
                  </a:txBody>
                  <a:tcPr/>
                </a:tc>
                <a:tc>
                  <a:txBody>
                    <a:bodyPr/>
                    <a:lstStyle/>
                    <a:p>
                      <a:r>
                        <a:rPr lang="en-GB" sz="1400" dirty="0">
                          <a:latin typeface="Arial" panose="020B0604020202020204" pitchFamily="34" charset="0"/>
                          <a:cs typeface="Arial" panose="020B0604020202020204" pitchFamily="34" charset="0"/>
                        </a:rPr>
                        <a:t>2 (0%)</a:t>
                      </a:r>
                    </a:p>
                  </a:txBody>
                  <a:tcPr/>
                </a:tc>
                <a:extLst>
                  <a:ext uri="{0D108BD9-81ED-4DB2-BD59-A6C34878D82A}">
                    <a16:rowId xmlns:a16="http://schemas.microsoft.com/office/drawing/2014/main" val="853265981"/>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latin typeface="Arial" panose="020B0604020202020204" pitchFamily="34" charset="0"/>
                          <a:cs typeface="Arial" panose="020B0604020202020204" pitchFamily="34" charset="0"/>
                        </a:rPr>
                        <a:t>2024/25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latin typeface="Arial" panose="020B0604020202020204" pitchFamily="34" charset="0"/>
                          <a:cs typeface="Arial" panose="020B0604020202020204" pitchFamily="34" charset="0"/>
                        </a:rPr>
                        <a:t>1,170 (92%)</a:t>
                      </a:r>
                    </a:p>
                    <a:p>
                      <a:endParaRPr lang="en-GB" sz="1400"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latin typeface="Arial" panose="020B0604020202020204" pitchFamily="34" charset="0"/>
                          <a:cs typeface="Arial" panose="020B0604020202020204" pitchFamily="34" charset="0"/>
                        </a:rPr>
                        <a:t>77 (6%)</a:t>
                      </a:r>
                    </a:p>
                    <a:p>
                      <a:endParaRPr lang="en-GB" sz="1400"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latin typeface="Arial" panose="020B0604020202020204" pitchFamily="34" charset="0"/>
                          <a:cs typeface="Arial" panose="020B0604020202020204" pitchFamily="34" charset="0"/>
                        </a:rPr>
                        <a:t>20 (2%)</a:t>
                      </a:r>
                    </a:p>
                    <a:p>
                      <a:endParaRPr lang="en-GB"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11407172"/>
                  </a:ext>
                </a:extLst>
              </a:tr>
              <a:tr h="4740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latin typeface="Arial" panose="020B0604020202020204" pitchFamily="34" charset="0"/>
                          <a:cs typeface="Arial" panose="020B0604020202020204" pitchFamily="34" charset="0"/>
                        </a:rPr>
                        <a:t>2023/24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latin typeface="Arial" panose="020B0604020202020204" pitchFamily="34" charset="0"/>
                          <a:cs typeface="Arial" panose="020B0604020202020204" pitchFamily="34" charset="0"/>
                        </a:rPr>
                        <a:t>961 (96%)</a:t>
                      </a:r>
                    </a:p>
                    <a:p>
                      <a:endParaRPr lang="en-GB" sz="1400"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latin typeface="Arial" panose="020B0604020202020204" pitchFamily="34" charset="0"/>
                          <a:cs typeface="Arial" panose="020B0604020202020204" pitchFamily="34" charset="0"/>
                        </a:rPr>
                        <a:t>36 (4%)</a:t>
                      </a:r>
                    </a:p>
                    <a:p>
                      <a:endParaRPr lang="en-GB" sz="1400"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latin typeface="Arial" panose="020B0604020202020204" pitchFamily="34" charset="0"/>
                          <a:cs typeface="Arial" panose="020B0604020202020204" pitchFamily="34" charset="0"/>
                        </a:rPr>
                        <a:t>5 (0%)</a:t>
                      </a:r>
                    </a:p>
                  </a:txBody>
                  <a:tcPr/>
                </a:tc>
                <a:extLst>
                  <a:ext uri="{0D108BD9-81ED-4DB2-BD59-A6C34878D82A}">
                    <a16:rowId xmlns:a16="http://schemas.microsoft.com/office/drawing/2014/main" val="923592940"/>
                  </a:ext>
                </a:extLst>
              </a:tr>
            </a:tbl>
          </a:graphicData>
        </a:graphic>
      </p:graphicFrame>
      <p:graphicFrame>
        <p:nvGraphicFramePr>
          <p:cNvPr id="6" name="Table 5">
            <a:extLst>
              <a:ext uri="{FF2B5EF4-FFF2-40B4-BE49-F238E27FC236}">
                <a16:creationId xmlns:a16="http://schemas.microsoft.com/office/drawing/2014/main" id="{E63CB499-CD25-18A9-8255-D98910DB174E}"/>
              </a:ext>
            </a:extLst>
          </p:cNvPr>
          <p:cNvGraphicFramePr>
            <a:graphicFrameLocks noGrp="1"/>
          </p:cNvGraphicFramePr>
          <p:nvPr/>
        </p:nvGraphicFramePr>
        <p:xfrm>
          <a:off x="6476216" y="3429000"/>
          <a:ext cx="5398245" cy="1538710"/>
        </p:xfrm>
        <a:graphic>
          <a:graphicData uri="http://schemas.openxmlformats.org/drawingml/2006/table">
            <a:tbl>
              <a:tblPr firstRow="1" bandRow="1">
                <a:tableStyleId>{5C22544A-7EE6-4342-B048-85BDC9FD1C3A}</a:tableStyleId>
              </a:tblPr>
              <a:tblGrid>
                <a:gridCol w="960839">
                  <a:extLst>
                    <a:ext uri="{9D8B030D-6E8A-4147-A177-3AD203B41FA5}">
                      <a16:colId xmlns:a16="http://schemas.microsoft.com/office/drawing/2014/main" val="2967659576"/>
                    </a:ext>
                  </a:extLst>
                </a:gridCol>
                <a:gridCol w="1124614">
                  <a:extLst>
                    <a:ext uri="{9D8B030D-6E8A-4147-A177-3AD203B41FA5}">
                      <a16:colId xmlns:a16="http://schemas.microsoft.com/office/drawing/2014/main" val="3071881809"/>
                    </a:ext>
                  </a:extLst>
                </a:gridCol>
                <a:gridCol w="1028493">
                  <a:extLst>
                    <a:ext uri="{9D8B030D-6E8A-4147-A177-3AD203B41FA5}">
                      <a16:colId xmlns:a16="http://schemas.microsoft.com/office/drawing/2014/main" val="833113197"/>
                    </a:ext>
                  </a:extLst>
                </a:gridCol>
                <a:gridCol w="1204650">
                  <a:extLst>
                    <a:ext uri="{9D8B030D-6E8A-4147-A177-3AD203B41FA5}">
                      <a16:colId xmlns:a16="http://schemas.microsoft.com/office/drawing/2014/main" val="2684997218"/>
                    </a:ext>
                  </a:extLst>
                </a:gridCol>
                <a:gridCol w="1079649">
                  <a:extLst>
                    <a:ext uri="{9D8B030D-6E8A-4147-A177-3AD203B41FA5}">
                      <a16:colId xmlns:a16="http://schemas.microsoft.com/office/drawing/2014/main" val="3019958635"/>
                    </a:ext>
                  </a:extLst>
                </a:gridCol>
              </a:tblGrid>
              <a:tr h="556555">
                <a:tc>
                  <a:txBody>
                    <a:bodyPr/>
                    <a:lstStyle/>
                    <a:p>
                      <a:r>
                        <a:rPr lang="en-GB" sz="1400" dirty="0">
                          <a:solidFill>
                            <a:schemeClr val="tx1"/>
                          </a:solidFill>
                          <a:latin typeface="Arial" panose="020B0604020202020204" pitchFamily="34" charset="0"/>
                          <a:cs typeface="Arial" panose="020B0604020202020204" pitchFamily="34" charset="0"/>
                        </a:rPr>
                        <a:t>NPS</a:t>
                      </a:r>
                    </a:p>
                  </a:txBody>
                  <a:tcPr/>
                </a:tc>
                <a:tc>
                  <a:txBody>
                    <a:bodyPr/>
                    <a:lstStyle/>
                    <a:p>
                      <a:r>
                        <a:rPr lang="en-GB" sz="1400" dirty="0">
                          <a:solidFill>
                            <a:schemeClr val="tx1"/>
                          </a:solidFill>
                          <a:latin typeface="Arial" panose="020B0604020202020204" pitchFamily="34" charset="0"/>
                          <a:cs typeface="Arial" panose="020B0604020202020204" pitchFamily="34" charset="0"/>
                        </a:rPr>
                        <a:t>Detractors</a:t>
                      </a:r>
                    </a:p>
                  </a:txBody>
                  <a:tcPr/>
                </a:tc>
                <a:tc>
                  <a:txBody>
                    <a:bodyPr/>
                    <a:lstStyle/>
                    <a:p>
                      <a:r>
                        <a:rPr lang="en-GB" sz="1400" dirty="0">
                          <a:solidFill>
                            <a:schemeClr val="tx1"/>
                          </a:solidFill>
                          <a:latin typeface="Arial" panose="020B0604020202020204" pitchFamily="34" charset="0"/>
                          <a:cs typeface="Arial" panose="020B0604020202020204" pitchFamily="34" charset="0"/>
                        </a:rPr>
                        <a:t>Passives</a:t>
                      </a:r>
                    </a:p>
                  </a:txBody>
                  <a:tcPr/>
                </a:tc>
                <a:tc>
                  <a:txBody>
                    <a:bodyPr/>
                    <a:lstStyle/>
                    <a:p>
                      <a:r>
                        <a:rPr lang="en-GB" sz="1400" dirty="0">
                          <a:solidFill>
                            <a:schemeClr val="tx1"/>
                          </a:solidFill>
                          <a:latin typeface="Arial" panose="020B0604020202020204" pitchFamily="34" charset="0"/>
                          <a:cs typeface="Arial" panose="020B0604020202020204" pitchFamily="34" charset="0"/>
                        </a:rPr>
                        <a:t>Promoters</a:t>
                      </a:r>
                    </a:p>
                  </a:txBody>
                  <a:tcPr/>
                </a:tc>
                <a:tc>
                  <a:txBody>
                    <a:bodyPr/>
                    <a:lstStyle/>
                    <a:p>
                      <a:r>
                        <a:rPr lang="en-GB" sz="1400" dirty="0">
                          <a:solidFill>
                            <a:schemeClr val="tx1"/>
                          </a:solidFill>
                          <a:latin typeface="Arial" panose="020B0604020202020204" pitchFamily="34" charset="0"/>
                          <a:cs typeface="Arial" panose="020B0604020202020204" pitchFamily="34" charset="0"/>
                        </a:rPr>
                        <a:t>Average NPS</a:t>
                      </a:r>
                    </a:p>
                  </a:txBody>
                  <a:tcPr/>
                </a:tc>
                <a:extLst>
                  <a:ext uri="{0D108BD9-81ED-4DB2-BD59-A6C34878D82A}">
                    <a16:rowId xmlns:a16="http://schemas.microsoft.com/office/drawing/2014/main" val="3214105387"/>
                  </a:ext>
                </a:extLst>
              </a:tr>
              <a:tr h="327385">
                <a:tc>
                  <a:txBody>
                    <a:bodyPr/>
                    <a:lstStyle/>
                    <a:p>
                      <a:r>
                        <a:rPr lang="en-GB" sz="1400" dirty="0">
                          <a:latin typeface="Arial" panose="020B0604020202020204" pitchFamily="34" charset="0"/>
                          <a:cs typeface="Arial" panose="020B0604020202020204" pitchFamily="34" charset="0"/>
                        </a:rPr>
                        <a:t>2025/26</a:t>
                      </a:r>
                    </a:p>
                  </a:txBody>
                  <a:tcPr/>
                </a:tc>
                <a:tc>
                  <a:txBody>
                    <a:bodyPr/>
                    <a:lstStyle/>
                    <a:p>
                      <a:r>
                        <a:rPr lang="en-GB" sz="1400" dirty="0">
                          <a:latin typeface="Arial" panose="020B0604020202020204" pitchFamily="34" charset="0"/>
                          <a:cs typeface="Arial" panose="020B0604020202020204" pitchFamily="34" charset="0"/>
                        </a:rPr>
                        <a:t>5</a:t>
                      </a:r>
                    </a:p>
                  </a:txBody>
                  <a:tcPr/>
                </a:tc>
                <a:tc>
                  <a:txBody>
                    <a:bodyPr/>
                    <a:lstStyle/>
                    <a:p>
                      <a:r>
                        <a:rPr lang="en-GB" sz="1400" dirty="0">
                          <a:latin typeface="Arial" panose="020B0604020202020204" pitchFamily="34" charset="0"/>
                          <a:cs typeface="Arial" panose="020B0604020202020204" pitchFamily="34" charset="0"/>
                        </a:rPr>
                        <a:t>15</a:t>
                      </a:r>
                    </a:p>
                  </a:txBody>
                  <a:tcPr/>
                </a:tc>
                <a:tc>
                  <a:txBody>
                    <a:bodyPr/>
                    <a:lstStyle/>
                    <a:p>
                      <a:r>
                        <a:rPr lang="en-GB" sz="1400" dirty="0">
                          <a:latin typeface="Arial" panose="020B0604020202020204" pitchFamily="34" charset="0"/>
                          <a:cs typeface="Arial" panose="020B0604020202020204" pitchFamily="34" charset="0"/>
                        </a:rPr>
                        <a:t>825</a:t>
                      </a:r>
                    </a:p>
                  </a:txBody>
                  <a:tcPr/>
                </a:tc>
                <a:tc>
                  <a:txBody>
                    <a:bodyPr/>
                    <a:lstStyle/>
                    <a:p>
                      <a:r>
                        <a:rPr lang="en-GB" sz="1400" dirty="0">
                          <a:latin typeface="Arial" panose="020B0604020202020204" pitchFamily="34" charset="0"/>
                          <a:cs typeface="Arial" panose="020B0604020202020204" pitchFamily="34" charset="0"/>
                        </a:rPr>
                        <a:t>97</a:t>
                      </a:r>
                    </a:p>
                  </a:txBody>
                  <a:tcPr/>
                </a:tc>
                <a:extLst>
                  <a:ext uri="{0D108BD9-81ED-4DB2-BD59-A6C34878D82A}">
                    <a16:rowId xmlns:a16="http://schemas.microsoft.com/office/drawing/2014/main" val="853265981"/>
                  </a:ext>
                </a:extLst>
              </a:tr>
              <a:tr h="3273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latin typeface="Arial" panose="020B0604020202020204" pitchFamily="34" charset="0"/>
                          <a:cs typeface="Arial" panose="020B0604020202020204" pitchFamily="34" charset="0"/>
                        </a:rPr>
                        <a:t>2024/25</a:t>
                      </a:r>
                    </a:p>
                  </a:txBody>
                  <a:tcPr/>
                </a:tc>
                <a:tc>
                  <a:txBody>
                    <a:bodyPr/>
                    <a:lstStyle/>
                    <a:p>
                      <a:r>
                        <a:rPr lang="en-GB" sz="1400" dirty="0">
                          <a:latin typeface="Arial" panose="020B0604020202020204" pitchFamily="34" charset="0"/>
                          <a:cs typeface="Arial" panose="020B0604020202020204" pitchFamily="34" charset="0"/>
                        </a:rPr>
                        <a:t>24</a:t>
                      </a:r>
                    </a:p>
                  </a:txBody>
                  <a:tcPr/>
                </a:tc>
                <a:tc>
                  <a:txBody>
                    <a:bodyPr/>
                    <a:lstStyle/>
                    <a:p>
                      <a:r>
                        <a:rPr lang="en-GB" sz="1400" dirty="0">
                          <a:latin typeface="Arial" panose="020B0604020202020204" pitchFamily="34" charset="0"/>
                          <a:cs typeface="Arial" panose="020B0604020202020204" pitchFamily="34" charset="0"/>
                        </a:rPr>
                        <a:t>64</a:t>
                      </a:r>
                    </a:p>
                  </a:txBody>
                  <a:tcPr/>
                </a:tc>
                <a:tc>
                  <a:txBody>
                    <a:bodyPr/>
                    <a:lstStyle/>
                    <a:p>
                      <a:r>
                        <a:rPr lang="en-GB" sz="1400" dirty="0">
                          <a:latin typeface="Arial" panose="020B0604020202020204" pitchFamily="34" charset="0"/>
                          <a:cs typeface="Arial" panose="020B0604020202020204" pitchFamily="34" charset="0"/>
                        </a:rPr>
                        <a:t>1167</a:t>
                      </a:r>
                    </a:p>
                  </a:txBody>
                  <a:tcPr/>
                </a:tc>
                <a:tc>
                  <a:txBody>
                    <a:bodyPr/>
                    <a:lstStyle/>
                    <a:p>
                      <a:r>
                        <a:rPr lang="en-GB" sz="1400" dirty="0">
                          <a:latin typeface="Arial" panose="020B0604020202020204" pitchFamily="34" charset="0"/>
                          <a:cs typeface="Arial" panose="020B0604020202020204" pitchFamily="34" charset="0"/>
                        </a:rPr>
                        <a:t>91</a:t>
                      </a:r>
                    </a:p>
                  </a:txBody>
                  <a:tcPr/>
                </a:tc>
                <a:extLst>
                  <a:ext uri="{0D108BD9-81ED-4DB2-BD59-A6C34878D82A}">
                    <a16:rowId xmlns:a16="http://schemas.microsoft.com/office/drawing/2014/main" val="211407172"/>
                  </a:ext>
                </a:extLst>
              </a:tr>
              <a:tr h="3273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latin typeface="Arial" panose="020B0604020202020204" pitchFamily="34" charset="0"/>
                          <a:cs typeface="Arial" panose="020B0604020202020204" pitchFamily="34" charset="0"/>
                        </a:rPr>
                        <a:t>2023/24</a:t>
                      </a:r>
                    </a:p>
                  </a:txBody>
                  <a:tcPr/>
                </a:tc>
                <a:tc>
                  <a:txBody>
                    <a:bodyPr/>
                    <a:lstStyle/>
                    <a:p>
                      <a:r>
                        <a:rPr lang="en-GB" sz="1400" dirty="0">
                          <a:latin typeface="Arial" panose="020B0604020202020204" pitchFamily="34" charset="0"/>
                          <a:cs typeface="Arial" panose="020B0604020202020204" pitchFamily="34" charset="0"/>
                        </a:rPr>
                        <a:t>9</a:t>
                      </a:r>
                    </a:p>
                  </a:txBody>
                  <a:tcPr/>
                </a:tc>
                <a:tc>
                  <a:txBody>
                    <a:bodyPr/>
                    <a:lstStyle/>
                    <a:p>
                      <a:r>
                        <a:rPr lang="en-GB" sz="1400" dirty="0">
                          <a:latin typeface="Arial" panose="020B0604020202020204" pitchFamily="34" charset="0"/>
                          <a:cs typeface="Arial" panose="020B0604020202020204" pitchFamily="34" charset="0"/>
                        </a:rPr>
                        <a:t>27</a:t>
                      </a:r>
                    </a:p>
                  </a:txBody>
                  <a:tcPr/>
                </a:tc>
                <a:tc>
                  <a:txBody>
                    <a:bodyPr/>
                    <a:lstStyle/>
                    <a:p>
                      <a:r>
                        <a:rPr lang="en-GB" sz="1400" dirty="0">
                          <a:latin typeface="Arial" panose="020B0604020202020204" pitchFamily="34" charset="0"/>
                          <a:cs typeface="Arial" panose="020B0604020202020204" pitchFamily="34" charset="0"/>
                        </a:rPr>
                        <a:t>966</a:t>
                      </a:r>
                    </a:p>
                  </a:txBody>
                  <a:tcPr/>
                </a:tc>
                <a:tc>
                  <a:txBody>
                    <a:bodyPr/>
                    <a:lstStyle/>
                    <a:p>
                      <a:r>
                        <a:rPr lang="en-GB" sz="1400" dirty="0">
                          <a:latin typeface="Arial" panose="020B0604020202020204" pitchFamily="34" charset="0"/>
                          <a:cs typeface="Arial" panose="020B0604020202020204" pitchFamily="34" charset="0"/>
                        </a:rPr>
                        <a:t>96</a:t>
                      </a:r>
                    </a:p>
                  </a:txBody>
                  <a:tcPr/>
                </a:tc>
                <a:extLst>
                  <a:ext uri="{0D108BD9-81ED-4DB2-BD59-A6C34878D82A}">
                    <a16:rowId xmlns:a16="http://schemas.microsoft.com/office/drawing/2014/main" val="923592940"/>
                  </a:ext>
                </a:extLst>
              </a:tr>
            </a:tbl>
          </a:graphicData>
        </a:graphic>
      </p:graphicFrame>
      <p:graphicFrame>
        <p:nvGraphicFramePr>
          <p:cNvPr id="8" name="Table 7">
            <a:extLst>
              <a:ext uri="{FF2B5EF4-FFF2-40B4-BE49-F238E27FC236}">
                <a16:creationId xmlns:a16="http://schemas.microsoft.com/office/drawing/2014/main" id="{784B6DB3-7232-D23E-DF43-49CB6F080B76}"/>
              </a:ext>
            </a:extLst>
          </p:cNvPr>
          <p:cNvGraphicFramePr>
            <a:graphicFrameLocks noGrp="1"/>
          </p:cNvGraphicFramePr>
          <p:nvPr/>
        </p:nvGraphicFramePr>
        <p:xfrm>
          <a:off x="317540" y="4326218"/>
          <a:ext cx="5005155" cy="1219200"/>
        </p:xfrm>
        <a:graphic>
          <a:graphicData uri="http://schemas.openxmlformats.org/drawingml/2006/table">
            <a:tbl>
              <a:tblPr firstRow="1" bandRow="1">
                <a:tableStyleId>{5C22544A-7EE6-4342-B048-85BDC9FD1C3A}</a:tableStyleId>
              </a:tblPr>
              <a:tblGrid>
                <a:gridCol w="1668385">
                  <a:extLst>
                    <a:ext uri="{9D8B030D-6E8A-4147-A177-3AD203B41FA5}">
                      <a16:colId xmlns:a16="http://schemas.microsoft.com/office/drawing/2014/main" val="2967659576"/>
                    </a:ext>
                  </a:extLst>
                </a:gridCol>
                <a:gridCol w="1668385">
                  <a:extLst>
                    <a:ext uri="{9D8B030D-6E8A-4147-A177-3AD203B41FA5}">
                      <a16:colId xmlns:a16="http://schemas.microsoft.com/office/drawing/2014/main" val="3071881809"/>
                    </a:ext>
                  </a:extLst>
                </a:gridCol>
                <a:gridCol w="1668385">
                  <a:extLst>
                    <a:ext uri="{9D8B030D-6E8A-4147-A177-3AD203B41FA5}">
                      <a16:colId xmlns:a16="http://schemas.microsoft.com/office/drawing/2014/main" val="833113197"/>
                    </a:ext>
                  </a:extLst>
                </a:gridCol>
              </a:tblGrid>
              <a:tr h="192527">
                <a:tc>
                  <a:txBody>
                    <a:bodyPr/>
                    <a:lstStyle/>
                    <a:p>
                      <a:r>
                        <a:rPr lang="en-GB" sz="1400" dirty="0">
                          <a:solidFill>
                            <a:schemeClr val="tx1"/>
                          </a:solidFill>
                          <a:latin typeface="Arial" panose="020B0604020202020204" pitchFamily="34" charset="0"/>
                          <a:cs typeface="Arial" panose="020B0604020202020204" pitchFamily="34" charset="0"/>
                        </a:rPr>
                        <a:t>Feeling safer</a:t>
                      </a:r>
                    </a:p>
                  </a:txBody>
                  <a:tcPr/>
                </a:tc>
                <a:tc>
                  <a:txBody>
                    <a:bodyPr/>
                    <a:lstStyle/>
                    <a:p>
                      <a:r>
                        <a:rPr lang="en-GB" sz="1400" dirty="0">
                          <a:solidFill>
                            <a:schemeClr val="tx1"/>
                          </a:solidFill>
                          <a:latin typeface="Arial" panose="020B0604020202020204" pitchFamily="34" charset="0"/>
                          <a:cs typeface="Arial" panose="020B0604020202020204" pitchFamily="34" charset="0"/>
                        </a:rPr>
                        <a:t>Yes</a:t>
                      </a:r>
                    </a:p>
                  </a:txBody>
                  <a:tcPr/>
                </a:tc>
                <a:tc>
                  <a:txBody>
                    <a:bodyPr/>
                    <a:lstStyle/>
                    <a:p>
                      <a:r>
                        <a:rPr lang="en-GB" sz="1400" dirty="0">
                          <a:solidFill>
                            <a:schemeClr val="tx1"/>
                          </a:solidFill>
                          <a:latin typeface="Arial" panose="020B0604020202020204" pitchFamily="34" charset="0"/>
                          <a:cs typeface="Arial" panose="020B0604020202020204" pitchFamily="34" charset="0"/>
                        </a:rPr>
                        <a:t>No or unsure</a:t>
                      </a:r>
                    </a:p>
                  </a:txBody>
                  <a:tcPr/>
                </a:tc>
                <a:extLst>
                  <a:ext uri="{0D108BD9-81ED-4DB2-BD59-A6C34878D82A}">
                    <a16:rowId xmlns:a16="http://schemas.microsoft.com/office/drawing/2014/main" val="3214105387"/>
                  </a:ext>
                </a:extLst>
              </a:tr>
              <a:tr h="0">
                <a:tc>
                  <a:txBody>
                    <a:bodyPr/>
                    <a:lstStyle/>
                    <a:p>
                      <a:r>
                        <a:rPr lang="en-GB" sz="1400" dirty="0">
                          <a:latin typeface="Arial" panose="020B0604020202020204" pitchFamily="34" charset="0"/>
                          <a:cs typeface="Arial" panose="020B0604020202020204" pitchFamily="34" charset="0"/>
                        </a:rPr>
                        <a:t>2025/26</a:t>
                      </a:r>
                    </a:p>
                  </a:txBody>
                  <a:tcPr/>
                </a:tc>
                <a:tc>
                  <a:txBody>
                    <a:bodyPr/>
                    <a:lstStyle/>
                    <a:p>
                      <a:r>
                        <a:rPr lang="en-GB" sz="1400" dirty="0">
                          <a:latin typeface="Arial" panose="020B0604020202020204" pitchFamily="34" charset="0"/>
                          <a:cs typeface="Arial" panose="020B0604020202020204" pitchFamily="34" charset="0"/>
                        </a:rPr>
                        <a:t>831 (98%)</a:t>
                      </a:r>
                    </a:p>
                  </a:txBody>
                  <a:tcPr/>
                </a:tc>
                <a:tc>
                  <a:txBody>
                    <a:bodyPr/>
                    <a:lstStyle/>
                    <a:p>
                      <a:r>
                        <a:rPr lang="en-GB" sz="1400" dirty="0">
                          <a:latin typeface="Arial" panose="020B0604020202020204" pitchFamily="34" charset="0"/>
                          <a:cs typeface="Arial" panose="020B0604020202020204" pitchFamily="34" charset="0"/>
                        </a:rPr>
                        <a:t>14 (10%)</a:t>
                      </a:r>
                    </a:p>
                  </a:txBody>
                  <a:tcPr/>
                </a:tc>
                <a:extLst>
                  <a:ext uri="{0D108BD9-81ED-4DB2-BD59-A6C34878D82A}">
                    <a16:rowId xmlns:a16="http://schemas.microsoft.com/office/drawing/2014/main" val="853265981"/>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latin typeface="Arial" panose="020B0604020202020204" pitchFamily="34" charset="0"/>
                          <a:cs typeface="Arial" panose="020B0604020202020204" pitchFamily="34" charset="0"/>
                        </a:rPr>
                        <a:t>2024/25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latin typeface="Arial" panose="020B0604020202020204" pitchFamily="34" charset="0"/>
                          <a:cs typeface="Arial" panose="020B0604020202020204" pitchFamily="34" charset="0"/>
                        </a:rPr>
                        <a:t>1226 (95%)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latin typeface="Arial" panose="020B0604020202020204" pitchFamily="34" charset="0"/>
                          <a:cs typeface="Arial" panose="020B0604020202020204" pitchFamily="34" charset="0"/>
                        </a:rPr>
                        <a:t>59 (5%)</a:t>
                      </a:r>
                    </a:p>
                  </a:txBody>
                  <a:tcPr/>
                </a:tc>
                <a:extLst>
                  <a:ext uri="{0D108BD9-81ED-4DB2-BD59-A6C34878D82A}">
                    <a16:rowId xmlns:a16="http://schemas.microsoft.com/office/drawing/2014/main" val="211407172"/>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latin typeface="Arial" panose="020B0604020202020204" pitchFamily="34" charset="0"/>
                          <a:cs typeface="Arial" panose="020B0604020202020204" pitchFamily="34" charset="0"/>
                        </a:rPr>
                        <a:t>2023/24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latin typeface="Arial" panose="020B0604020202020204" pitchFamily="34" charset="0"/>
                          <a:cs typeface="Arial" panose="020B0604020202020204" pitchFamily="34" charset="0"/>
                        </a:rPr>
                        <a:t>971 (97%)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latin typeface="Arial" panose="020B0604020202020204" pitchFamily="34" charset="0"/>
                          <a:cs typeface="Arial" panose="020B0604020202020204" pitchFamily="34" charset="0"/>
                        </a:rPr>
                        <a:t>31 (3%)</a:t>
                      </a:r>
                    </a:p>
                  </a:txBody>
                  <a:tcPr/>
                </a:tc>
                <a:extLst>
                  <a:ext uri="{0D108BD9-81ED-4DB2-BD59-A6C34878D82A}">
                    <a16:rowId xmlns:a16="http://schemas.microsoft.com/office/drawing/2014/main" val="923592940"/>
                  </a:ext>
                </a:extLst>
              </a:tr>
            </a:tbl>
          </a:graphicData>
        </a:graphic>
      </p:graphicFrame>
    </p:spTree>
    <p:extLst>
      <p:ext uri="{BB962C8B-B14F-4D97-AF65-F5344CB8AC3E}">
        <p14:creationId xmlns:p14="http://schemas.microsoft.com/office/powerpoint/2010/main" val="7677660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E4BC2-C7B1-7CA4-6795-617F754FB339}"/>
              </a:ext>
            </a:extLst>
          </p:cNvPr>
          <p:cNvSpPr>
            <a:spLocks noGrp="1"/>
          </p:cNvSpPr>
          <p:nvPr>
            <p:ph type="title"/>
          </p:nvPr>
        </p:nvSpPr>
        <p:spPr/>
        <p:txBody>
          <a:bodyPr/>
          <a:lstStyle/>
          <a:p>
            <a:br>
              <a:rPr lang="en-GB" sz="1800">
                <a:effectLst/>
                <a:latin typeface="Arial" panose="020B0604020202020204" pitchFamily="34" charset="0"/>
                <a:ea typeface="Calibri" panose="020F0502020204030204" pitchFamily="34" charset="0"/>
                <a:cs typeface="Arial" panose="020B0604020202020204" pitchFamily="34" charset="0"/>
              </a:rPr>
            </a:br>
            <a:endParaRPr lang="en-GB"/>
          </a:p>
        </p:txBody>
      </p:sp>
      <p:sp>
        <p:nvSpPr>
          <p:cNvPr id="3" name="Content Placeholder 2">
            <a:extLst>
              <a:ext uri="{FF2B5EF4-FFF2-40B4-BE49-F238E27FC236}">
                <a16:creationId xmlns:a16="http://schemas.microsoft.com/office/drawing/2014/main" id="{42341B41-2294-1F80-84A5-D26AB0A8E769}"/>
              </a:ext>
            </a:extLst>
          </p:cNvPr>
          <p:cNvSpPr>
            <a:spLocks noGrp="1"/>
          </p:cNvSpPr>
          <p:nvPr>
            <p:ph idx="1"/>
          </p:nvPr>
        </p:nvSpPr>
        <p:spPr>
          <a:xfrm>
            <a:off x="838200" y="548640"/>
            <a:ext cx="10515600" cy="4975467"/>
          </a:xfrm>
        </p:spPr>
        <p:txBody>
          <a:bodyPr>
            <a:normAutofit/>
          </a:bodyPr>
          <a:lstStyle/>
          <a:p>
            <a:pPr marL="0" indent="0">
              <a:lnSpc>
                <a:spcPct val="100000"/>
              </a:lnSpc>
              <a:spcBef>
                <a:spcPts val="0"/>
              </a:spcBef>
              <a:buNone/>
            </a:pPr>
            <a:r>
              <a:rPr lang="en-GB" sz="2800" b="1">
                <a:effectLst/>
                <a:latin typeface="Arial" panose="020B0604020202020204" pitchFamily="34" charset="0"/>
                <a:ea typeface="Calibri" panose="020F0502020204030204" pitchFamily="34" charset="0"/>
                <a:cs typeface="Arial" panose="020B0604020202020204" pitchFamily="34" charset="0"/>
              </a:rPr>
              <a:t>Following an incident</a:t>
            </a:r>
          </a:p>
          <a:p>
            <a:pPr marL="0" indent="0">
              <a:lnSpc>
                <a:spcPct val="100000"/>
              </a:lnSpc>
              <a:spcBef>
                <a:spcPts val="0"/>
              </a:spcBef>
              <a:buNone/>
            </a:pPr>
            <a:endParaRPr lang="en-GB" sz="2400" b="1">
              <a:latin typeface="Arial" panose="020B0604020202020204" pitchFamily="34" charset="0"/>
              <a:cs typeface="Arial" panose="020B0604020202020204" pitchFamily="34" charset="0"/>
            </a:endParaRPr>
          </a:p>
          <a:p>
            <a:pPr>
              <a:lnSpc>
                <a:spcPct val="100000"/>
              </a:lnSpc>
              <a:spcBef>
                <a:spcPts val="0"/>
              </a:spcBef>
            </a:pPr>
            <a:r>
              <a:rPr lang="en-GB" sz="2400">
                <a:effectLst/>
                <a:latin typeface="Arial" panose="020B0604020202020204" pitchFamily="34" charset="0"/>
                <a:ea typeface="Calibri" panose="020F0502020204030204" pitchFamily="34" charset="0"/>
                <a:cs typeface="Arial" panose="020B0604020202020204" pitchFamily="34" charset="0"/>
              </a:rPr>
              <a:t>Customers involved in an incident that Kent Fire and Rescue Service has attended are asked for feedback on the service they have received. </a:t>
            </a:r>
          </a:p>
          <a:p>
            <a:pPr>
              <a:lnSpc>
                <a:spcPct val="100000"/>
              </a:lnSpc>
              <a:spcBef>
                <a:spcPts val="0"/>
              </a:spcBef>
            </a:pPr>
            <a:endParaRPr lang="en-GB" sz="2400">
              <a:effectLst/>
              <a:latin typeface="Arial" panose="020B0604020202020204" pitchFamily="34" charset="0"/>
              <a:ea typeface="Calibri" panose="020F0502020204030204" pitchFamily="34" charset="0"/>
              <a:cs typeface="Arial" panose="020B0604020202020204" pitchFamily="34" charset="0"/>
            </a:endParaRPr>
          </a:p>
          <a:p>
            <a:pPr>
              <a:lnSpc>
                <a:spcPct val="100000"/>
              </a:lnSpc>
              <a:spcBef>
                <a:spcPts val="0"/>
              </a:spcBef>
            </a:pPr>
            <a:r>
              <a:rPr lang="en-GB" sz="2400">
                <a:effectLst/>
                <a:latin typeface="Arial" panose="020B0604020202020204" pitchFamily="34" charset="0"/>
                <a:ea typeface="Calibri" panose="020F0502020204030204" pitchFamily="34" charset="0"/>
                <a:cs typeface="Arial" panose="020B0604020202020204" pitchFamily="34" charset="0"/>
              </a:rPr>
              <a:t>The information received is discussed regularly with the Professional Standards team as well as operational response colleagues and is used to support continuous improvement. </a:t>
            </a:r>
          </a:p>
          <a:p>
            <a:pPr>
              <a:lnSpc>
                <a:spcPct val="100000"/>
              </a:lnSpc>
              <a:spcBef>
                <a:spcPts val="0"/>
              </a:spcBef>
            </a:pPr>
            <a:endParaRPr lang="en-GB" sz="2400">
              <a:effectLst/>
              <a:latin typeface="Arial" panose="020B0604020202020204" pitchFamily="34" charset="0"/>
              <a:ea typeface="Calibri" panose="020F0502020204030204" pitchFamily="34" charset="0"/>
              <a:cs typeface="Arial" panose="020B0604020202020204" pitchFamily="34" charset="0"/>
            </a:endParaRPr>
          </a:p>
          <a:p>
            <a:pPr>
              <a:lnSpc>
                <a:spcPct val="100000"/>
              </a:lnSpc>
              <a:spcBef>
                <a:spcPts val="0"/>
              </a:spcBef>
            </a:pPr>
            <a:r>
              <a:rPr lang="en-GB" sz="2400">
                <a:effectLst/>
                <a:latin typeface="Arial" panose="020B0604020202020204" pitchFamily="34" charset="0"/>
                <a:ea typeface="Calibri" panose="020F0502020204030204" pitchFamily="34" charset="0"/>
                <a:cs typeface="Arial" panose="020B0604020202020204" pitchFamily="34" charset="0"/>
              </a:rPr>
              <a:t>A summary of the main findings is included in Tables 6, 7, 8 and 9 on the next slide which shows a high level of satisfaction. The figures are low, and we have developed a marketing and outreach plan </a:t>
            </a:r>
            <a:r>
              <a:rPr lang="en-GB" sz="2400">
                <a:latin typeface="Arial" panose="020B0604020202020204" pitchFamily="34" charset="0"/>
                <a:ea typeface="Calibri" panose="020F0502020204030204" pitchFamily="34" charset="0"/>
                <a:cs typeface="Arial" panose="020B0604020202020204" pitchFamily="34" charset="0"/>
              </a:rPr>
              <a:t>t</a:t>
            </a:r>
            <a:r>
              <a:rPr lang="en-GB" sz="2400">
                <a:effectLst/>
                <a:latin typeface="Arial" panose="020B0604020202020204" pitchFamily="34" charset="0"/>
                <a:ea typeface="Calibri" panose="020F0502020204030204" pitchFamily="34" charset="0"/>
                <a:cs typeface="Arial" panose="020B0604020202020204" pitchFamily="34" charset="0"/>
              </a:rPr>
              <a:t>o increase meaningful feedback.</a:t>
            </a:r>
            <a:endParaRPr lang="en-GB"/>
          </a:p>
        </p:txBody>
      </p:sp>
    </p:spTree>
    <p:extLst>
      <p:ext uri="{BB962C8B-B14F-4D97-AF65-F5344CB8AC3E}">
        <p14:creationId xmlns:p14="http://schemas.microsoft.com/office/powerpoint/2010/main" val="37808023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squares with black text&#10;&#10;Description automatically generated">
            <a:extLst>
              <a:ext uri="{FF2B5EF4-FFF2-40B4-BE49-F238E27FC236}">
                <a16:creationId xmlns:a16="http://schemas.microsoft.com/office/drawing/2014/main" id="{9089397F-D344-C539-3CC9-D238791E0FEB}"/>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17786" y="756615"/>
            <a:ext cx="5458937" cy="327468"/>
          </a:xfrm>
          <a:prstGeom prst="rect">
            <a:avLst/>
          </a:prstGeom>
        </p:spPr>
      </p:pic>
      <p:pic>
        <p:nvPicPr>
          <p:cNvPr id="11" name="Picture 10" descr="A blue and white rectangular box with text&#10;&#10;Description automatically generated with medium confidence">
            <a:extLst>
              <a:ext uri="{FF2B5EF4-FFF2-40B4-BE49-F238E27FC236}">
                <a16:creationId xmlns:a16="http://schemas.microsoft.com/office/drawing/2014/main" id="{2FB93908-A4FD-F0DA-13C0-E53222E95BB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369376" y="3744410"/>
            <a:ext cx="6036653" cy="698338"/>
          </a:xfrm>
          <a:prstGeom prst="rect">
            <a:avLst/>
          </a:prstGeom>
        </p:spPr>
      </p:pic>
      <p:pic>
        <p:nvPicPr>
          <p:cNvPr id="15" name="Picture 14" descr="A blue squares with black text&#10;&#10;Description automatically generated">
            <a:extLst>
              <a:ext uri="{FF2B5EF4-FFF2-40B4-BE49-F238E27FC236}">
                <a16:creationId xmlns:a16="http://schemas.microsoft.com/office/drawing/2014/main" id="{388C75DF-BD73-5104-323D-BBAE5C4C1EBB}"/>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242368" y="2627711"/>
            <a:ext cx="4593067" cy="205901"/>
          </a:xfrm>
          <a:prstGeom prst="rect">
            <a:avLst/>
          </a:prstGeom>
        </p:spPr>
      </p:pic>
      <p:pic>
        <p:nvPicPr>
          <p:cNvPr id="17" name="Picture 16" descr="A blue rectangular box with black text&#10;&#10;Description automatically generated">
            <a:extLst>
              <a:ext uri="{FF2B5EF4-FFF2-40B4-BE49-F238E27FC236}">
                <a16:creationId xmlns:a16="http://schemas.microsoft.com/office/drawing/2014/main" id="{3ED49132-B5E4-41F7-7100-620348DB929E}"/>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702313" y="1370610"/>
            <a:ext cx="5171901" cy="434465"/>
          </a:xfrm>
          <a:prstGeom prst="rect">
            <a:avLst/>
          </a:prstGeom>
        </p:spPr>
      </p:pic>
      <p:graphicFrame>
        <p:nvGraphicFramePr>
          <p:cNvPr id="3" name="Table 2">
            <a:extLst>
              <a:ext uri="{FF2B5EF4-FFF2-40B4-BE49-F238E27FC236}">
                <a16:creationId xmlns:a16="http://schemas.microsoft.com/office/drawing/2014/main" id="{E87A69A2-2BAA-098F-E051-A82C618C164F}"/>
              </a:ext>
            </a:extLst>
          </p:cNvPr>
          <p:cNvGraphicFramePr>
            <a:graphicFrameLocks noGrp="1"/>
          </p:cNvGraphicFramePr>
          <p:nvPr/>
        </p:nvGraphicFramePr>
        <p:xfrm>
          <a:off x="317786" y="1123883"/>
          <a:ext cx="5915355" cy="1066800"/>
        </p:xfrm>
        <a:graphic>
          <a:graphicData uri="http://schemas.openxmlformats.org/drawingml/2006/table">
            <a:tbl>
              <a:tblPr firstRow="1" bandRow="1">
                <a:tableStyleId>{5C22544A-7EE6-4342-B048-85BDC9FD1C3A}</a:tableStyleId>
              </a:tblPr>
              <a:tblGrid>
                <a:gridCol w="1183071">
                  <a:extLst>
                    <a:ext uri="{9D8B030D-6E8A-4147-A177-3AD203B41FA5}">
                      <a16:colId xmlns:a16="http://schemas.microsoft.com/office/drawing/2014/main" val="2967659576"/>
                    </a:ext>
                  </a:extLst>
                </a:gridCol>
                <a:gridCol w="1183071">
                  <a:extLst>
                    <a:ext uri="{9D8B030D-6E8A-4147-A177-3AD203B41FA5}">
                      <a16:colId xmlns:a16="http://schemas.microsoft.com/office/drawing/2014/main" val="3071881809"/>
                    </a:ext>
                  </a:extLst>
                </a:gridCol>
                <a:gridCol w="1183071">
                  <a:extLst>
                    <a:ext uri="{9D8B030D-6E8A-4147-A177-3AD203B41FA5}">
                      <a16:colId xmlns:a16="http://schemas.microsoft.com/office/drawing/2014/main" val="833113197"/>
                    </a:ext>
                  </a:extLst>
                </a:gridCol>
                <a:gridCol w="1183071">
                  <a:extLst>
                    <a:ext uri="{9D8B030D-6E8A-4147-A177-3AD203B41FA5}">
                      <a16:colId xmlns:a16="http://schemas.microsoft.com/office/drawing/2014/main" val="876441276"/>
                    </a:ext>
                  </a:extLst>
                </a:gridCol>
                <a:gridCol w="1183071">
                  <a:extLst>
                    <a:ext uri="{9D8B030D-6E8A-4147-A177-3AD203B41FA5}">
                      <a16:colId xmlns:a16="http://schemas.microsoft.com/office/drawing/2014/main" val="1692561081"/>
                    </a:ext>
                  </a:extLst>
                </a:gridCol>
              </a:tblGrid>
              <a:tr h="192527">
                <a:tc>
                  <a:txBody>
                    <a:bodyPr/>
                    <a:lstStyle/>
                    <a:p>
                      <a:r>
                        <a:rPr lang="en-GB" sz="1200" dirty="0">
                          <a:solidFill>
                            <a:schemeClr val="tx1"/>
                          </a:solidFill>
                          <a:latin typeface="Arial" panose="020B0604020202020204" pitchFamily="34" charset="0"/>
                          <a:cs typeface="Arial" panose="020B0604020202020204" pitchFamily="34" charset="0"/>
                        </a:rPr>
                        <a:t>Overall satisfaction</a:t>
                      </a:r>
                    </a:p>
                  </a:txBody>
                  <a:tcPr/>
                </a:tc>
                <a:tc>
                  <a:txBody>
                    <a:bodyPr/>
                    <a:lstStyle/>
                    <a:p>
                      <a:r>
                        <a:rPr lang="en-GB" sz="1200" dirty="0">
                          <a:solidFill>
                            <a:schemeClr val="tx1"/>
                          </a:solidFill>
                          <a:latin typeface="Arial" panose="020B0604020202020204" pitchFamily="34" charset="0"/>
                          <a:cs typeface="Arial" panose="020B0604020202020204" pitchFamily="34" charset="0"/>
                        </a:rPr>
                        <a:t>Very happy</a:t>
                      </a:r>
                    </a:p>
                  </a:txBody>
                  <a:tcPr/>
                </a:tc>
                <a:tc>
                  <a:txBody>
                    <a:bodyPr/>
                    <a:lstStyle/>
                    <a:p>
                      <a:r>
                        <a:rPr lang="en-GB" sz="1200" dirty="0">
                          <a:solidFill>
                            <a:schemeClr val="tx1"/>
                          </a:solidFill>
                          <a:latin typeface="Arial" panose="020B0604020202020204" pitchFamily="34" charset="0"/>
                          <a:cs typeface="Arial" panose="020B0604020202020204" pitchFamily="34" charset="0"/>
                        </a:rPr>
                        <a:t>Happy</a:t>
                      </a:r>
                    </a:p>
                  </a:txBody>
                  <a:tcPr/>
                </a:tc>
                <a:tc>
                  <a:txBody>
                    <a:bodyPr/>
                    <a:lstStyle/>
                    <a:p>
                      <a:r>
                        <a:rPr lang="en-GB" sz="1200" dirty="0">
                          <a:solidFill>
                            <a:schemeClr val="tx1"/>
                          </a:solidFill>
                          <a:latin typeface="Arial" panose="020B0604020202020204" pitchFamily="34" charset="0"/>
                          <a:cs typeface="Arial" panose="020B0604020202020204" pitchFamily="34" charset="0"/>
                        </a:rPr>
                        <a:t>Very unhappy</a:t>
                      </a:r>
                    </a:p>
                  </a:txBody>
                  <a:tcPr/>
                </a:tc>
                <a:tc>
                  <a:txBody>
                    <a:bodyPr/>
                    <a:lstStyle/>
                    <a:p>
                      <a:r>
                        <a:rPr lang="en-GB" sz="1200" dirty="0">
                          <a:solidFill>
                            <a:schemeClr val="tx1"/>
                          </a:solidFill>
                          <a:latin typeface="Arial" panose="020B0604020202020204" pitchFamily="34" charset="0"/>
                          <a:cs typeface="Arial" panose="020B0604020202020204" pitchFamily="34" charset="0"/>
                        </a:rPr>
                        <a:t>Other</a:t>
                      </a:r>
                    </a:p>
                  </a:txBody>
                  <a:tcPr/>
                </a:tc>
                <a:extLst>
                  <a:ext uri="{0D108BD9-81ED-4DB2-BD59-A6C34878D82A}">
                    <a16:rowId xmlns:a16="http://schemas.microsoft.com/office/drawing/2014/main" val="3214105387"/>
                  </a:ext>
                </a:extLst>
              </a:tr>
              <a:tr h="0">
                <a:tc>
                  <a:txBody>
                    <a:bodyPr/>
                    <a:lstStyle/>
                    <a:p>
                      <a:r>
                        <a:rPr lang="en-GB" sz="1400" dirty="0">
                          <a:latin typeface="Arial" panose="020B0604020202020204" pitchFamily="34" charset="0"/>
                          <a:cs typeface="Arial" panose="020B0604020202020204" pitchFamily="34" charset="0"/>
                        </a:rPr>
                        <a:t>2025/26</a:t>
                      </a:r>
                    </a:p>
                  </a:txBody>
                  <a:tcPr/>
                </a:tc>
                <a:tc>
                  <a:txBody>
                    <a:bodyPr/>
                    <a:lstStyle/>
                    <a:p>
                      <a:r>
                        <a:rPr lang="en-GB" sz="1400" dirty="0">
                          <a:latin typeface="Arial" panose="020B0604020202020204" pitchFamily="34" charset="0"/>
                          <a:cs typeface="Arial" panose="020B0604020202020204" pitchFamily="34" charset="0"/>
                        </a:rPr>
                        <a:t>8 (100%)</a:t>
                      </a:r>
                    </a:p>
                  </a:txBody>
                  <a:tcPr/>
                </a:tc>
                <a:tc>
                  <a:txBody>
                    <a:bodyPr/>
                    <a:lstStyle/>
                    <a:p>
                      <a:r>
                        <a:rPr lang="en-GB" sz="1400" dirty="0">
                          <a:latin typeface="Arial" panose="020B0604020202020204" pitchFamily="34" charset="0"/>
                          <a:cs typeface="Arial" panose="020B0604020202020204" pitchFamily="34" charset="0"/>
                        </a:rPr>
                        <a:t>0 (0%)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latin typeface="Arial" panose="020B0604020202020204" pitchFamily="34" charset="0"/>
                          <a:cs typeface="Arial" panose="020B0604020202020204" pitchFamily="34" charset="0"/>
                        </a:rPr>
                        <a:t>0 (0%)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latin typeface="Arial" panose="020B0604020202020204" pitchFamily="34" charset="0"/>
                          <a:cs typeface="Arial" panose="020B0604020202020204" pitchFamily="34" charset="0"/>
                        </a:rPr>
                        <a:t>0 (0%)</a:t>
                      </a:r>
                    </a:p>
                  </a:txBody>
                  <a:tcPr/>
                </a:tc>
                <a:extLst>
                  <a:ext uri="{0D108BD9-81ED-4DB2-BD59-A6C34878D82A}">
                    <a16:rowId xmlns:a16="http://schemas.microsoft.com/office/drawing/2014/main" val="853265981"/>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latin typeface="Arial" panose="020B0604020202020204" pitchFamily="34" charset="0"/>
                          <a:cs typeface="Arial" panose="020B0604020202020204" pitchFamily="34" charset="0"/>
                        </a:rPr>
                        <a:t>2024/25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latin typeface="Arial" panose="020B0604020202020204" pitchFamily="34" charset="0"/>
                          <a:cs typeface="Arial" panose="020B0604020202020204" pitchFamily="34" charset="0"/>
                        </a:rPr>
                        <a:t>21 (81%)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latin typeface="Arial" panose="020B0604020202020204" pitchFamily="34" charset="0"/>
                          <a:cs typeface="Arial" panose="020B0604020202020204" pitchFamily="34" charset="0"/>
                        </a:rPr>
                        <a:t>3 (11.5%)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latin typeface="Arial" panose="020B0604020202020204" pitchFamily="34" charset="0"/>
                          <a:cs typeface="Arial" panose="020B0604020202020204" pitchFamily="34" charset="0"/>
                        </a:rPr>
                        <a:t>1 (3.8%)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latin typeface="Arial" panose="020B0604020202020204" pitchFamily="34" charset="0"/>
                          <a:cs typeface="Arial" panose="020B0604020202020204" pitchFamily="34" charset="0"/>
                        </a:rPr>
                        <a:t>1 (3.8%)</a:t>
                      </a:r>
                    </a:p>
                  </a:txBody>
                  <a:tcPr/>
                </a:tc>
                <a:extLst>
                  <a:ext uri="{0D108BD9-81ED-4DB2-BD59-A6C34878D82A}">
                    <a16:rowId xmlns:a16="http://schemas.microsoft.com/office/drawing/2014/main" val="211407172"/>
                  </a:ext>
                </a:extLst>
              </a:tr>
            </a:tbl>
          </a:graphicData>
        </a:graphic>
      </p:graphicFrame>
      <p:graphicFrame>
        <p:nvGraphicFramePr>
          <p:cNvPr id="4" name="Table 3">
            <a:extLst>
              <a:ext uri="{FF2B5EF4-FFF2-40B4-BE49-F238E27FC236}">
                <a16:creationId xmlns:a16="http://schemas.microsoft.com/office/drawing/2014/main" id="{E6BEB04F-5215-C969-080F-C3B7B9E4547A}"/>
              </a:ext>
            </a:extLst>
          </p:cNvPr>
          <p:cNvGraphicFramePr>
            <a:graphicFrameLocks noGrp="1"/>
          </p:cNvGraphicFramePr>
          <p:nvPr/>
        </p:nvGraphicFramePr>
        <p:xfrm>
          <a:off x="317782" y="2958188"/>
          <a:ext cx="6158430" cy="1828800"/>
        </p:xfrm>
        <a:graphic>
          <a:graphicData uri="http://schemas.openxmlformats.org/drawingml/2006/table">
            <a:tbl>
              <a:tblPr firstRow="1" bandRow="1">
                <a:tableStyleId>{5C22544A-7EE6-4342-B048-85BDC9FD1C3A}</a:tableStyleId>
              </a:tblPr>
              <a:tblGrid>
                <a:gridCol w="935983">
                  <a:extLst>
                    <a:ext uri="{9D8B030D-6E8A-4147-A177-3AD203B41FA5}">
                      <a16:colId xmlns:a16="http://schemas.microsoft.com/office/drawing/2014/main" val="2430350891"/>
                    </a:ext>
                  </a:extLst>
                </a:gridCol>
                <a:gridCol w="1075367">
                  <a:extLst>
                    <a:ext uri="{9D8B030D-6E8A-4147-A177-3AD203B41FA5}">
                      <a16:colId xmlns:a16="http://schemas.microsoft.com/office/drawing/2014/main" val="2967659576"/>
                    </a:ext>
                  </a:extLst>
                </a:gridCol>
                <a:gridCol w="1067865">
                  <a:extLst>
                    <a:ext uri="{9D8B030D-6E8A-4147-A177-3AD203B41FA5}">
                      <a16:colId xmlns:a16="http://schemas.microsoft.com/office/drawing/2014/main" val="3071881809"/>
                    </a:ext>
                  </a:extLst>
                </a:gridCol>
                <a:gridCol w="1146723">
                  <a:extLst>
                    <a:ext uri="{9D8B030D-6E8A-4147-A177-3AD203B41FA5}">
                      <a16:colId xmlns:a16="http://schemas.microsoft.com/office/drawing/2014/main" val="833113197"/>
                    </a:ext>
                  </a:extLst>
                </a:gridCol>
                <a:gridCol w="906087">
                  <a:extLst>
                    <a:ext uri="{9D8B030D-6E8A-4147-A177-3AD203B41FA5}">
                      <a16:colId xmlns:a16="http://schemas.microsoft.com/office/drawing/2014/main" val="876441276"/>
                    </a:ext>
                  </a:extLst>
                </a:gridCol>
                <a:gridCol w="1026405">
                  <a:extLst>
                    <a:ext uri="{9D8B030D-6E8A-4147-A177-3AD203B41FA5}">
                      <a16:colId xmlns:a16="http://schemas.microsoft.com/office/drawing/2014/main" val="1692561081"/>
                    </a:ext>
                  </a:extLst>
                </a:gridCol>
              </a:tblGrid>
              <a:tr h="192527">
                <a:tc>
                  <a:txBody>
                    <a:bodyPr/>
                    <a:lstStyle/>
                    <a:p>
                      <a:endParaRPr lang="en-GB" sz="1200" dirty="0">
                        <a:solidFill>
                          <a:schemeClr val="tx1"/>
                        </a:solidFill>
                        <a:latin typeface="Arial" panose="020B0604020202020204" pitchFamily="34" charset="0"/>
                        <a:cs typeface="Arial" panose="020B0604020202020204" pitchFamily="34" charset="0"/>
                      </a:endParaRPr>
                    </a:p>
                  </a:txBody>
                  <a:tcPr/>
                </a:tc>
                <a:tc>
                  <a:txBody>
                    <a:bodyPr/>
                    <a:lstStyle/>
                    <a:p>
                      <a:r>
                        <a:rPr lang="en-GB" sz="1200" dirty="0">
                          <a:solidFill>
                            <a:schemeClr val="tx1"/>
                          </a:solidFill>
                          <a:latin typeface="Arial" panose="020B0604020202020204" pitchFamily="34" charset="0"/>
                          <a:cs typeface="Arial" panose="020B0604020202020204" pitchFamily="34" charset="0"/>
                        </a:rPr>
                        <a:t>Quicker than I expected</a:t>
                      </a:r>
                    </a:p>
                  </a:txBody>
                  <a:tcPr/>
                </a:tc>
                <a:tc>
                  <a:txBody>
                    <a:bodyPr/>
                    <a:lstStyle/>
                    <a:p>
                      <a:r>
                        <a:rPr lang="en-GB" sz="1200" dirty="0">
                          <a:solidFill>
                            <a:schemeClr val="tx1"/>
                          </a:solidFill>
                          <a:latin typeface="Arial" panose="020B0604020202020204" pitchFamily="34" charset="0"/>
                          <a:cs typeface="Arial" panose="020B0604020202020204" pitchFamily="34" charset="0"/>
                        </a:rPr>
                        <a:t>As quickly as I expected</a:t>
                      </a:r>
                    </a:p>
                  </a:txBody>
                  <a:tcPr/>
                </a:tc>
                <a:tc>
                  <a:txBody>
                    <a:bodyPr/>
                    <a:lstStyle/>
                    <a:p>
                      <a:r>
                        <a:rPr lang="en-GB" sz="1200" dirty="0">
                          <a:solidFill>
                            <a:schemeClr val="tx1"/>
                          </a:solidFill>
                          <a:latin typeface="Arial" panose="020B0604020202020204" pitchFamily="34" charset="0"/>
                          <a:cs typeface="Arial" panose="020B0604020202020204" pitchFamily="34" charset="0"/>
                        </a:rPr>
                        <a:t>I had no expectations</a:t>
                      </a:r>
                    </a:p>
                  </a:txBody>
                  <a:tcPr/>
                </a:tc>
                <a:tc>
                  <a:txBody>
                    <a:bodyPr/>
                    <a:lstStyle/>
                    <a:p>
                      <a:r>
                        <a:rPr lang="en-GB" sz="1200" dirty="0">
                          <a:solidFill>
                            <a:schemeClr val="tx1"/>
                          </a:solidFill>
                          <a:latin typeface="Arial" panose="020B0604020202020204" pitchFamily="34" charset="0"/>
                          <a:cs typeface="Arial" panose="020B0604020202020204" pitchFamily="34" charset="0"/>
                        </a:rPr>
                        <a:t>Slower than expected</a:t>
                      </a:r>
                    </a:p>
                  </a:txBody>
                  <a:tcPr/>
                </a:tc>
                <a:tc>
                  <a:txBody>
                    <a:bodyPr/>
                    <a:lstStyle/>
                    <a:p>
                      <a:r>
                        <a:rPr lang="en-GB" sz="1200" dirty="0">
                          <a:solidFill>
                            <a:schemeClr val="tx1"/>
                          </a:solidFill>
                          <a:latin typeface="Arial" panose="020B0604020202020204" pitchFamily="34" charset="0"/>
                          <a:cs typeface="Arial" panose="020B0604020202020204" pitchFamily="34" charset="0"/>
                        </a:rPr>
                        <a:t>I don’t know how quickly they arrived</a:t>
                      </a:r>
                    </a:p>
                  </a:txBody>
                  <a:tcPr/>
                </a:tc>
                <a:extLst>
                  <a:ext uri="{0D108BD9-81ED-4DB2-BD59-A6C34878D82A}">
                    <a16:rowId xmlns:a16="http://schemas.microsoft.com/office/drawing/2014/main" val="3214105387"/>
                  </a:ext>
                </a:extLst>
              </a:tr>
              <a:tr h="0">
                <a:tc>
                  <a:txBody>
                    <a:bodyPr/>
                    <a:lstStyle/>
                    <a:p>
                      <a:r>
                        <a:rPr lang="en-GB" sz="1400" dirty="0">
                          <a:latin typeface="Arial" panose="020B0604020202020204" pitchFamily="34" charset="0"/>
                          <a:cs typeface="Arial" panose="020B0604020202020204" pitchFamily="34" charset="0"/>
                        </a:rPr>
                        <a:t>2025/26</a:t>
                      </a:r>
                    </a:p>
                  </a:txBody>
                  <a:tcPr/>
                </a:tc>
                <a:tc>
                  <a:txBody>
                    <a:bodyPr/>
                    <a:lstStyle/>
                    <a:p>
                      <a:r>
                        <a:rPr lang="en-GB" sz="1400" dirty="0">
                          <a:latin typeface="Arial" panose="020B0604020202020204" pitchFamily="34" charset="0"/>
                          <a:cs typeface="Arial" panose="020B0604020202020204" pitchFamily="34" charset="0"/>
                        </a:rPr>
                        <a:t>4 (57.14%)</a:t>
                      </a:r>
                    </a:p>
                  </a:txBody>
                  <a:tcPr/>
                </a:tc>
                <a:tc>
                  <a:txBody>
                    <a:bodyPr/>
                    <a:lstStyle/>
                    <a:p>
                      <a:r>
                        <a:rPr lang="en-GB" sz="1400" dirty="0">
                          <a:latin typeface="Arial" panose="020B0604020202020204" pitchFamily="34" charset="0"/>
                          <a:cs typeface="Arial" panose="020B0604020202020204" pitchFamily="34" charset="0"/>
                        </a:rPr>
                        <a:t>2 (28.57%)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latin typeface="Arial" panose="020B0604020202020204" pitchFamily="34" charset="0"/>
                          <a:cs typeface="Arial" panose="020B0604020202020204" pitchFamily="34" charset="0"/>
                        </a:rPr>
                        <a:t>0 (0%)</a:t>
                      </a:r>
                    </a:p>
                  </a:txBody>
                  <a:tcPr/>
                </a:tc>
                <a:tc>
                  <a:txBody>
                    <a:bodyPr/>
                    <a:lstStyle/>
                    <a:p>
                      <a:r>
                        <a:rPr lang="en-GB" sz="1400" dirty="0">
                          <a:latin typeface="Arial" panose="020B0604020202020204" pitchFamily="34" charset="0"/>
                          <a:cs typeface="Arial" panose="020B0604020202020204" pitchFamily="34" charset="0"/>
                        </a:rPr>
                        <a:t>1 (14.29%)</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latin typeface="Arial" panose="020B0604020202020204" pitchFamily="34" charset="0"/>
                          <a:cs typeface="Arial" panose="020B0604020202020204" pitchFamily="34" charset="0"/>
                        </a:rPr>
                        <a:t>0 (0%)</a:t>
                      </a:r>
                    </a:p>
                  </a:txBody>
                  <a:tcPr/>
                </a:tc>
                <a:extLst>
                  <a:ext uri="{0D108BD9-81ED-4DB2-BD59-A6C34878D82A}">
                    <a16:rowId xmlns:a16="http://schemas.microsoft.com/office/drawing/2014/main" val="853265981"/>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latin typeface="Arial" panose="020B0604020202020204" pitchFamily="34" charset="0"/>
                          <a:cs typeface="Arial" panose="020B0604020202020204" pitchFamily="34" charset="0"/>
                        </a:rPr>
                        <a:t>2024/25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latin typeface="Arial" panose="020B0604020202020204" pitchFamily="34" charset="0"/>
                          <a:cs typeface="Arial" panose="020B0604020202020204" pitchFamily="34" charset="0"/>
                        </a:rPr>
                        <a:t>13 (68.4%)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latin typeface="Arial" panose="020B0604020202020204" pitchFamily="34" charset="0"/>
                          <a:cs typeface="Arial" panose="020B0604020202020204" pitchFamily="34" charset="0"/>
                        </a:rPr>
                        <a:t>2 (10.5%)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latin typeface="Arial" panose="020B0604020202020204" pitchFamily="34" charset="0"/>
                          <a:cs typeface="Arial" panose="020B0604020202020204" pitchFamily="34" charset="0"/>
                        </a:rPr>
                        <a:t>3 (15.8%)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latin typeface="Arial" panose="020B0604020202020204" pitchFamily="34" charset="0"/>
                          <a:cs typeface="Arial" panose="020B0604020202020204" pitchFamily="34" charset="0"/>
                        </a:rPr>
                        <a:t>1 (5.3%)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latin typeface="Arial" panose="020B0604020202020204" pitchFamily="34" charset="0"/>
                          <a:cs typeface="Arial" panose="020B0604020202020204" pitchFamily="34" charset="0"/>
                        </a:rPr>
                        <a:t>0 (0%)</a:t>
                      </a:r>
                    </a:p>
                  </a:txBody>
                  <a:tcPr/>
                </a:tc>
                <a:extLst>
                  <a:ext uri="{0D108BD9-81ED-4DB2-BD59-A6C34878D82A}">
                    <a16:rowId xmlns:a16="http://schemas.microsoft.com/office/drawing/2014/main" val="211407172"/>
                  </a:ext>
                </a:extLst>
              </a:tr>
            </a:tbl>
          </a:graphicData>
        </a:graphic>
      </p:graphicFrame>
      <p:graphicFrame>
        <p:nvGraphicFramePr>
          <p:cNvPr id="6" name="Table 5">
            <a:extLst>
              <a:ext uri="{FF2B5EF4-FFF2-40B4-BE49-F238E27FC236}">
                <a16:creationId xmlns:a16="http://schemas.microsoft.com/office/drawing/2014/main" id="{9E84BEE1-0A78-8902-2FDF-B73B99752A31}"/>
              </a:ext>
            </a:extLst>
          </p:cNvPr>
          <p:cNvGraphicFramePr>
            <a:graphicFrameLocks noGrp="1"/>
          </p:cNvGraphicFramePr>
          <p:nvPr/>
        </p:nvGraphicFramePr>
        <p:xfrm>
          <a:off x="6702314" y="1968809"/>
          <a:ext cx="5171900" cy="1345474"/>
        </p:xfrm>
        <a:graphic>
          <a:graphicData uri="http://schemas.openxmlformats.org/drawingml/2006/table">
            <a:tbl>
              <a:tblPr firstRow="1" bandRow="1">
                <a:tableStyleId>{5C22544A-7EE6-4342-B048-85BDC9FD1C3A}</a:tableStyleId>
              </a:tblPr>
              <a:tblGrid>
                <a:gridCol w="1034380">
                  <a:extLst>
                    <a:ext uri="{9D8B030D-6E8A-4147-A177-3AD203B41FA5}">
                      <a16:colId xmlns:a16="http://schemas.microsoft.com/office/drawing/2014/main" val="2967659576"/>
                    </a:ext>
                  </a:extLst>
                </a:gridCol>
                <a:gridCol w="1034380">
                  <a:extLst>
                    <a:ext uri="{9D8B030D-6E8A-4147-A177-3AD203B41FA5}">
                      <a16:colId xmlns:a16="http://schemas.microsoft.com/office/drawing/2014/main" val="3071881809"/>
                    </a:ext>
                  </a:extLst>
                </a:gridCol>
                <a:gridCol w="1034380">
                  <a:extLst>
                    <a:ext uri="{9D8B030D-6E8A-4147-A177-3AD203B41FA5}">
                      <a16:colId xmlns:a16="http://schemas.microsoft.com/office/drawing/2014/main" val="833113197"/>
                    </a:ext>
                  </a:extLst>
                </a:gridCol>
                <a:gridCol w="1034380">
                  <a:extLst>
                    <a:ext uri="{9D8B030D-6E8A-4147-A177-3AD203B41FA5}">
                      <a16:colId xmlns:a16="http://schemas.microsoft.com/office/drawing/2014/main" val="876441276"/>
                    </a:ext>
                  </a:extLst>
                </a:gridCol>
                <a:gridCol w="1034380">
                  <a:extLst>
                    <a:ext uri="{9D8B030D-6E8A-4147-A177-3AD203B41FA5}">
                      <a16:colId xmlns:a16="http://schemas.microsoft.com/office/drawing/2014/main" val="1692561081"/>
                    </a:ext>
                  </a:extLst>
                </a:gridCol>
              </a:tblGrid>
              <a:tr h="393596">
                <a:tc>
                  <a:txBody>
                    <a:bodyPr/>
                    <a:lstStyle/>
                    <a:p>
                      <a:r>
                        <a:rPr lang="en-GB" sz="1200" dirty="0">
                          <a:solidFill>
                            <a:schemeClr val="tx1"/>
                          </a:solidFill>
                          <a:latin typeface="Arial" panose="020B0604020202020204" pitchFamily="34" charset="0"/>
                          <a:cs typeface="Arial" panose="020B0604020202020204" pitchFamily="34" charset="0"/>
                        </a:rPr>
                        <a:t>Effects of incident</a:t>
                      </a:r>
                    </a:p>
                  </a:txBody>
                  <a:tcPr/>
                </a:tc>
                <a:tc>
                  <a:txBody>
                    <a:bodyPr/>
                    <a:lstStyle/>
                    <a:p>
                      <a:r>
                        <a:rPr lang="en-GB" sz="1200" dirty="0">
                          <a:solidFill>
                            <a:schemeClr val="tx1"/>
                          </a:solidFill>
                          <a:latin typeface="Arial" panose="020B0604020202020204" pitchFamily="34" charset="0"/>
                          <a:cs typeface="Arial" panose="020B0604020202020204" pitchFamily="34" charset="0"/>
                        </a:rPr>
                        <a:t>Yes</a:t>
                      </a:r>
                    </a:p>
                  </a:txBody>
                  <a:tcPr/>
                </a:tc>
                <a:tc>
                  <a:txBody>
                    <a:bodyPr/>
                    <a:lstStyle/>
                    <a:p>
                      <a:r>
                        <a:rPr lang="en-GB" sz="1200" dirty="0">
                          <a:solidFill>
                            <a:schemeClr val="tx1"/>
                          </a:solidFill>
                          <a:latin typeface="Arial" panose="020B0604020202020204" pitchFamily="34" charset="0"/>
                          <a:cs typeface="Arial" panose="020B0604020202020204" pitchFamily="34" charset="0"/>
                        </a:rPr>
                        <a:t>No </a:t>
                      </a:r>
                    </a:p>
                  </a:txBody>
                  <a:tcPr/>
                </a:tc>
                <a:tc>
                  <a:txBody>
                    <a:bodyPr/>
                    <a:lstStyle/>
                    <a:p>
                      <a:r>
                        <a:rPr lang="en-GB" sz="1200" dirty="0">
                          <a:solidFill>
                            <a:schemeClr val="tx1"/>
                          </a:solidFill>
                          <a:latin typeface="Arial" panose="020B0604020202020204" pitchFamily="34" charset="0"/>
                          <a:cs typeface="Arial" panose="020B0604020202020204" pitchFamily="34" charset="0"/>
                        </a:rPr>
                        <a:t>Unhappy</a:t>
                      </a:r>
                    </a:p>
                  </a:txBody>
                  <a:tcPr/>
                </a:tc>
                <a:tc>
                  <a:txBody>
                    <a:bodyPr/>
                    <a:lstStyle/>
                    <a:p>
                      <a:r>
                        <a:rPr lang="en-GB" sz="1200" dirty="0">
                          <a:solidFill>
                            <a:schemeClr val="tx1"/>
                          </a:solidFill>
                          <a:latin typeface="Arial" panose="020B0604020202020204" pitchFamily="34" charset="0"/>
                          <a:cs typeface="Arial" panose="020B0604020202020204" pitchFamily="34" charset="0"/>
                        </a:rPr>
                        <a:t>Don’t know</a:t>
                      </a:r>
                    </a:p>
                  </a:txBody>
                  <a:tcPr/>
                </a:tc>
                <a:extLst>
                  <a:ext uri="{0D108BD9-81ED-4DB2-BD59-A6C34878D82A}">
                    <a16:rowId xmlns:a16="http://schemas.microsoft.com/office/drawing/2014/main" val="3214105387"/>
                  </a:ext>
                </a:extLst>
              </a:tr>
              <a:tr h="370114">
                <a:tc>
                  <a:txBody>
                    <a:bodyPr/>
                    <a:lstStyle/>
                    <a:p>
                      <a:r>
                        <a:rPr lang="en-GB" sz="1400" dirty="0">
                          <a:latin typeface="Arial" panose="020B0604020202020204" pitchFamily="34" charset="0"/>
                          <a:cs typeface="Arial" panose="020B0604020202020204" pitchFamily="34" charset="0"/>
                        </a:rPr>
                        <a:t>2025/26</a:t>
                      </a:r>
                    </a:p>
                  </a:txBody>
                  <a:tcPr/>
                </a:tc>
                <a:tc>
                  <a:txBody>
                    <a:bodyPr/>
                    <a:lstStyle/>
                    <a:p>
                      <a:r>
                        <a:rPr lang="en-GB" sz="1400" dirty="0">
                          <a:latin typeface="Arial" panose="020B0604020202020204" pitchFamily="34" charset="0"/>
                          <a:cs typeface="Arial" panose="020B0604020202020204" pitchFamily="34" charset="0"/>
                        </a:rPr>
                        <a:t>7 (100%)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latin typeface="Arial" panose="020B0604020202020204" pitchFamily="34" charset="0"/>
                          <a:cs typeface="Arial" panose="020B0604020202020204" pitchFamily="34" charset="0"/>
                        </a:rPr>
                        <a:t>0 (0%)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latin typeface="Arial" panose="020B0604020202020204" pitchFamily="34" charset="0"/>
                          <a:cs typeface="Arial" panose="020B0604020202020204" pitchFamily="34" charset="0"/>
                        </a:rPr>
                        <a:t>0 (0%)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latin typeface="Arial" panose="020B0604020202020204" pitchFamily="34" charset="0"/>
                          <a:cs typeface="Arial" panose="020B0604020202020204" pitchFamily="34" charset="0"/>
                        </a:rPr>
                        <a:t>0 (0%)</a:t>
                      </a:r>
                    </a:p>
                  </a:txBody>
                  <a:tcPr/>
                </a:tc>
                <a:extLst>
                  <a:ext uri="{0D108BD9-81ED-4DB2-BD59-A6C34878D82A}">
                    <a16:rowId xmlns:a16="http://schemas.microsoft.com/office/drawing/2014/main" val="853265981"/>
                  </a:ext>
                </a:extLst>
              </a:tr>
              <a:tr h="3701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latin typeface="Arial" panose="020B0604020202020204" pitchFamily="34" charset="0"/>
                          <a:cs typeface="Arial" panose="020B0604020202020204" pitchFamily="34" charset="0"/>
                        </a:rPr>
                        <a:t>2024/25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latin typeface="Arial" panose="020B0604020202020204" pitchFamily="34" charset="0"/>
                          <a:cs typeface="Arial" panose="020B0604020202020204" pitchFamily="34" charset="0"/>
                        </a:rPr>
                        <a:t>14 (77.8%)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latin typeface="Arial" panose="020B0604020202020204" pitchFamily="34" charset="0"/>
                          <a:cs typeface="Arial" panose="020B0604020202020204" pitchFamily="34" charset="0"/>
                        </a:rPr>
                        <a:t>0 (0%)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latin typeface="Arial" panose="020B0604020202020204" pitchFamily="34" charset="0"/>
                          <a:cs typeface="Arial" panose="020B0604020202020204" pitchFamily="34" charset="0"/>
                        </a:rPr>
                        <a:t>4 (22.2%)</a:t>
                      </a:r>
                    </a:p>
                    <a:p>
                      <a:endParaRPr lang="en-GB" sz="1400"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latin typeface="Arial" panose="020B0604020202020204" pitchFamily="34" charset="0"/>
                          <a:cs typeface="Arial" panose="020B0604020202020204" pitchFamily="34" charset="0"/>
                        </a:rPr>
                        <a:t>0 (0%)</a:t>
                      </a:r>
                    </a:p>
                    <a:p>
                      <a:endParaRPr lang="en-GB"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11407172"/>
                  </a:ext>
                </a:extLst>
              </a:tr>
            </a:tbl>
          </a:graphicData>
        </a:graphic>
      </p:graphicFrame>
      <p:graphicFrame>
        <p:nvGraphicFramePr>
          <p:cNvPr id="7" name="Table 6">
            <a:extLst>
              <a:ext uri="{FF2B5EF4-FFF2-40B4-BE49-F238E27FC236}">
                <a16:creationId xmlns:a16="http://schemas.microsoft.com/office/drawing/2014/main" id="{557DEB53-DA7D-B27A-E876-9E804CD1946B}"/>
              </a:ext>
            </a:extLst>
          </p:cNvPr>
          <p:cNvGraphicFramePr>
            <a:graphicFrameLocks noGrp="1"/>
          </p:cNvGraphicFramePr>
          <p:nvPr/>
        </p:nvGraphicFramePr>
        <p:xfrm>
          <a:off x="6702313" y="4573628"/>
          <a:ext cx="5171900" cy="1066799"/>
        </p:xfrm>
        <a:graphic>
          <a:graphicData uri="http://schemas.openxmlformats.org/drawingml/2006/table">
            <a:tbl>
              <a:tblPr firstRow="1" bandRow="1">
                <a:tableStyleId>{5C22544A-7EE6-4342-B048-85BDC9FD1C3A}</a:tableStyleId>
              </a:tblPr>
              <a:tblGrid>
                <a:gridCol w="1034380">
                  <a:extLst>
                    <a:ext uri="{9D8B030D-6E8A-4147-A177-3AD203B41FA5}">
                      <a16:colId xmlns:a16="http://schemas.microsoft.com/office/drawing/2014/main" val="2967659576"/>
                    </a:ext>
                  </a:extLst>
                </a:gridCol>
                <a:gridCol w="1034380">
                  <a:extLst>
                    <a:ext uri="{9D8B030D-6E8A-4147-A177-3AD203B41FA5}">
                      <a16:colId xmlns:a16="http://schemas.microsoft.com/office/drawing/2014/main" val="3071881809"/>
                    </a:ext>
                  </a:extLst>
                </a:gridCol>
                <a:gridCol w="1034380">
                  <a:extLst>
                    <a:ext uri="{9D8B030D-6E8A-4147-A177-3AD203B41FA5}">
                      <a16:colId xmlns:a16="http://schemas.microsoft.com/office/drawing/2014/main" val="833113197"/>
                    </a:ext>
                  </a:extLst>
                </a:gridCol>
                <a:gridCol w="1034380">
                  <a:extLst>
                    <a:ext uri="{9D8B030D-6E8A-4147-A177-3AD203B41FA5}">
                      <a16:colId xmlns:a16="http://schemas.microsoft.com/office/drawing/2014/main" val="876441276"/>
                    </a:ext>
                  </a:extLst>
                </a:gridCol>
                <a:gridCol w="1034380">
                  <a:extLst>
                    <a:ext uri="{9D8B030D-6E8A-4147-A177-3AD203B41FA5}">
                      <a16:colId xmlns:a16="http://schemas.microsoft.com/office/drawing/2014/main" val="1692561081"/>
                    </a:ext>
                  </a:extLst>
                </a:gridCol>
              </a:tblGrid>
              <a:tr h="326571">
                <a:tc>
                  <a:txBody>
                    <a:bodyPr/>
                    <a:lstStyle/>
                    <a:p>
                      <a:r>
                        <a:rPr lang="en-GB" sz="1200" dirty="0">
                          <a:solidFill>
                            <a:schemeClr val="tx1"/>
                          </a:solidFill>
                          <a:latin typeface="Arial" panose="020B0604020202020204" pitchFamily="34" charset="0"/>
                          <a:cs typeface="Arial" panose="020B0604020202020204" pitchFamily="34" charset="0"/>
                        </a:rPr>
                        <a:t>NPS</a:t>
                      </a:r>
                    </a:p>
                  </a:txBody>
                  <a:tcPr/>
                </a:tc>
                <a:tc>
                  <a:txBody>
                    <a:bodyPr/>
                    <a:lstStyle/>
                    <a:p>
                      <a:r>
                        <a:rPr lang="en-GB" sz="1200" dirty="0">
                          <a:solidFill>
                            <a:schemeClr val="tx1"/>
                          </a:solidFill>
                          <a:latin typeface="Arial" panose="020B0604020202020204" pitchFamily="34" charset="0"/>
                          <a:cs typeface="Arial" panose="020B0604020202020204" pitchFamily="34" charset="0"/>
                        </a:rPr>
                        <a:t>Detractors</a:t>
                      </a:r>
                    </a:p>
                  </a:txBody>
                  <a:tcPr/>
                </a:tc>
                <a:tc>
                  <a:txBody>
                    <a:bodyPr/>
                    <a:lstStyle/>
                    <a:p>
                      <a:r>
                        <a:rPr lang="en-GB" sz="1200" dirty="0">
                          <a:solidFill>
                            <a:schemeClr val="tx1"/>
                          </a:solidFill>
                          <a:latin typeface="Arial" panose="020B0604020202020204" pitchFamily="34" charset="0"/>
                          <a:cs typeface="Arial" panose="020B0604020202020204" pitchFamily="34" charset="0"/>
                        </a:rPr>
                        <a:t>Passives</a:t>
                      </a:r>
                    </a:p>
                  </a:txBody>
                  <a:tcPr/>
                </a:tc>
                <a:tc>
                  <a:txBody>
                    <a:bodyPr/>
                    <a:lstStyle/>
                    <a:p>
                      <a:r>
                        <a:rPr lang="en-GB" sz="1200" dirty="0">
                          <a:solidFill>
                            <a:schemeClr val="tx1"/>
                          </a:solidFill>
                          <a:latin typeface="Arial" panose="020B0604020202020204" pitchFamily="34" charset="0"/>
                          <a:cs typeface="Arial" panose="020B0604020202020204" pitchFamily="34" charset="0"/>
                        </a:rPr>
                        <a:t>Promoters</a:t>
                      </a:r>
                    </a:p>
                  </a:txBody>
                  <a:tcPr/>
                </a:tc>
                <a:tc>
                  <a:txBody>
                    <a:bodyPr/>
                    <a:lstStyle/>
                    <a:p>
                      <a:r>
                        <a:rPr lang="en-GB" sz="1200" dirty="0">
                          <a:solidFill>
                            <a:schemeClr val="tx1"/>
                          </a:solidFill>
                          <a:latin typeface="Arial" panose="020B0604020202020204" pitchFamily="34" charset="0"/>
                          <a:cs typeface="Arial" panose="020B0604020202020204" pitchFamily="34" charset="0"/>
                        </a:rPr>
                        <a:t>NPS score</a:t>
                      </a:r>
                    </a:p>
                  </a:txBody>
                  <a:tcPr/>
                </a:tc>
                <a:extLst>
                  <a:ext uri="{0D108BD9-81ED-4DB2-BD59-A6C34878D82A}">
                    <a16:rowId xmlns:a16="http://schemas.microsoft.com/office/drawing/2014/main" val="3214105387"/>
                  </a:ext>
                </a:extLst>
              </a:tr>
              <a:tr h="370114">
                <a:tc>
                  <a:txBody>
                    <a:bodyPr/>
                    <a:lstStyle/>
                    <a:p>
                      <a:r>
                        <a:rPr lang="en-GB" sz="1400" dirty="0">
                          <a:latin typeface="Arial" panose="020B0604020202020204" pitchFamily="34" charset="0"/>
                          <a:cs typeface="Arial" panose="020B0604020202020204" pitchFamily="34" charset="0"/>
                        </a:rPr>
                        <a:t>2025/26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latin typeface="Arial" panose="020B0604020202020204" pitchFamily="34" charset="0"/>
                          <a:cs typeface="Arial" panose="020B0604020202020204" pitchFamily="34" charset="0"/>
                        </a:rPr>
                        <a:t>0 (0%)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latin typeface="Arial" panose="020B0604020202020204" pitchFamily="34" charset="0"/>
                          <a:cs typeface="Arial" panose="020B0604020202020204" pitchFamily="34" charset="0"/>
                        </a:rPr>
                        <a:t>0 (0%)</a:t>
                      </a:r>
                    </a:p>
                  </a:txBody>
                  <a:tcPr/>
                </a:tc>
                <a:tc>
                  <a:txBody>
                    <a:bodyPr/>
                    <a:lstStyle/>
                    <a:p>
                      <a:r>
                        <a:rPr lang="en-GB" sz="1400" dirty="0">
                          <a:latin typeface="Arial" panose="020B0604020202020204" pitchFamily="34" charset="0"/>
                          <a:cs typeface="Arial" panose="020B0604020202020204" pitchFamily="34" charset="0"/>
                        </a:rPr>
                        <a:t>7 (100%)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a:latin typeface="Arial" panose="020B0604020202020204" pitchFamily="34" charset="0"/>
                          <a:cs typeface="Arial" panose="020B0604020202020204" pitchFamily="34" charset="0"/>
                        </a:rPr>
                        <a:t>0 (0%)</a:t>
                      </a:r>
                    </a:p>
                  </a:txBody>
                  <a:tcPr/>
                </a:tc>
                <a:extLst>
                  <a:ext uri="{0D108BD9-81ED-4DB2-BD59-A6C34878D82A}">
                    <a16:rowId xmlns:a16="http://schemas.microsoft.com/office/drawing/2014/main" val="853265981"/>
                  </a:ext>
                </a:extLst>
              </a:tr>
              <a:tr h="3701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latin typeface="Arial" panose="020B0604020202020204" pitchFamily="34" charset="0"/>
                          <a:cs typeface="Arial" panose="020B0604020202020204" pitchFamily="34" charset="0"/>
                        </a:rPr>
                        <a:t>2024/25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latin typeface="Arial" panose="020B0604020202020204" pitchFamily="34" charset="0"/>
                          <a:cs typeface="Arial" panose="020B0604020202020204" pitchFamily="34" charset="0"/>
                        </a:rPr>
                        <a:t>1 (4%)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latin typeface="Arial" panose="020B0604020202020204" pitchFamily="34" charset="0"/>
                          <a:cs typeface="Arial" panose="020B0604020202020204" pitchFamily="34" charset="0"/>
                        </a:rPr>
                        <a:t>0 (0%)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latin typeface="Arial" panose="020B0604020202020204" pitchFamily="34" charset="0"/>
                          <a:cs typeface="Arial" panose="020B0604020202020204" pitchFamily="34" charset="0"/>
                        </a:rPr>
                        <a:t>23 (96%)</a:t>
                      </a:r>
                    </a:p>
                  </a:txBody>
                  <a:tcPr/>
                </a:tc>
                <a:tc>
                  <a:txBody>
                    <a:bodyPr/>
                    <a:lstStyle/>
                    <a:p>
                      <a:r>
                        <a:rPr lang="en-GB" sz="1400" dirty="0">
                          <a:latin typeface="Arial" panose="020B0604020202020204" pitchFamily="34" charset="0"/>
                          <a:cs typeface="Arial" panose="020B0604020202020204" pitchFamily="34" charset="0"/>
                        </a:rPr>
                        <a:t>92</a:t>
                      </a:r>
                    </a:p>
                  </a:txBody>
                  <a:tcPr/>
                </a:tc>
                <a:extLst>
                  <a:ext uri="{0D108BD9-81ED-4DB2-BD59-A6C34878D82A}">
                    <a16:rowId xmlns:a16="http://schemas.microsoft.com/office/drawing/2014/main" val="211407172"/>
                  </a:ext>
                </a:extLst>
              </a:tr>
            </a:tbl>
          </a:graphicData>
        </a:graphic>
      </p:graphicFrame>
    </p:spTree>
    <p:extLst>
      <p:ext uri="{BB962C8B-B14F-4D97-AF65-F5344CB8AC3E}">
        <p14:creationId xmlns:p14="http://schemas.microsoft.com/office/powerpoint/2010/main" val="36394160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680EC-47D9-562E-AAAD-5C2E326789A4}"/>
              </a:ext>
            </a:extLst>
          </p:cNvPr>
          <p:cNvSpPr txBox="1">
            <a:spLocks noGrp="1"/>
          </p:cNvSpPr>
          <p:nvPr>
            <p:ph type="ctrTitle"/>
          </p:nvPr>
        </p:nvSpPr>
        <p:spPr>
          <a:xfrm>
            <a:off x="838203" y="868361"/>
            <a:ext cx="10515600" cy="2387598"/>
          </a:xfrm>
        </p:spPr>
        <p:txBody>
          <a:bodyPr>
            <a:normAutofit/>
          </a:bodyPr>
          <a:lstStyle/>
          <a:p>
            <a:pPr lvl="0"/>
            <a:r>
              <a:rPr lang="en-GB" noProof="0" dirty="0"/>
              <a:t>B. Performance update</a:t>
            </a:r>
            <a:endParaRPr lang="en-GB" noProof="0" dirty="0">
              <a:cs typeface="Arial"/>
            </a:endParaRPr>
          </a:p>
        </p:txBody>
      </p:sp>
      <p:sp>
        <p:nvSpPr>
          <p:cNvPr id="3" name="Subtitle 2">
            <a:extLst>
              <a:ext uri="{FF2B5EF4-FFF2-40B4-BE49-F238E27FC236}">
                <a16:creationId xmlns:a16="http://schemas.microsoft.com/office/drawing/2014/main" id="{7FAACF6B-9F1D-FC48-DADA-40DAD0918753}"/>
              </a:ext>
            </a:extLst>
          </p:cNvPr>
          <p:cNvSpPr txBox="1">
            <a:spLocks noGrp="1"/>
          </p:cNvSpPr>
          <p:nvPr>
            <p:ph type="subTitle" idx="1"/>
          </p:nvPr>
        </p:nvSpPr>
        <p:spPr>
          <a:xfrm>
            <a:off x="838203" y="3602041"/>
            <a:ext cx="10515600" cy="1970084"/>
          </a:xfrm>
        </p:spPr>
        <p:txBody>
          <a:bodyPr>
            <a:normAutofit fontScale="32500" lnSpcReduction="20000"/>
          </a:bodyPr>
          <a:lstStyle/>
          <a:p>
            <a:pPr lvl="0">
              <a:lnSpc>
                <a:spcPct val="80000"/>
              </a:lnSpc>
            </a:pPr>
            <a:endParaRPr lang="en-GB" noProof="0" dirty="0"/>
          </a:p>
          <a:p>
            <a:pPr lvl="0">
              <a:lnSpc>
                <a:spcPct val="80000"/>
              </a:lnSpc>
            </a:pPr>
            <a:r>
              <a:rPr lang="en-GB" sz="7000" noProof="0" dirty="0"/>
              <a:t>June 2026</a:t>
            </a:r>
            <a:endParaRPr lang="en-GB" sz="7000" noProof="0" dirty="0">
              <a:cs typeface="Arial"/>
            </a:endParaRPr>
          </a:p>
          <a:p>
            <a:pPr lvl="0">
              <a:lnSpc>
                <a:spcPct val="80000"/>
              </a:lnSpc>
            </a:pPr>
            <a:endParaRPr lang="en-GB" sz="5500" noProof="0" dirty="0">
              <a:cs typeface="Arial"/>
            </a:endParaRPr>
          </a:p>
          <a:p>
            <a:pPr lvl="0">
              <a:lnSpc>
                <a:spcPct val="80000"/>
              </a:lnSpc>
            </a:pPr>
            <a:r>
              <a:rPr lang="en-GB" sz="5500" noProof="0" dirty="0"/>
              <a:t>For further information please contact:</a:t>
            </a:r>
            <a:endParaRPr lang="en-GB" sz="5500" noProof="0" dirty="0">
              <a:cs typeface="Arial"/>
            </a:endParaRPr>
          </a:p>
          <a:p>
            <a:pPr lvl="0">
              <a:lnSpc>
                <a:spcPct val="80000"/>
              </a:lnSpc>
            </a:pPr>
            <a:r>
              <a:rPr lang="en-GB" sz="5500" noProof="0" dirty="0"/>
              <a:t>Nicola Harryman, Head of Data and Intelligence and KFRS Service Liaison Officer for HMICFRS</a:t>
            </a:r>
            <a:endParaRPr lang="en-GB" sz="5500" noProof="0" dirty="0">
              <a:cs typeface="Arial"/>
            </a:endParaRPr>
          </a:p>
          <a:p>
            <a:pPr lvl="0">
              <a:lnSpc>
                <a:spcPct val="80000"/>
              </a:lnSpc>
            </a:pPr>
            <a:endParaRPr lang="en-GB" noProof="0" dirty="0"/>
          </a:p>
          <a:p>
            <a:pPr lvl="0">
              <a:lnSpc>
                <a:spcPct val="80000"/>
              </a:lnSpc>
            </a:pPr>
            <a:r>
              <a:rPr lang="en-GB" noProof="0" dirty="0"/>
              <a:t> </a:t>
            </a:r>
            <a:endParaRPr lang="en-GB" noProof="0" dirty="0">
              <a:cs typeface="Arial"/>
            </a:endParaRPr>
          </a:p>
        </p:txBody>
      </p:sp>
    </p:spTree>
    <p:extLst>
      <p:ext uri="{BB962C8B-B14F-4D97-AF65-F5344CB8AC3E}">
        <p14:creationId xmlns:p14="http://schemas.microsoft.com/office/powerpoint/2010/main" val="20862553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680EC-47D9-562E-AAAD-5C2E326789A4}"/>
              </a:ext>
            </a:extLst>
          </p:cNvPr>
          <p:cNvSpPr txBox="1">
            <a:spLocks noGrp="1"/>
          </p:cNvSpPr>
          <p:nvPr>
            <p:ph type="ctrTitle"/>
          </p:nvPr>
        </p:nvSpPr>
        <p:spPr>
          <a:xfrm>
            <a:off x="838203" y="868361"/>
            <a:ext cx="10515600" cy="2387598"/>
          </a:xfrm>
        </p:spPr>
        <p:txBody>
          <a:bodyPr>
            <a:noAutofit/>
          </a:bodyPr>
          <a:lstStyle/>
          <a:p>
            <a:r>
              <a:rPr lang="en-GB" sz="4000"/>
              <a:t>F</a:t>
            </a:r>
            <a:r>
              <a:rPr lang="en-GB" sz="4000" noProof="0"/>
              <a:t>. Ministry </a:t>
            </a:r>
            <a:r>
              <a:rPr lang="en-GB" sz="4000"/>
              <a:t>of </a:t>
            </a:r>
            <a:r>
              <a:rPr lang="en-GB" sz="4000" noProof="0"/>
              <a:t>Housing, Communities &amp; Local Government </a:t>
            </a:r>
            <a:r>
              <a:rPr lang="en-GB" sz="4000"/>
              <a:t>Productivity and Efficiency Plan for Fire and Rescue Authorities</a:t>
            </a:r>
            <a:endParaRPr lang="en-GB" sz="4000">
              <a:cs typeface="Arial"/>
            </a:endParaRPr>
          </a:p>
        </p:txBody>
      </p:sp>
      <p:sp>
        <p:nvSpPr>
          <p:cNvPr id="3" name="Subtitle 2">
            <a:extLst>
              <a:ext uri="{FF2B5EF4-FFF2-40B4-BE49-F238E27FC236}">
                <a16:creationId xmlns:a16="http://schemas.microsoft.com/office/drawing/2014/main" id="{7FAACF6B-9F1D-FC48-DADA-40DAD0918753}"/>
              </a:ext>
            </a:extLst>
          </p:cNvPr>
          <p:cNvSpPr txBox="1">
            <a:spLocks noGrp="1"/>
          </p:cNvSpPr>
          <p:nvPr>
            <p:ph type="subTitle" idx="1"/>
          </p:nvPr>
        </p:nvSpPr>
        <p:spPr>
          <a:xfrm>
            <a:off x="838203" y="3602041"/>
            <a:ext cx="10515600" cy="1970084"/>
          </a:xfrm>
        </p:spPr>
        <p:txBody>
          <a:bodyPr>
            <a:normAutofit fontScale="32500" lnSpcReduction="20000"/>
          </a:bodyPr>
          <a:lstStyle/>
          <a:p>
            <a:pPr lvl="0">
              <a:lnSpc>
                <a:spcPct val="80000"/>
              </a:lnSpc>
            </a:pPr>
            <a:endParaRPr lang="en-GB" noProof="0"/>
          </a:p>
          <a:p>
            <a:pPr lvl="0">
              <a:lnSpc>
                <a:spcPct val="80000"/>
              </a:lnSpc>
            </a:pPr>
            <a:r>
              <a:rPr lang="en-GB" sz="7000"/>
              <a:t>June</a:t>
            </a:r>
            <a:r>
              <a:rPr lang="en-GB" sz="7000" noProof="0"/>
              <a:t> 2026</a:t>
            </a:r>
            <a:endParaRPr lang="en-GB" sz="7000" noProof="0">
              <a:cs typeface="Arial"/>
            </a:endParaRPr>
          </a:p>
          <a:p>
            <a:pPr lvl="0">
              <a:lnSpc>
                <a:spcPct val="80000"/>
              </a:lnSpc>
            </a:pPr>
            <a:endParaRPr lang="en-GB" sz="5500" noProof="0">
              <a:cs typeface="Arial"/>
            </a:endParaRPr>
          </a:p>
          <a:p>
            <a:pPr lvl="0">
              <a:lnSpc>
                <a:spcPct val="80000"/>
              </a:lnSpc>
            </a:pPr>
            <a:r>
              <a:rPr lang="en-GB" sz="5500" noProof="0"/>
              <a:t>For further information please contact: </a:t>
            </a:r>
            <a:endParaRPr lang="en-GB" sz="5500" noProof="0">
              <a:cs typeface="Arial"/>
            </a:endParaRPr>
          </a:p>
          <a:p>
            <a:pPr>
              <a:lnSpc>
                <a:spcPct val="80000"/>
              </a:lnSpc>
            </a:pPr>
            <a:r>
              <a:rPr lang="en-GB" sz="5500" noProof="0"/>
              <a:t>Barrie Fullbrook, Director </a:t>
            </a:r>
            <a:r>
              <a:rPr lang="en-GB" sz="5500"/>
              <a:t>of Finance</a:t>
            </a:r>
            <a:endParaRPr lang="en-GB" sz="5500" noProof="0">
              <a:cs typeface="Arial"/>
            </a:endParaRPr>
          </a:p>
          <a:p>
            <a:pPr lvl="0">
              <a:lnSpc>
                <a:spcPct val="80000"/>
              </a:lnSpc>
            </a:pPr>
            <a:endParaRPr lang="en-GB" noProof="0"/>
          </a:p>
          <a:p>
            <a:pPr lvl="0">
              <a:lnSpc>
                <a:spcPct val="80000"/>
              </a:lnSpc>
            </a:pPr>
            <a:r>
              <a:rPr lang="en-GB" noProof="0"/>
              <a:t> </a:t>
            </a:r>
            <a:endParaRPr lang="en-GB" noProof="0">
              <a:cs typeface="Arial"/>
            </a:endParaRPr>
          </a:p>
        </p:txBody>
      </p:sp>
    </p:spTree>
    <p:extLst>
      <p:ext uri="{BB962C8B-B14F-4D97-AF65-F5344CB8AC3E}">
        <p14:creationId xmlns:p14="http://schemas.microsoft.com/office/powerpoint/2010/main" val="24266047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B13AF7-5361-927D-D8CE-B889BAD7A612}"/>
              </a:ext>
            </a:extLst>
          </p:cNvPr>
          <p:cNvSpPr>
            <a:spLocks noGrp="1"/>
          </p:cNvSpPr>
          <p:nvPr>
            <p:ph idx="1"/>
          </p:nvPr>
        </p:nvSpPr>
        <p:spPr>
          <a:xfrm>
            <a:off x="838203" y="602901"/>
            <a:ext cx="10515600" cy="4697766"/>
          </a:xfrm>
        </p:spPr>
        <p:txBody>
          <a:bodyPr>
            <a:normAutofit fontScale="77500" lnSpcReduction="20000"/>
          </a:bodyPr>
          <a:lstStyle/>
          <a:p>
            <a:r>
              <a:rPr lang="en-US"/>
              <a:t>Sections 4.6 and 5.3 of the Fire and Rescue National Framework for England require that fire and rescue authorities publish an annual efficiency plan (now called a ‘Productivity and Efficiency Plan’). </a:t>
            </a:r>
          </a:p>
          <a:p>
            <a:endParaRPr lang="en-US"/>
          </a:p>
          <a:p>
            <a:r>
              <a:rPr lang="en-US"/>
              <a:t>In 2026, responsibility for coordinating these annual plans moved from the Home Office to the Ministry of Housing, Communities &amp; Local Government (MHCLG), who issued updated guidance about how they are to be prepared.</a:t>
            </a:r>
          </a:p>
          <a:p>
            <a:endParaRPr lang="en-US"/>
          </a:p>
          <a:p>
            <a:r>
              <a:rPr lang="en-US"/>
              <a:t>KFRS has prepared the Productivity and Efficiency Plan April 2026 in accordance with the new guidance and submitted it to MHCLG in line with their deadline of 30 April 2026.</a:t>
            </a:r>
          </a:p>
          <a:p>
            <a:endParaRPr lang="en-US"/>
          </a:p>
          <a:p>
            <a:r>
              <a:rPr lang="en-US"/>
              <a:t>Link to location on KFRS website: </a:t>
            </a:r>
          </a:p>
          <a:p>
            <a:pPr marL="0" indent="0">
              <a:buNone/>
            </a:pPr>
            <a:r>
              <a:rPr lang="en-US">
                <a:hlinkClick r:id="rId2"/>
              </a:rPr>
              <a:t>Productivity </a:t>
            </a:r>
            <a:r>
              <a:rPr lang="en-US" dirty="0">
                <a:hlinkClick r:id="rId2"/>
              </a:rPr>
              <a:t>and Efficiency Return - April 2026</a:t>
            </a:r>
            <a:endParaRPr lang="en-US" dirty="0"/>
          </a:p>
          <a:p>
            <a:pPr marL="0" indent="0">
              <a:buNone/>
            </a:pPr>
            <a:endParaRPr lang="en-US">
              <a:hlinkClick r:id="rId3"/>
            </a:endParaRPr>
          </a:p>
          <a:p>
            <a:endParaRPr lang="en-GB"/>
          </a:p>
        </p:txBody>
      </p:sp>
    </p:spTree>
    <p:extLst>
      <p:ext uri="{BB962C8B-B14F-4D97-AF65-F5344CB8AC3E}">
        <p14:creationId xmlns:p14="http://schemas.microsoft.com/office/powerpoint/2010/main" val="34386352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GB" dirty="0"/>
              <a:t>G. Carbon Reduction Update (Fleet)</a:t>
            </a:r>
            <a:br>
              <a:rPr lang="en-GB"/>
            </a:br>
            <a:r>
              <a:rPr lang="en-GB"/>
              <a:t>Update on progress</a:t>
            </a:r>
            <a:endParaRPr lang="en-GB" dirty="0"/>
          </a:p>
        </p:txBody>
      </p:sp>
      <p:sp>
        <p:nvSpPr>
          <p:cNvPr id="6" name="Subtitle 2">
            <a:extLst>
              <a:ext uri="{FF2B5EF4-FFF2-40B4-BE49-F238E27FC236}">
                <a16:creationId xmlns:a16="http://schemas.microsoft.com/office/drawing/2014/main" id="{C333C958-ECD2-FF43-133B-EE8AD6C7DC59}"/>
              </a:ext>
            </a:extLst>
          </p:cNvPr>
          <p:cNvSpPr txBox="1">
            <a:spLocks noGrp="1"/>
          </p:cNvSpPr>
          <p:nvPr>
            <p:ph type="subTitle" idx="1"/>
          </p:nvPr>
        </p:nvSpPr>
        <p:spPr>
          <a:xfrm>
            <a:off x="838200" y="3602038"/>
            <a:ext cx="10515600" cy="1655762"/>
          </a:xfrm>
          <a:prstGeom prst="rect">
            <a:avLst/>
          </a:prstGeom>
          <a:noFill/>
          <a:ln>
            <a:noFill/>
          </a:ln>
        </p:spPr>
        <p:txBody>
          <a:bodyPr vert="horz" wrap="square" lIns="91440" tIns="45720" rIns="91440" bIns="45720" anchor="t" anchorCtr="1" compatLnSpc="1">
            <a:normAutofit fontScale="25000" lnSpcReduction="20000"/>
          </a:bodyPr>
          <a:lstStyle>
            <a:lvl1pPr marL="0" marR="0" lvl="0" indent="0" algn="ctr" defTabSz="914400" rtl="0" fontAlgn="auto" hangingPunct="1">
              <a:lnSpc>
                <a:spcPct val="90000"/>
              </a:lnSpc>
              <a:spcBef>
                <a:spcPts val="1000"/>
              </a:spcBef>
              <a:spcAft>
                <a:spcPts val="0"/>
              </a:spcAft>
              <a:buSzPct val="100000"/>
              <a:buFont typeface="Arial" pitchFamily="34"/>
              <a:buNone/>
              <a:tabLst/>
              <a:defRPr lang="en-US" sz="2400" b="0" i="0" u="none" strike="noStrike" kern="1200" cap="none" spc="0" baseline="0">
                <a:solidFill>
                  <a:srgbClr val="000000"/>
                </a:solidFill>
                <a:uFillTx/>
                <a:latin typeface="Arial"/>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Arial"/>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Arial"/>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Arial"/>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Aria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pPr>
            <a:endParaRPr lang="en-GB"/>
          </a:p>
          <a:p>
            <a:pPr lvl="0">
              <a:lnSpc>
                <a:spcPct val="80000"/>
              </a:lnSpc>
            </a:pPr>
            <a:r>
              <a:rPr lang="en-GB" sz="7200"/>
              <a:t>June 2026</a:t>
            </a:r>
            <a:endParaRPr lang="en-GB" sz="7200">
              <a:cs typeface="Arial"/>
            </a:endParaRPr>
          </a:p>
          <a:p>
            <a:pPr lvl="0">
              <a:lnSpc>
                <a:spcPct val="80000"/>
              </a:lnSpc>
            </a:pPr>
            <a:endParaRPr lang="en-GB" sz="7200">
              <a:cs typeface="Arial"/>
            </a:endParaRPr>
          </a:p>
          <a:p>
            <a:pPr lvl="0">
              <a:lnSpc>
                <a:spcPct val="80000"/>
              </a:lnSpc>
            </a:pPr>
            <a:r>
              <a:rPr lang="en-GB" sz="7200"/>
              <a:t>For further information please contact: </a:t>
            </a:r>
            <a:endParaRPr lang="en-GB" sz="7200">
              <a:cs typeface="Arial"/>
            </a:endParaRPr>
          </a:p>
          <a:p>
            <a:pPr>
              <a:lnSpc>
                <a:spcPct val="80000"/>
              </a:lnSpc>
            </a:pPr>
            <a:r>
              <a:rPr lang="en-GB" sz="7200"/>
              <a:t>Matt Deadman, Director – Response and Resilience</a:t>
            </a:r>
            <a:endParaRPr lang="en-GB" sz="7200">
              <a:cs typeface="Arial"/>
            </a:endParaRPr>
          </a:p>
          <a:p>
            <a:pPr>
              <a:lnSpc>
                <a:spcPct val="80000"/>
              </a:lnSpc>
            </a:pPr>
            <a:endParaRPr lang="en-GB"/>
          </a:p>
          <a:p>
            <a:pPr>
              <a:lnSpc>
                <a:spcPct val="80000"/>
              </a:lnSpc>
            </a:pPr>
            <a:r>
              <a:rPr lang="en-GB"/>
              <a:t> </a:t>
            </a:r>
            <a:endParaRPr lang="en-GB">
              <a:cs typeface="Arial"/>
            </a:endParaRPr>
          </a:p>
        </p:txBody>
      </p:sp>
    </p:spTree>
    <p:extLst>
      <p:ext uri="{BB962C8B-B14F-4D97-AF65-F5344CB8AC3E}">
        <p14:creationId xmlns:p14="http://schemas.microsoft.com/office/powerpoint/2010/main" val="36710860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D10D1-8B0B-D41D-CADC-DC08F2F048F6}"/>
              </a:ext>
            </a:extLst>
          </p:cNvPr>
          <p:cNvSpPr>
            <a:spLocks noGrp="1"/>
          </p:cNvSpPr>
          <p:nvPr>
            <p:ph type="title"/>
          </p:nvPr>
        </p:nvSpPr>
        <p:spPr/>
        <p:txBody>
          <a:bodyPr/>
          <a:lstStyle/>
          <a:p>
            <a:r>
              <a:rPr lang="en-GB" dirty="0"/>
              <a:t>Carbon Produced by Vehicle Fuel</a:t>
            </a:r>
          </a:p>
        </p:txBody>
      </p:sp>
      <p:graphicFrame>
        <p:nvGraphicFramePr>
          <p:cNvPr id="9" name="Content Placeholder 8">
            <a:extLst>
              <a:ext uri="{FF2B5EF4-FFF2-40B4-BE49-F238E27FC236}">
                <a16:creationId xmlns:a16="http://schemas.microsoft.com/office/drawing/2014/main" id="{3AEBF5CA-9BC0-E98E-26E6-AAC563284E29}"/>
              </a:ext>
            </a:extLst>
          </p:cNvPr>
          <p:cNvGraphicFramePr>
            <a:graphicFrameLocks noGrp="1"/>
          </p:cNvGraphicFramePr>
          <p:nvPr>
            <p:ph idx="1"/>
          </p:nvPr>
        </p:nvGraphicFramePr>
        <p:xfrm>
          <a:off x="838200" y="1825625"/>
          <a:ext cx="10515600" cy="34750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933286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8FA8E-EF84-52E8-9D6A-1262AE2B4A8D}"/>
              </a:ext>
            </a:extLst>
          </p:cNvPr>
          <p:cNvSpPr>
            <a:spLocks noGrp="1"/>
          </p:cNvSpPr>
          <p:nvPr>
            <p:ph type="title"/>
          </p:nvPr>
        </p:nvSpPr>
        <p:spPr/>
        <p:txBody>
          <a:bodyPr/>
          <a:lstStyle/>
          <a:p>
            <a:r>
              <a:rPr lang="en-GB" dirty="0"/>
              <a:t>2025/26 Actions to Reduce Fuel Carbon Emissions</a:t>
            </a:r>
          </a:p>
        </p:txBody>
      </p:sp>
      <p:sp>
        <p:nvSpPr>
          <p:cNvPr id="3" name="Content Placeholder 2">
            <a:extLst>
              <a:ext uri="{FF2B5EF4-FFF2-40B4-BE49-F238E27FC236}">
                <a16:creationId xmlns:a16="http://schemas.microsoft.com/office/drawing/2014/main" id="{79AABD33-A65E-09A7-8C44-ED2C2C3C8626}"/>
              </a:ext>
            </a:extLst>
          </p:cNvPr>
          <p:cNvSpPr>
            <a:spLocks noGrp="1"/>
          </p:cNvSpPr>
          <p:nvPr>
            <p:ph idx="1"/>
          </p:nvPr>
        </p:nvSpPr>
        <p:spPr/>
        <p:txBody>
          <a:bodyPr>
            <a:normAutofit fontScale="92500" lnSpcReduction="10000"/>
          </a:bodyPr>
          <a:lstStyle/>
          <a:p>
            <a:r>
              <a:rPr lang="en-GB" dirty="0"/>
              <a:t>Replacement of ten 2012 plate pool cars, diesel Vauxhall Astra, Euro emissions standard 5 with hybrid Toyota Corolla, emissions standard 6. This will save approximately 18 tonnes of CO² per annum</a:t>
            </a:r>
          </a:p>
          <a:p>
            <a:r>
              <a:rPr lang="en-GB" dirty="0"/>
              <a:t>Replacement of two 21-year-old Driver Training vehicles, Scania CP31 Euro emissions standard 3, with Scania CP28 Euro 6 emissions standard. This will save approximately 25 tonnes CO² per annum</a:t>
            </a:r>
          </a:p>
          <a:p>
            <a:r>
              <a:rPr lang="en-GB" dirty="0"/>
              <a:t>Issue of tyre pressure gauges to all pool cars to ensure tyres are kept at the correct pressures to minimise poor fuel consumption</a:t>
            </a:r>
          </a:p>
          <a:p>
            <a:pPr marL="0" indent="0">
              <a:buNone/>
            </a:pPr>
            <a:endParaRPr lang="en-GB" dirty="0"/>
          </a:p>
          <a:p>
            <a:endParaRPr lang="en-GB" dirty="0"/>
          </a:p>
          <a:p>
            <a:endParaRPr lang="en-GB" dirty="0"/>
          </a:p>
        </p:txBody>
      </p:sp>
    </p:spTree>
    <p:extLst>
      <p:ext uri="{BB962C8B-B14F-4D97-AF65-F5344CB8AC3E}">
        <p14:creationId xmlns:p14="http://schemas.microsoft.com/office/powerpoint/2010/main" val="6284424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D792E-19E0-40D8-C2C3-80B1B3CA5300}"/>
              </a:ext>
            </a:extLst>
          </p:cNvPr>
          <p:cNvSpPr>
            <a:spLocks noGrp="1"/>
          </p:cNvSpPr>
          <p:nvPr>
            <p:ph type="title"/>
          </p:nvPr>
        </p:nvSpPr>
        <p:spPr/>
        <p:txBody>
          <a:bodyPr/>
          <a:lstStyle/>
          <a:p>
            <a:r>
              <a:rPr lang="en-GB" dirty="0"/>
              <a:t>2026/27Plan to Reduce Carbon Emissions</a:t>
            </a:r>
          </a:p>
        </p:txBody>
      </p:sp>
      <p:sp>
        <p:nvSpPr>
          <p:cNvPr id="3" name="Content Placeholder 2">
            <a:extLst>
              <a:ext uri="{FF2B5EF4-FFF2-40B4-BE49-F238E27FC236}">
                <a16:creationId xmlns:a16="http://schemas.microsoft.com/office/drawing/2014/main" id="{09BECBF1-064D-91E1-85A8-A496CA657C3F}"/>
              </a:ext>
            </a:extLst>
          </p:cNvPr>
          <p:cNvSpPr>
            <a:spLocks noGrp="1"/>
          </p:cNvSpPr>
          <p:nvPr>
            <p:ph idx="1"/>
          </p:nvPr>
        </p:nvSpPr>
        <p:spPr/>
        <p:txBody>
          <a:bodyPr>
            <a:normAutofit fontScale="92500" lnSpcReduction="10000"/>
          </a:bodyPr>
          <a:lstStyle/>
          <a:p>
            <a:r>
              <a:rPr lang="en-GB" dirty="0"/>
              <a:t>Replacement of nine 2012 plate pool cars, diesel Vauxhall Astra, Euro emissions standard 5 with hybrid Toyota Corolla, emissions standard 6. This will save approximately 16 tonnes of CO² per annum</a:t>
            </a:r>
          </a:p>
          <a:p>
            <a:r>
              <a:rPr lang="en-GB" dirty="0"/>
              <a:t>Trial of HVO in SHQ fuel tank for Response Vehicles. Estimated CO² saving of 31 tonnes per annum</a:t>
            </a:r>
          </a:p>
          <a:p>
            <a:r>
              <a:rPr lang="en-GB" dirty="0"/>
              <a:t>Contract signed for new appliances (up to 41 over next five years) that will be Euro 6/7 compliant saving approximately 400 tonnes of CO² per annum when </a:t>
            </a:r>
            <a:r>
              <a:rPr lang="en-GB"/>
              <a:t>fully delivered </a:t>
            </a:r>
            <a:endParaRPr lang="en-GB" dirty="0"/>
          </a:p>
        </p:txBody>
      </p:sp>
    </p:spTree>
    <p:extLst>
      <p:ext uri="{BB962C8B-B14F-4D97-AF65-F5344CB8AC3E}">
        <p14:creationId xmlns:p14="http://schemas.microsoft.com/office/powerpoint/2010/main" val="27274934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680EC-47D9-562E-AAAD-5C2E326789A4}"/>
              </a:ext>
            </a:extLst>
          </p:cNvPr>
          <p:cNvSpPr txBox="1">
            <a:spLocks noGrp="1"/>
          </p:cNvSpPr>
          <p:nvPr>
            <p:ph type="ctrTitle"/>
          </p:nvPr>
        </p:nvSpPr>
        <p:spPr>
          <a:xfrm>
            <a:off x="838203" y="868361"/>
            <a:ext cx="10515600" cy="2387598"/>
          </a:xfrm>
        </p:spPr>
        <p:txBody>
          <a:bodyPr>
            <a:normAutofit/>
          </a:bodyPr>
          <a:lstStyle/>
          <a:p>
            <a:pPr lvl="0"/>
            <a:r>
              <a:rPr lang="en-GB" dirty="0"/>
              <a:t>H</a:t>
            </a:r>
            <a:r>
              <a:rPr lang="en-GB" noProof="0"/>
              <a:t>. Freedom of information request update</a:t>
            </a:r>
          </a:p>
        </p:txBody>
      </p:sp>
      <p:sp>
        <p:nvSpPr>
          <p:cNvPr id="3" name="Subtitle 2">
            <a:extLst>
              <a:ext uri="{FF2B5EF4-FFF2-40B4-BE49-F238E27FC236}">
                <a16:creationId xmlns:a16="http://schemas.microsoft.com/office/drawing/2014/main" id="{7FAACF6B-9F1D-FC48-DADA-40DAD0918753}"/>
              </a:ext>
            </a:extLst>
          </p:cNvPr>
          <p:cNvSpPr txBox="1">
            <a:spLocks noGrp="1"/>
          </p:cNvSpPr>
          <p:nvPr>
            <p:ph type="subTitle" idx="1"/>
          </p:nvPr>
        </p:nvSpPr>
        <p:spPr>
          <a:xfrm>
            <a:off x="838203" y="3602041"/>
            <a:ext cx="10515600" cy="1970084"/>
          </a:xfrm>
        </p:spPr>
        <p:txBody>
          <a:bodyPr>
            <a:normAutofit fontScale="32500" lnSpcReduction="20000"/>
          </a:bodyPr>
          <a:lstStyle/>
          <a:p>
            <a:pPr lvl="0">
              <a:lnSpc>
                <a:spcPct val="80000"/>
              </a:lnSpc>
            </a:pPr>
            <a:endParaRPr lang="en-GB" noProof="0"/>
          </a:p>
          <a:p>
            <a:pPr lvl="0">
              <a:lnSpc>
                <a:spcPct val="80000"/>
              </a:lnSpc>
            </a:pPr>
            <a:r>
              <a:rPr lang="en-GB" sz="7000" noProof="0"/>
              <a:t>May </a:t>
            </a:r>
            <a:r>
              <a:rPr lang="en-GB" sz="7000"/>
              <a:t>2026</a:t>
            </a:r>
            <a:endParaRPr lang="en-GB" sz="7000" noProof="0">
              <a:cs typeface="Arial"/>
            </a:endParaRPr>
          </a:p>
          <a:p>
            <a:pPr lvl="0">
              <a:lnSpc>
                <a:spcPct val="80000"/>
              </a:lnSpc>
            </a:pPr>
            <a:endParaRPr lang="en-GB" sz="5500" noProof="0"/>
          </a:p>
          <a:p>
            <a:pPr lvl="0">
              <a:lnSpc>
                <a:spcPct val="80000"/>
              </a:lnSpc>
            </a:pPr>
            <a:r>
              <a:rPr lang="en-GB" sz="5500" noProof="0"/>
              <a:t>For further information please contact: </a:t>
            </a:r>
            <a:endParaRPr lang="en-GB" sz="5500" noProof="0">
              <a:cs typeface="Arial"/>
            </a:endParaRPr>
          </a:p>
          <a:p>
            <a:pPr>
              <a:lnSpc>
                <a:spcPct val="80000"/>
              </a:lnSpc>
            </a:pPr>
            <a:r>
              <a:rPr lang="en-GB" sz="5500" noProof="0"/>
              <a:t>Kirsty Driver, Information Officer</a:t>
            </a:r>
            <a:endParaRPr lang="en-GB" sz="5500" noProof="0">
              <a:cs typeface="Arial"/>
            </a:endParaRPr>
          </a:p>
          <a:p>
            <a:pPr lvl="0">
              <a:lnSpc>
                <a:spcPct val="80000"/>
              </a:lnSpc>
            </a:pPr>
            <a:endParaRPr lang="en-GB" noProof="0"/>
          </a:p>
          <a:p>
            <a:pPr lvl="0">
              <a:lnSpc>
                <a:spcPct val="80000"/>
              </a:lnSpc>
            </a:pPr>
            <a:r>
              <a:rPr lang="en-GB" noProof="0"/>
              <a:t> </a:t>
            </a:r>
            <a:endParaRPr lang="en-GB" noProof="0">
              <a:cs typeface="Arial"/>
            </a:endParaRPr>
          </a:p>
        </p:txBody>
      </p:sp>
    </p:spTree>
    <p:extLst>
      <p:ext uri="{BB962C8B-B14F-4D97-AF65-F5344CB8AC3E}">
        <p14:creationId xmlns:p14="http://schemas.microsoft.com/office/powerpoint/2010/main" val="40597245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026A99-BAB0-1754-2632-182FD7B064C4}"/>
              </a:ext>
            </a:extLst>
          </p:cNvPr>
          <p:cNvSpPr>
            <a:spLocks noGrp="1"/>
          </p:cNvSpPr>
          <p:nvPr>
            <p:ph idx="1"/>
          </p:nvPr>
        </p:nvSpPr>
        <p:spPr>
          <a:xfrm>
            <a:off x="838203" y="441788"/>
            <a:ext cx="10515600" cy="5629227"/>
          </a:xfrm>
        </p:spPr>
        <p:txBody>
          <a:bodyPr/>
          <a:lstStyle/>
          <a:p>
            <a:pPr marL="0" indent="0">
              <a:buNone/>
            </a:pPr>
            <a:r>
              <a:rPr lang="en-GB" b="1" kern="1400" noProof="0" dirty="0">
                <a:solidFill>
                  <a:schemeClr val="tx1"/>
                </a:solidFill>
                <a:latin typeface="Arial" panose="020B0604020202020204" pitchFamily="34" charset="0"/>
                <a:cs typeface="Times New Roman" panose="02020603050405020304" pitchFamily="18" charset="0"/>
              </a:rPr>
              <a:t>Freedom of Information</a:t>
            </a:r>
            <a:r>
              <a:rPr lang="en-GB" sz="2800" b="1" kern="1400" noProof="0" dirty="0">
                <a:solidFill>
                  <a:schemeClr val="tx1"/>
                </a:solidFill>
                <a:latin typeface="Arial" panose="020B0604020202020204" pitchFamily="34" charset="0"/>
                <a:cs typeface="Times New Roman" panose="02020603050405020304" pitchFamily="18" charset="0"/>
              </a:rPr>
              <a:t> update 202</a:t>
            </a:r>
            <a:r>
              <a:rPr lang="en-GB" sz="2800" b="1" kern="1400" dirty="0">
                <a:solidFill>
                  <a:schemeClr val="tx1"/>
                </a:solidFill>
                <a:latin typeface="Arial" panose="020B0604020202020204" pitchFamily="34" charset="0"/>
                <a:cs typeface="Times New Roman" panose="02020603050405020304" pitchFamily="18" charset="0"/>
              </a:rPr>
              <a:t>6/27</a:t>
            </a:r>
            <a:endParaRPr lang="en-GB" sz="2800" b="1" kern="1400" noProof="0" dirty="0">
              <a:solidFill>
                <a:schemeClr val="tx1"/>
              </a:solidFill>
              <a:latin typeface="Arial" panose="020B0604020202020204" pitchFamily="34" charset="0"/>
              <a:cs typeface="Times New Roman" panose="02020603050405020304" pitchFamily="18" charset="0"/>
            </a:endParaRPr>
          </a:p>
          <a:p>
            <a:pPr marL="0" indent="0" hangingPunct="0">
              <a:lnSpc>
                <a:spcPts val="1600"/>
              </a:lnSpc>
              <a:spcAft>
                <a:spcPts val="1200"/>
              </a:spcAft>
              <a:buNone/>
            </a:pPr>
            <a:r>
              <a:rPr lang="en-GB" sz="1400" kern="800" noProof="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a:t>
            </a:r>
            <a:r>
              <a:rPr lang="en-GB" sz="1400" kern="800" noProof="0" dirty="0">
                <a:latin typeface="Arial" panose="020B0604020202020204" pitchFamily="34" charset="0"/>
                <a:ea typeface="Times New Roman" panose="02020603050405020304" pitchFamily="18" charset="0"/>
                <a:cs typeface="Times New Roman" panose="02020603050405020304" pitchFamily="18" charset="0"/>
              </a:rPr>
              <a:t>Q1 currently only covers the period from 01/04/2026 to </a:t>
            </a:r>
            <a:r>
              <a:rPr lang="en-GB" sz="1400" kern="800" dirty="0">
                <a:latin typeface="Arial" panose="020B0604020202020204" pitchFamily="34" charset="0"/>
                <a:ea typeface="Times New Roman" panose="02020603050405020304" pitchFamily="18" charset="0"/>
                <a:cs typeface="Times New Roman" panose="02020603050405020304" pitchFamily="18" charset="0"/>
              </a:rPr>
              <a:t>16/06</a:t>
            </a:r>
            <a:r>
              <a:rPr lang="en-GB" sz="1400" kern="800" noProof="0" dirty="0">
                <a:latin typeface="Arial" panose="020B0604020202020204" pitchFamily="34" charset="0"/>
                <a:ea typeface="Times New Roman" panose="02020603050405020304" pitchFamily="18" charset="0"/>
                <a:cs typeface="Times New Roman" panose="02020603050405020304" pitchFamily="18" charset="0"/>
              </a:rPr>
              <a:t>/2026</a:t>
            </a:r>
            <a:r>
              <a:rPr lang="en-GB" sz="1400" kern="800" dirty="0">
                <a:latin typeface="Arial" panose="020B0604020202020204" pitchFamily="34" charset="0"/>
                <a:ea typeface="Times New Roman" panose="02020603050405020304" pitchFamily="18" charset="0"/>
                <a:cs typeface="Times New Roman" panose="02020603050405020304" pitchFamily="18" charset="0"/>
              </a:rPr>
              <a:t> as this is  the only data available at the time of completing the report</a:t>
            </a:r>
            <a:r>
              <a:rPr lang="en-GB" sz="1400" kern="800" noProof="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a:t>
            </a:r>
            <a:br>
              <a:rPr lang="en-GB" sz="1400" kern="800" dirty="0">
                <a:solidFill>
                  <a:schemeClr val="tx1"/>
                </a:solidFill>
                <a:latin typeface="Arial" panose="020B0604020202020204" pitchFamily="34" charset="0"/>
                <a:ea typeface="Times New Roman" panose="02020603050405020304" pitchFamily="18" charset="0"/>
                <a:cs typeface="Times New Roman" panose="02020603050405020304" pitchFamily="18" charset="0"/>
              </a:rPr>
            </a:br>
            <a:r>
              <a:rPr lang="en-GB" sz="1400" kern="800" noProof="0" dirty="0">
                <a:effectLst/>
                <a:latin typeface="Arial" panose="020B0604020202020204" pitchFamily="34" charset="0"/>
                <a:ea typeface="Times New Roman" panose="02020603050405020304" pitchFamily="18" charset="0"/>
                <a:cs typeface="Times New Roman" panose="02020603050405020304" pitchFamily="18" charset="0"/>
              </a:rPr>
              <a:t>**Although this is not a requirement in the Cabinet Office Code of Practice for Freedom of Information Requests 2018, it is reported to Members as part of our commitment to transparency and good governance.</a:t>
            </a:r>
          </a:p>
          <a:p>
            <a:pPr marL="0" indent="0" hangingPunct="0">
              <a:lnSpc>
                <a:spcPts val="1600"/>
              </a:lnSpc>
              <a:spcAft>
                <a:spcPts val="1200"/>
              </a:spcAft>
              <a:buNone/>
            </a:pPr>
            <a:r>
              <a:rPr lang="en-GB" sz="1400" kern="800" noProof="0" dirty="0">
                <a:effectLst/>
                <a:latin typeface="Arial" panose="020B0604020202020204" pitchFamily="34" charset="0"/>
                <a:ea typeface="Times New Roman" panose="02020603050405020304" pitchFamily="18" charset="0"/>
                <a:cs typeface="Times New Roman" panose="02020603050405020304" pitchFamily="18" charset="0"/>
              </a:rPr>
              <a:t>.</a:t>
            </a:r>
          </a:p>
          <a:p>
            <a:pPr marL="0" indent="0">
              <a:buNone/>
            </a:pPr>
            <a:endParaRPr lang="en-GB" sz="2800" b="1" kern="1400" noProof="0" dirty="0">
              <a:latin typeface="Arial" panose="020B0604020202020204" pitchFamily="34" charset="0"/>
              <a:cs typeface="Times New Roman" panose="02020603050405020304" pitchFamily="18" charset="0"/>
            </a:endParaRPr>
          </a:p>
          <a:p>
            <a:endParaRPr lang="en-GB" noProof="0" dirty="0"/>
          </a:p>
        </p:txBody>
      </p:sp>
      <p:graphicFrame>
        <p:nvGraphicFramePr>
          <p:cNvPr id="2" name="Table 1">
            <a:extLst>
              <a:ext uri="{FF2B5EF4-FFF2-40B4-BE49-F238E27FC236}">
                <a16:creationId xmlns:a16="http://schemas.microsoft.com/office/drawing/2014/main" id="{52F0F9CB-E296-F86D-D3CD-D7B2610B13E3}"/>
              </a:ext>
            </a:extLst>
          </p:cNvPr>
          <p:cNvGraphicFramePr>
            <a:graphicFrameLocks noGrp="1"/>
          </p:cNvGraphicFramePr>
          <p:nvPr>
            <p:extLst>
              <p:ext uri="{D42A27DB-BD31-4B8C-83A1-F6EECF244321}">
                <p14:modId xmlns:p14="http://schemas.microsoft.com/office/powerpoint/2010/main" val="3151603514"/>
              </p:ext>
            </p:extLst>
          </p:nvPr>
        </p:nvGraphicFramePr>
        <p:xfrm>
          <a:off x="829559" y="1960595"/>
          <a:ext cx="10524241" cy="3762869"/>
        </p:xfrm>
        <a:graphic>
          <a:graphicData uri="http://schemas.openxmlformats.org/drawingml/2006/table">
            <a:tbl>
              <a:tblPr firstRow="1" firstCol="1" bandRow="1">
                <a:tableStyleId>{5C22544A-7EE6-4342-B048-85BDC9FD1C3A}</a:tableStyleId>
              </a:tblPr>
              <a:tblGrid>
                <a:gridCol w="5157078">
                  <a:extLst>
                    <a:ext uri="{9D8B030D-6E8A-4147-A177-3AD203B41FA5}">
                      <a16:colId xmlns:a16="http://schemas.microsoft.com/office/drawing/2014/main" val="1033579768"/>
                    </a:ext>
                  </a:extLst>
                </a:gridCol>
                <a:gridCol w="1179850">
                  <a:extLst>
                    <a:ext uri="{9D8B030D-6E8A-4147-A177-3AD203B41FA5}">
                      <a16:colId xmlns:a16="http://schemas.microsoft.com/office/drawing/2014/main" val="1886545324"/>
                    </a:ext>
                  </a:extLst>
                </a:gridCol>
                <a:gridCol w="1045251">
                  <a:extLst>
                    <a:ext uri="{9D8B030D-6E8A-4147-A177-3AD203B41FA5}">
                      <a16:colId xmlns:a16="http://schemas.microsoft.com/office/drawing/2014/main" val="2134754586"/>
                    </a:ext>
                  </a:extLst>
                </a:gridCol>
                <a:gridCol w="1047354">
                  <a:extLst>
                    <a:ext uri="{9D8B030D-6E8A-4147-A177-3AD203B41FA5}">
                      <a16:colId xmlns:a16="http://schemas.microsoft.com/office/drawing/2014/main" val="1919820687"/>
                    </a:ext>
                  </a:extLst>
                </a:gridCol>
                <a:gridCol w="1047354">
                  <a:extLst>
                    <a:ext uri="{9D8B030D-6E8A-4147-A177-3AD203B41FA5}">
                      <a16:colId xmlns:a16="http://schemas.microsoft.com/office/drawing/2014/main" val="2937185322"/>
                    </a:ext>
                  </a:extLst>
                </a:gridCol>
                <a:gridCol w="1047354">
                  <a:extLst>
                    <a:ext uri="{9D8B030D-6E8A-4147-A177-3AD203B41FA5}">
                      <a16:colId xmlns:a16="http://schemas.microsoft.com/office/drawing/2014/main" val="864359588"/>
                    </a:ext>
                  </a:extLst>
                </a:gridCol>
              </a:tblGrid>
              <a:tr h="252095">
                <a:tc rowSpan="2">
                  <a:txBody>
                    <a:bodyPr/>
                    <a:lstStyle/>
                    <a:p>
                      <a:pPr algn="l" hangingPunct="0">
                        <a:lnSpc>
                          <a:spcPts val="1600"/>
                        </a:lnSpc>
                        <a:spcAft>
                          <a:spcPts val="1200"/>
                        </a:spcAft>
                      </a:pPr>
                      <a:r>
                        <a:rPr lang="en-GB" sz="1400" kern="1400" noProof="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Total information requests to year to date = 295 </a:t>
                      </a:r>
                      <a:br>
                        <a:rPr lang="en-GB" sz="1400" kern="1400" noProof="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br>
                      <a:r>
                        <a:rPr lang="en-GB" sz="1000" b="0" kern="1400" noProof="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(including FOI, SAR, EIR, partner agencies, incident reports and general information) </a:t>
                      </a:r>
                      <a:endParaRPr lang="en-GB" sz="1000" b="0" kern="800" noProof="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5">
                  <a:txBody>
                    <a:bodyPr/>
                    <a:lstStyle/>
                    <a:p>
                      <a:pPr algn="ctr" hangingPunct="0">
                        <a:lnSpc>
                          <a:spcPts val="1600"/>
                        </a:lnSpc>
                        <a:spcAft>
                          <a:spcPts val="1200"/>
                        </a:spcAft>
                      </a:pPr>
                      <a:r>
                        <a:rPr lang="en-GB" sz="1400" kern="1400" noProof="0" dirty="0">
                          <a:solidFill>
                            <a:schemeClr val="tx1"/>
                          </a:solidFill>
                          <a:effectLst/>
                          <a:latin typeface="Arial" panose="020B0604020202020204" pitchFamily="34" charset="0"/>
                          <a:cs typeface="Arial" panose="020B0604020202020204" pitchFamily="34" charset="0"/>
                        </a:rPr>
                        <a:t>2026/27</a:t>
                      </a:r>
                      <a:endParaRPr lang="en-GB" sz="1400" kern="800" noProof="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243877913"/>
                  </a:ext>
                </a:extLst>
              </a:tr>
              <a:tr h="252095">
                <a:tc vMerge="1">
                  <a:txBody>
                    <a:bodyPr/>
                    <a:lstStyle/>
                    <a:p>
                      <a:pPr algn="l" hangingPunct="0">
                        <a:lnSpc>
                          <a:spcPts val="1600"/>
                        </a:lnSpc>
                        <a:spcAft>
                          <a:spcPts val="1200"/>
                        </a:spcAft>
                      </a:pPr>
                      <a:endParaRPr lang="en-GB" sz="1400" kern="800" noProof="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hangingPunct="0">
                        <a:lnSpc>
                          <a:spcPts val="1600"/>
                        </a:lnSpc>
                        <a:spcAft>
                          <a:spcPts val="1200"/>
                        </a:spcAft>
                      </a:pPr>
                      <a:r>
                        <a:rPr lang="en-GB" sz="1400" b="1" kern="1400" noProof="0">
                          <a:effectLst/>
                          <a:latin typeface="Arial" panose="020B0604020202020204" pitchFamily="34" charset="0"/>
                          <a:cs typeface="Arial" panose="020B0604020202020204" pitchFamily="34" charset="0"/>
                        </a:rPr>
                        <a:t>Q1</a:t>
                      </a:r>
                      <a:endParaRPr lang="en-GB" sz="1400" b="1" kern="800" noProof="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hangingPunct="0">
                        <a:lnSpc>
                          <a:spcPts val="1600"/>
                        </a:lnSpc>
                        <a:spcAft>
                          <a:spcPts val="1200"/>
                        </a:spcAft>
                      </a:pPr>
                      <a:r>
                        <a:rPr lang="en-GB" sz="1400" b="1" kern="1400" noProof="0">
                          <a:effectLst/>
                          <a:latin typeface="Arial" panose="020B0604020202020204" pitchFamily="34" charset="0"/>
                          <a:cs typeface="Arial" panose="020B0604020202020204" pitchFamily="34" charset="0"/>
                        </a:rPr>
                        <a:t>Q2</a:t>
                      </a:r>
                      <a:endParaRPr lang="en-GB" sz="1400" b="1" kern="800" noProof="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hangingPunct="0">
                        <a:lnSpc>
                          <a:spcPts val="1600"/>
                        </a:lnSpc>
                        <a:spcAft>
                          <a:spcPts val="1200"/>
                        </a:spcAft>
                      </a:pPr>
                      <a:r>
                        <a:rPr lang="en-GB" sz="1400" b="1" kern="1400" noProof="0">
                          <a:effectLst/>
                          <a:latin typeface="Arial" panose="020B0604020202020204" pitchFamily="34" charset="0"/>
                          <a:cs typeface="Arial" panose="020B0604020202020204" pitchFamily="34" charset="0"/>
                        </a:rPr>
                        <a:t>Q3</a:t>
                      </a:r>
                      <a:endParaRPr lang="en-GB" sz="1400" b="1" kern="800" noProof="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hangingPunct="0">
                        <a:lnSpc>
                          <a:spcPts val="1600"/>
                        </a:lnSpc>
                        <a:spcAft>
                          <a:spcPts val="1200"/>
                        </a:spcAft>
                      </a:pPr>
                      <a:r>
                        <a:rPr lang="en-GB" sz="1400" b="1" kern="1400" noProof="0">
                          <a:effectLst/>
                          <a:latin typeface="Arial" panose="020B0604020202020204" pitchFamily="34" charset="0"/>
                          <a:cs typeface="Arial" panose="020B0604020202020204" pitchFamily="34" charset="0"/>
                        </a:rPr>
                        <a:t>Q4</a:t>
                      </a:r>
                      <a:endParaRPr lang="en-GB" sz="1400" b="1" kern="800" noProof="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hangingPunct="0">
                        <a:lnSpc>
                          <a:spcPts val="1600"/>
                        </a:lnSpc>
                        <a:spcAft>
                          <a:spcPts val="1200"/>
                        </a:spcAft>
                      </a:pPr>
                      <a:r>
                        <a:rPr lang="en-GB" sz="1400" b="1" kern="1400" noProof="0">
                          <a:effectLst/>
                          <a:latin typeface="Arial" panose="020B0604020202020204" pitchFamily="34" charset="0"/>
                          <a:cs typeface="Arial" panose="020B0604020202020204" pitchFamily="34" charset="0"/>
                        </a:rPr>
                        <a:t>Total</a:t>
                      </a:r>
                      <a:endParaRPr lang="en-GB" sz="1400" b="1" kern="800" noProof="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143856345"/>
                  </a:ext>
                </a:extLst>
              </a:tr>
              <a:tr h="470439">
                <a:tc>
                  <a:txBody>
                    <a:bodyPr/>
                    <a:lstStyle/>
                    <a:p>
                      <a:pPr algn="l" hangingPunct="0">
                        <a:lnSpc>
                          <a:spcPts val="1600"/>
                        </a:lnSpc>
                        <a:spcAft>
                          <a:spcPts val="1200"/>
                        </a:spcAft>
                      </a:pPr>
                      <a:r>
                        <a:rPr lang="en-GB" sz="1400" b="0" kern="1400" noProof="0" dirty="0">
                          <a:solidFill>
                            <a:schemeClr val="tx1"/>
                          </a:solidFill>
                          <a:effectLst/>
                          <a:latin typeface="Arial" panose="020B0604020202020204" pitchFamily="34" charset="0"/>
                          <a:cs typeface="Arial" panose="020B0604020202020204" pitchFamily="34" charset="0"/>
                        </a:rPr>
                        <a:t>The number of FOI requests received during the period</a:t>
                      </a:r>
                      <a:endParaRPr lang="en-GB" sz="1400" b="0" kern="800" noProof="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fontAlgn="ctr">
                        <a:buNone/>
                      </a:pPr>
                      <a:r>
                        <a:rPr lang="en-GB" sz="1200" b="0" i="0" u="none" strike="noStrike" noProof="0" dirty="0">
                          <a:solidFill>
                            <a:schemeClr val="tx1"/>
                          </a:solidFill>
                          <a:effectLst/>
                          <a:latin typeface="Arial" panose="020B0604020202020204" pitchFamily="34" charset="0"/>
                        </a:rPr>
                        <a:t>56</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buNone/>
                      </a:pPr>
                      <a:endParaRPr lang="en-GB" sz="1200" b="0" i="0" u="none" strike="noStrike" noProof="0">
                        <a:solidFill>
                          <a:schemeClr val="tx1"/>
                        </a:solidFill>
                        <a:effectLst/>
                        <a:latin typeface="Arial" panose="020B0604020202020204" pitchFamily="34" charset="0"/>
                      </a:endParaRP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buNone/>
                      </a:pPr>
                      <a:endParaRPr lang="en-GB" sz="1200" b="0" i="0" u="none" strike="noStrike" noProof="0">
                        <a:solidFill>
                          <a:schemeClr val="tx1"/>
                        </a:solidFill>
                        <a:effectLst/>
                        <a:latin typeface="Arial" panose="020B0604020202020204" pitchFamily="34" charset="0"/>
                      </a:endParaRP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buNone/>
                      </a:pPr>
                      <a:endParaRPr lang="en-GB" sz="1200" b="0" i="0" u="none" strike="noStrike" noProof="0">
                        <a:solidFill>
                          <a:schemeClr val="tx1"/>
                        </a:solidFill>
                        <a:effectLst/>
                        <a:latin typeface="Arial" panose="020B0604020202020204" pitchFamily="34" charset="0"/>
                      </a:endParaRP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en-GB" sz="1200" b="1" i="0" u="none" strike="noStrike" noProof="0">
                          <a:solidFill>
                            <a:schemeClr val="tx1"/>
                          </a:solidFill>
                          <a:effectLst/>
                          <a:latin typeface="Arial" panose="020B0604020202020204" pitchFamily="34" charset="0"/>
                        </a:rPr>
                        <a:t>25</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34154857"/>
                  </a:ext>
                </a:extLst>
              </a:tr>
              <a:tr h="403225">
                <a:tc>
                  <a:txBody>
                    <a:bodyPr/>
                    <a:lstStyle/>
                    <a:p>
                      <a:pPr algn="l" hangingPunct="0">
                        <a:lnSpc>
                          <a:spcPts val="1600"/>
                        </a:lnSpc>
                        <a:spcAft>
                          <a:spcPts val="1200"/>
                        </a:spcAft>
                      </a:pPr>
                      <a:r>
                        <a:rPr lang="en-GB" sz="1400" b="0" kern="1400" noProof="0">
                          <a:solidFill>
                            <a:schemeClr val="tx1"/>
                          </a:solidFill>
                          <a:effectLst/>
                          <a:latin typeface="Arial" panose="020B0604020202020204" pitchFamily="34" charset="0"/>
                          <a:cs typeface="Arial" panose="020B0604020202020204" pitchFamily="34" charset="0"/>
                        </a:rPr>
                        <a:t>The number of the received requests that have not yet been processed</a:t>
                      </a:r>
                      <a:endParaRPr lang="en-GB" sz="1400" b="0" kern="800" noProof="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fontAlgn="ctr">
                        <a:buNone/>
                      </a:pPr>
                      <a:r>
                        <a:rPr lang="en-GB" sz="1200" b="0" i="0" u="none" strike="noStrike" noProof="0" dirty="0">
                          <a:solidFill>
                            <a:schemeClr val="tx1"/>
                          </a:solidFill>
                          <a:effectLst/>
                          <a:latin typeface="Arial" panose="020B0604020202020204" pitchFamily="34" charset="0"/>
                        </a:rPr>
                        <a:t>23</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buNone/>
                      </a:pPr>
                      <a:endParaRPr lang="en-GB" sz="1200" b="0" i="0" u="none" strike="noStrike" noProof="0" dirty="0">
                        <a:solidFill>
                          <a:schemeClr val="tx1"/>
                        </a:solidFill>
                        <a:effectLst/>
                        <a:latin typeface="Arial" panose="020B0604020202020204" pitchFamily="34" charset="0"/>
                      </a:endParaRP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buNone/>
                      </a:pPr>
                      <a:endParaRPr lang="en-GB" sz="1200" b="0" i="0" u="none" strike="noStrike" noProof="0">
                        <a:solidFill>
                          <a:schemeClr val="tx1"/>
                        </a:solidFill>
                        <a:effectLst/>
                        <a:latin typeface="Arial" panose="020B0604020202020204" pitchFamily="34" charset="0"/>
                      </a:endParaRP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buNone/>
                      </a:pPr>
                      <a:endParaRPr lang="en-GB" sz="1200" b="0" i="0" u="none" strike="noStrike" noProof="0">
                        <a:solidFill>
                          <a:schemeClr val="tx1"/>
                        </a:solidFill>
                        <a:effectLst/>
                        <a:latin typeface="Arial" panose="020B0604020202020204" pitchFamily="34" charset="0"/>
                      </a:endParaRP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en-GB" sz="1200" b="1" i="0" u="none" strike="noStrike" noProof="0">
                          <a:solidFill>
                            <a:schemeClr val="tx1"/>
                          </a:solidFill>
                          <a:effectLst/>
                          <a:latin typeface="Arial" panose="020B0604020202020204" pitchFamily="34" charset="0"/>
                        </a:rPr>
                        <a:t>10</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61816270"/>
                  </a:ext>
                </a:extLst>
              </a:tr>
              <a:tr h="396240">
                <a:tc>
                  <a:txBody>
                    <a:bodyPr/>
                    <a:lstStyle/>
                    <a:p>
                      <a:pPr algn="l" hangingPunct="0">
                        <a:lnSpc>
                          <a:spcPts val="1600"/>
                        </a:lnSpc>
                        <a:spcAft>
                          <a:spcPts val="1200"/>
                        </a:spcAft>
                      </a:pPr>
                      <a:r>
                        <a:rPr lang="en-GB" sz="1400" b="0" kern="1400" noProof="0">
                          <a:solidFill>
                            <a:schemeClr val="tx1"/>
                          </a:solidFill>
                          <a:effectLst/>
                          <a:latin typeface="Arial" panose="020B0604020202020204" pitchFamily="34" charset="0"/>
                          <a:cs typeface="Arial" panose="020B0604020202020204" pitchFamily="34" charset="0"/>
                        </a:rPr>
                        <a:t>The number of the received requests that were processed in full</a:t>
                      </a:r>
                      <a:endParaRPr lang="en-GB" sz="1400" b="0" kern="800" noProof="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fontAlgn="ctr">
                        <a:buNone/>
                      </a:pPr>
                      <a:r>
                        <a:rPr lang="en-GB" sz="1200" b="0" i="0" u="none" strike="noStrike" noProof="0" dirty="0">
                          <a:solidFill>
                            <a:schemeClr val="tx1"/>
                          </a:solidFill>
                          <a:effectLst/>
                          <a:latin typeface="Arial" panose="020B0604020202020204" pitchFamily="34" charset="0"/>
                        </a:rPr>
                        <a:t>33</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buNone/>
                      </a:pPr>
                      <a:endParaRPr lang="en-GB" sz="1200" b="0" i="0" u="none" strike="noStrike" noProof="0">
                        <a:solidFill>
                          <a:schemeClr val="tx1"/>
                        </a:solidFill>
                        <a:effectLst/>
                        <a:latin typeface="Arial" panose="020B0604020202020204" pitchFamily="34" charset="0"/>
                      </a:endParaRP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buNone/>
                      </a:pPr>
                      <a:endParaRPr lang="en-GB" sz="1200" b="0" i="0" u="none" strike="noStrike" noProof="0">
                        <a:solidFill>
                          <a:schemeClr val="tx1"/>
                        </a:solidFill>
                        <a:effectLst/>
                        <a:latin typeface="Arial" panose="020B0604020202020204" pitchFamily="34" charset="0"/>
                      </a:endParaRP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buNone/>
                      </a:pPr>
                      <a:endParaRPr lang="en-GB" sz="1200" b="0" i="0" u="none" strike="noStrike" noProof="0">
                        <a:solidFill>
                          <a:schemeClr val="tx1"/>
                        </a:solidFill>
                        <a:effectLst/>
                        <a:latin typeface="Arial" panose="020B0604020202020204" pitchFamily="34" charset="0"/>
                      </a:endParaRP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en-GB" sz="1200" b="1" i="0" u="none" strike="noStrike" noProof="0">
                          <a:solidFill>
                            <a:schemeClr val="tx1"/>
                          </a:solidFill>
                          <a:effectLst/>
                          <a:latin typeface="Arial" panose="020B0604020202020204" pitchFamily="34" charset="0"/>
                        </a:rPr>
                        <a:t>15</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40662282"/>
                  </a:ext>
                </a:extLst>
              </a:tr>
              <a:tr h="396240">
                <a:tc>
                  <a:txBody>
                    <a:bodyPr/>
                    <a:lstStyle/>
                    <a:p>
                      <a:pPr algn="l" hangingPunct="0">
                        <a:lnSpc>
                          <a:spcPts val="1600"/>
                        </a:lnSpc>
                        <a:spcAft>
                          <a:spcPts val="1200"/>
                        </a:spcAft>
                      </a:pPr>
                      <a:r>
                        <a:rPr lang="en-GB" sz="1400" b="0" kern="1400" noProof="0">
                          <a:solidFill>
                            <a:schemeClr val="tx1"/>
                          </a:solidFill>
                          <a:effectLst/>
                          <a:latin typeface="Arial" panose="020B0604020202020204" pitchFamily="34" charset="0"/>
                          <a:cs typeface="Arial" panose="020B0604020202020204" pitchFamily="34" charset="0"/>
                        </a:rPr>
                        <a:t>The number of requests where the information was granted in full</a:t>
                      </a:r>
                      <a:endParaRPr lang="en-GB" sz="1400" b="0" kern="800" noProof="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fontAlgn="ctr">
                        <a:buNone/>
                      </a:pPr>
                      <a:r>
                        <a:rPr lang="en-GB" sz="1200" b="0" i="0" u="none" strike="noStrike" noProof="0" dirty="0">
                          <a:solidFill>
                            <a:schemeClr val="tx1"/>
                          </a:solidFill>
                          <a:effectLst/>
                          <a:latin typeface="Arial" panose="020B0604020202020204" pitchFamily="34" charset="0"/>
                        </a:rPr>
                        <a:t>14</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buNone/>
                      </a:pPr>
                      <a:endParaRPr lang="en-GB" sz="1200" b="0" i="0" u="none" strike="noStrike" noProof="0">
                        <a:solidFill>
                          <a:schemeClr val="tx1"/>
                        </a:solidFill>
                        <a:effectLst/>
                        <a:latin typeface="Arial" panose="020B0604020202020204" pitchFamily="34" charset="0"/>
                      </a:endParaRP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buNone/>
                      </a:pPr>
                      <a:endParaRPr lang="en-GB" sz="1200" b="0" i="0" u="none" strike="noStrike" noProof="0">
                        <a:solidFill>
                          <a:schemeClr val="tx1"/>
                        </a:solidFill>
                        <a:effectLst/>
                        <a:latin typeface="Arial" panose="020B0604020202020204" pitchFamily="34" charset="0"/>
                      </a:endParaRP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buNone/>
                      </a:pPr>
                      <a:endParaRPr lang="en-GB" sz="1200" b="0" i="0" u="none" strike="noStrike" noProof="0">
                        <a:solidFill>
                          <a:schemeClr val="tx1"/>
                        </a:solidFill>
                        <a:effectLst/>
                        <a:latin typeface="Arial" panose="020B0604020202020204" pitchFamily="34" charset="0"/>
                      </a:endParaRP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en-GB" sz="1200" b="1" i="0" u="none" strike="noStrike" noProof="0">
                          <a:solidFill>
                            <a:schemeClr val="tx1"/>
                          </a:solidFill>
                          <a:effectLst/>
                          <a:latin typeface="Arial" panose="020B0604020202020204" pitchFamily="34" charset="0"/>
                        </a:rPr>
                        <a:t>8</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12285361"/>
                  </a:ext>
                </a:extLst>
              </a:tr>
              <a:tr h="372110">
                <a:tc>
                  <a:txBody>
                    <a:bodyPr/>
                    <a:lstStyle/>
                    <a:p>
                      <a:pPr algn="l" hangingPunct="0">
                        <a:lnSpc>
                          <a:spcPts val="1600"/>
                        </a:lnSpc>
                        <a:spcAft>
                          <a:spcPts val="1200"/>
                        </a:spcAft>
                      </a:pPr>
                      <a:r>
                        <a:rPr lang="en-GB" sz="1400" b="0" kern="1400" noProof="0">
                          <a:solidFill>
                            <a:schemeClr val="tx1"/>
                          </a:solidFill>
                          <a:effectLst/>
                          <a:latin typeface="Arial" panose="020B0604020202020204" pitchFamily="34" charset="0"/>
                          <a:cs typeface="Arial" panose="020B0604020202020204" pitchFamily="34" charset="0"/>
                        </a:rPr>
                        <a:t>The number of requests where the information was refused in full</a:t>
                      </a:r>
                      <a:endParaRPr lang="en-GB" sz="1400" b="0" kern="800" noProof="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fontAlgn="ctr">
                        <a:buNone/>
                      </a:pPr>
                      <a:r>
                        <a:rPr lang="en-GB" sz="1200" b="0" i="0" u="none" strike="noStrike" noProof="0" dirty="0">
                          <a:solidFill>
                            <a:schemeClr val="tx1"/>
                          </a:solidFill>
                          <a:effectLst/>
                          <a:latin typeface="Arial" panose="020B0604020202020204" pitchFamily="34" charset="0"/>
                        </a:rPr>
                        <a:t>6</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buNone/>
                      </a:pPr>
                      <a:endParaRPr lang="en-GB" sz="1200" b="0" i="0" u="none" strike="noStrike" noProof="0">
                        <a:solidFill>
                          <a:schemeClr val="tx1"/>
                        </a:solidFill>
                        <a:effectLst/>
                        <a:latin typeface="Arial" panose="020B0604020202020204" pitchFamily="34" charset="0"/>
                      </a:endParaRP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buNone/>
                      </a:pPr>
                      <a:endParaRPr lang="en-GB" sz="1200" b="0" i="0" u="none" strike="noStrike" noProof="0">
                        <a:solidFill>
                          <a:schemeClr val="tx1"/>
                        </a:solidFill>
                        <a:effectLst/>
                        <a:latin typeface="Arial" panose="020B0604020202020204" pitchFamily="34" charset="0"/>
                      </a:endParaRP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buNone/>
                      </a:pPr>
                      <a:endParaRPr lang="en-GB" sz="1200" b="0" i="0" u="none" strike="noStrike" noProof="0">
                        <a:solidFill>
                          <a:schemeClr val="tx1"/>
                        </a:solidFill>
                        <a:effectLst/>
                        <a:latin typeface="Arial" panose="020B0604020202020204" pitchFamily="34" charset="0"/>
                      </a:endParaRP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en-GB" sz="1200" b="1" i="0" u="none" strike="noStrike" noProof="0">
                          <a:solidFill>
                            <a:schemeClr val="tx1"/>
                          </a:solidFill>
                          <a:effectLst/>
                          <a:latin typeface="Arial" panose="020B0604020202020204" pitchFamily="34" charset="0"/>
                        </a:rPr>
                        <a:t>2</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69322733"/>
                  </a:ext>
                </a:extLst>
              </a:tr>
              <a:tr h="396240">
                <a:tc>
                  <a:txBody>
                    <a:bodyPr/>
                    <a:lstStyle/>
                    <a:p>
                      <a:pPr algn="l" hangingPunct="0">
                        <a:lnSpc>
                          <a:spcPts val="1600"/>
                        </a:lnSpc>
                        <a:spcAft>
                          <a:spcPts val="1200"/>
                        </a:spcAft>
                      </a:pPr>
                      <a:r>
                        <a:rPr lang="en-GB" sz="1400" b="0" kern="1400" noProof="0">
                          <a:solidFill>
                            <a:schemeClr val="tx1"/>
                          </a:solidFill>
                          <a:effectLst/>
                          <a:latin typeface="Arial" panose="020B0604020202020204" pitchFamily="34" charset="0"/>
                          <a:cs typeface="Arial" panose="020B0604020202020204" pitchFamily="34" charset="0"/>
                        </a:rPr>
                        <a:t>The number of requests where the information was granted in part and refused in part</a:t>
                      </a:r>
                      <a:endParaRPr lang="en-GB" sz="1400" b="0" kern="800" noProof="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fontAlgn="ctr">
                        <a:buNone/>
                      </a:pPr>
                      <a:r>
                        <a:rPr lang="en-GB" sz="1200" b="0" i="0" u="none" strike="noStrike" noProof="0" dirty="0">
                          <a:solidFill>
                            <a:schemeClr val="tx1"/>
                          </a:solidFill>
                          <a:effectLst/>
                          <a:latin typeface="Arial" panose="020B0604020202020204" pitchFamily="34" charset="0"/>
                        </a:rPr>
                        <a:t>7</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buNone/>
                      </a:pPr>
                      <a:endParaRPr lang="en-GB" sz="1200" b="0" i="0" u="none" strike="noStrike" noProof="0">
                        <a:solidFill>
                          <a:schemeClr val="tx1"/>
                        </a:solidFill>
                        <a:effectLst/>
                        <a:latin typeface="Arial" panose="020B0604020202020204" pitchFamily="34" charset="0"/>
                      </a:endParaRP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buNone/>
                      </a:pPr>
                      <a:endParaRPr lang="en-GB" sz="1200" b="0" i="0" u="none" strike="noStrike" noProof="0">
                        <a:solidFill>
                          <a:schemeClr val="tx1"/>
                        </a:solidFill>
                        <a:effectLst/>
                        <a:latin typeface="Arial" panose="020B0604020202020204" pitchFamily="34" charset="0"/>
                      </a:endParaRP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buNone/>
                      </a:pPr>
                      <a:endParaRPr lang="en-GB" sz="1200" b="0" i="0" u="none" strike="noStrike" noProof="0">
                        <a:solidFill>
                          <a:schemeClr val="tx1"/>
                        </a:solidFill>
                        <a:effectLst/>
                        <a:latin typeface="Arial" panose="020B0604020202020204" pitchFamily="34" charset="0"/>
                      </a:endParaRP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en-GB" sz="1200" b="1" i="0" u="none" strike="noStrike" noProof="0">
                          <a:solidFill>
                            <a:schemeClr val="tx1"/>
                          </a:solidFill>
                          <a:effectLst/>
                          <a:latin typeface="Arial" panose="020B0604020202020204" pitchFamily="34" charset="0"/>
                        </a:rPr>
                        <a:t>3</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30938064"/>
                  </a:ext>
                </a:extLst>
              </a:tr>
              <a:tr h="396240">
                <a:tc>
                  <a:txBody>
                    <a:bodyPr/>
                    <a:lstStyle/>
                    <a:p>
                      <a:pPr algn="l" hangingPunct="0">
                        <a:lnSpc>
                          <a:spcPts val="1600"/>
                        </a:lnSpc>
                        <a:spcAft>
                          <a:spcPts val="1200"/>
                        </a:spcAft>
                      </a:pPr>
                      <a:r>
                        <a:rPr lang="en-GB" sz="1400" b="0" kern="1400" noProof="0">
                          <a:solidFill>
                            <a:schemeClr val="tx1"/>
                          </a:solidFill>
                          <a:effectLst/>
                          <a:latin typeface="Arial" panose="020B0604020202020204" pitchFamily="34" charset="0"/>
                          <a:cs typeface="Arial" panose="020B0604020202020204" pitchFamily="34" charset="0"/>
                        </a:rPr>
                        <a:t>The number of requests received that have been referred for internal review</a:t>
                      </a:r>
                      <a:endParaRPr lang="en-GB" sz="1400" b="0" kern="800" noProof="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fontAlgn="ctr">
                        <a:buNone/>
                      </a:pPr>
                      <a:r>
                        <a:rPr lang="en-GB" sz="1200" b="0" i="0" u="none" strike="noStrike" noProof="0" dirty="0">
                          <a:solidFill>
                            <a:schemeClr val="tx1"/>
                          </a:solidFill>
                          <a:effectLst/>
                          <a:latin typeface="Arial" panose="020B0604020202020204" pitchFamily="34" charset="0"/>
                        </a:rPr>
                        <a:t>2</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buNone/>
                      </a:pPr>
                      <a:endParaRPr lang="en-GB" sz="1200" b="0" i="0" u="none" strike="noStrike" noProof="0">
                        <a:solidFill>
                          <a:schemeClr val="tx1"/>
                        </a:solidFill>
                        <a:effectLst/>
                        <a:latin typeface="Arial" panose="020B0604020202020204" pitchFamily="34" charset="0"/>
                      </a:endParaRP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buNone/>
                      </a:pPr>
                      <a:endParaRPr lang="en-GB" sz="1200" b="0" i="0" u="none" strike="noStrike" noProof="0">
                        <a:solidFill>
                          <a:schemeClr val="tx1"/>
                        </a:solidFill>
                        <a:effectLst/>
                        <a:latin typeface="Arial" panose="020B0604020202020204" pitchFamily="34" charset="0"/>
                      </a:endParaRP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buNone/>
                      </a:pPr>
                      <a:endParaRPr lang="en-GB" sz="1200" b="0" i="0" u="none" strike="noStrike" noProof="0">
                        <a:solidFill>
                          <a:schemeClr val="tx1"/>
                        </a:solidFill>
                        <a:effectLst/>
                        <a:latin typeface="Arial" panose="020B0604020202020204" pitchFamily="34" charset="0"/>
                      </a:endParaRP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en-GB" sz="1200" b="1" i="0" u="none" strike="noStrike" noProof="0">
                          <a:solidFill>
                            <a:schemeClr val="tx1"/>
                          </a:solidFill>
                          <a:effectLst/>
                          <a:latin typeface="Arial" panose="020B0604020202020204" pitchFamily="34" charset="0"/>
                        </a:rPr>
                        <a:t>0</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62474213"/>
                  </a:ext>
                </a:extLst>
              </a:tr>
              <a:tr h="360000">
                <a:tc>
                  <a:txBody>
                    <a:bodyPr/>
                    <a:lstStyle/>
                    <a:p>
                      <a:pPr algn="l" hangingPunct="0">
                        <a:lnSpc>
                          <a:spcPts val="1600"/>
                        </a:lnSpc>
                        <a:spcAft>
                          <a:spcPts val="1200"/>
                        </a:spcAft>
                      </a:pPr>
                      <a:r>
                        <a:rPr lang="en-GB" sz="1400" b="0" kern="1400" noProof="0">
                          <a:solidFill>
                            <a:schemeClr val="tx1"/>
                          </a:solidFill>
                          <a:effectLst/>
                          <a:latin typeface="Arial" panose="020B0604020202020204" pitchFamily="34" charset="0"/>
                          <a:cs typeface="Arial" panose="020B0604020202020204" pitchFamily="34" charset="0"/>
                        </a:rPr>
                        <a:t>Number of data subject access requests**</a:t>
                      </a:r>
                      <a:endParaRPr lang="en-GB" sz="1400" b="0" kern="800" noProof="0">
                        <a:solidFill>
                          <a:schemeClr val="tx1"/>
                        </a:solidFill>
                        <a:effectLst/>
                        <a:latin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fontAlgn="ctr">
                        <a:buNone/>
                      </a:pPr>
                      <a:r>
                        <a:rPr lang="en-GB" sz="1200" b="0" i="0" u="none" strike="noStrike" noProof="0" dirty="0">
                          <a:solidFill>
                            <a:schemeClr val="tx1"/>
                          </a:solidFill>
                          <a:effectLst/>
                          <a:latin typeface="Arial" panose="020B0604020202020204" pitchFamily="34" charset="0"/>
                        </a:rPr>
                        <a:t>4</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buNone/>
                      </a:pPr>
                      <a:endParaRPr lang="en-GB" sz="1200" b="0" i="0" u="none" strike="noStrike" noProof="0">
                        <a:solidFill>
                          <a:schemeClr val="tx1"/>
                        </a:solidFill>
                        <a:effectLst/>
                        <a:latin typeface="Arial" panose="020B0604020202020204" pitchFamily="34" charset="0"/>
                      </a:endParaRP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buNone/>
                      </a:pPr>
                      <a:endParaRPr lang="en-GB" sz="1200" b="0" i="0" u="none" strike="noStrike" noProof="0">
                        <a:solidFill>
                          <a:schemeClr val="tx1"/>
                        </a:solidFill>
                        <a:effectLst/>
                        <a:latin typeface="Arial" panose="020B0604020202020204" pitchFamily="34" charset="0"/>
                      </a:endParaRP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buNone/>
                      </a:pPr>
                      <a:endParaRPr lang="en-GB" sz="1200" b="0" i="0" u="none" strike="noStrike" noProof="0">
                        <a:solidFill>
                          <a:schemeClr val="tx1"/>
                        </a:solidFill>
                        <a:effectLst/>
                        <a:latin typeface="Arial" panose="020B0604020202020204" pitchFamily="34" charset="0"/>
                      </a:endParaRP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en-GB" sz="1200" b="1" i="0" u="none" strike="noStrike" noProof="0" dirty="0">
                          <a:solidFill>
                            <a:schemeClr val="tx1"/>
                          </a:solidFill>
                          <a:effectLst/>
                          <a:latin typeface="Arial" panose="020B0604020202020204" pitchFamily="34" charset="0"/>
                        </a:rPr>
                        <a:t>0</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88028781"/>
                  </a:ext>
                </a:extLst>
              </a:tr>
            </a:tbl>
          </a:graphicData>
        </a:graphic>
      </p:graphicFrame>
    </p:spTree>
    <p:extLst>
      <p:ext uri="{BB962C8B-B14F-4D97-AF65-F5344CB8AC3E}">
        <p14:creationId xmlns:p14="http://schemas.microsoft.com/office/powerpoint/2010/main" val="28399456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9E0BB9A0-3635-6DB2-5CD1-117035B0EDD1}"/>
              </a:ext>
            </a:extLst>
          </p:cNvPr>
          <p:cNvSpPr>
            <a:spLocks noGrp="1"/>
          </p:cNvSpPr>
          <p:nvPr>
            <p:ph idx="1"/>
          </p:nvPr>
        </p:nvSpPr>
        <p:spPr>
          <a:xfrm>
            <a:off x="838203" y="441789"/>
            <a:ext cx="10515600" cy="5218782"/>
          </a:xfrm>
        </p:spPr>
        <p:txBody>
          <a:bodyPr/>
          <a:lstStyle/>
          <a:p>
            <a:pPr marL="0" indent="0">
              <a:buNone/>
            </a:pPr>
            <a:r>
              <a:rPr lang="en-GB" b="1" kern="1400" noProof="0">
                <a:solidFill>
                  <a:schemeClr val="tx1"/>
                </a:solidFill>
                <a:latin typeface="Arial" panose="020B0604020202020204" pitchFamily="34" charset="0"/>
                <a:cs typeface="Times New Roman" panose="02020603050405020304" pitchFamily="18" charset="0"/>
              </a:rPr>
              <a:t>Freedom of Information</a:t>
            </a:r>
            <a:r>
              <a:rPr lang="en-GB" sz="2800" b="1" kern="1400" noProof="0">
                <a:solidFill>
                  <a:schemeClr val="tx1"/>
                </a:solidFill>
                <a:latin typeface="Arial" panose="020B0604020202020204" pitchFamily="34" charset="0"/>
                <a:cs typeface="Times New Roman" panose="02020603050405020304" pitchFamily="18" charset="0"/>
              </a:rPr>
              <a:t> e</a:t>
            </a:r>
            <a:r>
              <a:rPr lang="en-GB" b="1" kern="800" noProof="0">
                <a:effectLst/>
                <a:latin typeface="Arial" panose="020B0604020202020204" pitchFamily="34" charset="0"/>
                <a:ea typeface="Times New Roman" panose="02020603050405020304" pitchFamily="18" charset="0"/>
                <a:cs typeface="Times New Roman" panose="02020603050405020304" pitchFamily="18" charset="0"/>
              </a:rPr>
              <a:t>nd of year update 2025/26</a:t>
            </a:r>
            <a:endParaRPr lang="en-GB" kern="800" noProof="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p>
            <a:pPr marL="0" indent="0" hangingPunct="0">
              <a:lnSpc>
                <a:spcPts val="1600"/>
              </a:lnSpc>
              <a:spcAft>
                <a:spcPts val="1200"/>
              </a:spcAft>
              <a:buNone/>
            </a:pPr>
            <a:r>
              <a:rPr lang="en-GB" sz="1400" kern="800" noProof="0">
                <a:effectLst/>
                <a:latin typeface="Arial" panose="020B0604020202020204" pitchFamily="34" charset="0"/>
                <a:ea typeface="Times New Roman" panose="02020603050405020304" pitchFamily="18" charset="0"/>
                <a:cs typeface="Times New Roman" panose="02020603050405020304" pitchFamily="18" charset="0"/>
              </a:rPr>
              <a:t>**Although this is not a requirement in the Cabinet Office Code of Practice for Freedom of Information Requests 2018, it is reported to Members as part of our commitment to transparency and good governance.</a:t>
            </a:r>
          </a:p>
          <a:p>
            <a:pPr marL="0" indent="0">
              <a:buNone/>
            </a:pPr>
            <a:endParaRPr lang="en-GB" sz="2800" b="1" kern="1400" noProof="0">
              <a:latin typeface="Arial" panose="020B0604020202020204" pitchFamily="34" charset="0"/>
              <a:cs typeface="Times New Roman" panose="02020603050405020304" pitchFamily="18" charset="0"/>
            </a:endParaRPr>
          </a:p>
          <a:p>
            <a:endParaRPr lang="en-GB" noProof="0"/>
          </a:p>
        </p:txBody>
      </p:sp>
      <p:graphicFrame>
        <p:nvGraphicFramePr>
          <p:cNvPr id="9" name="Table 8">
            <a:extLst>
              <a:ext uri="{FF2B5EF4-FFF2-40B4-BE49-F238E27FC236}">
                <a16:creationId xmlns:a16="http://schemas.microsoft.com/office/drawing/2014/main" id="{AF594481-011D-3E7F-74AF-CEB3D49FEC05}"/>
              </a:ext>
            </a:extLst>
          </p:cNvPr>
          <p:cNvGraphicFramePr>
            <a:graphicFrameLocks noGrp="1"/>
          </p:cNvGraphicFramePr>
          <p:nvPr>
            <p:extLst>
              <p:ext uri="{D42A27DB-BD31-4B8C-83A1-F6EECF244321}">
                <p14:modId xmlns:p14="http://schemas.microsoft.com/office/powerpoint/2010/main" val="4282292984"/>
              </p:ext>
            </p:extLst>
          </p:nvPr>
        </p:nvGraphicFramePr>
        <p:xfrm>
          <a:off x="782425" y="1840674"/>
          <a:ext cx="10571375" cy="3688670"/>
        </p:xfrm>
        <a:graphic>
          <a:graphicData uri="http://schemas.openxmlformats.org/drawingml/2006/table">
            <a:tbl>
              <a:tblPr firstRow="1" firstCol="1" bandRow="1">
                <a:tableStyleId>{5C22544A-7EE6-4342-B048-85BDC9FD1C3A}</a:tableStyleId>
              </a:tblPr>
              <a:tblGrid>
                <a:gridCol w="5204212">
                  <a:extLst>
                    <a:ext uri="{9D8B030D-6E8A-4147-A177-3AD203B41FA5}">
                      <a16:colId xmlns:a16="http://schemas.microsoft.com/office/drawing/2014/main" val="1033579768"/>
                    </a:ext>
                  </a:extLst>
                </a:gridCol>
                <a:gridCol w="1179850">
                  <a:extLst>
                    <a:ext uri="{9D8B030D-6E8A-4147-A177-3AD203B41FA5}">
                      <a16:colId xmlns:a16="http://schemas.microsoft.com/office/drawing/2014/main" val="1886545324"/>
                    </a:ext>
                  </a:extLst>
                </a:gridCol>
                <a:gridCol w="1045251">
                  <a:extLst>
                    <a:ext uri="{9D8B030D-6E8A-4147-A177-3AD203B41FA5}">
                      <a16:colId xmlns:a16="http://schemas.microsoft.com/office/drawing/2014/main" val="2134754586"/>
                    </a:ext>
                  </a:extLst>
                </a:gridCol>
                <a:gridCol w="1047354">
                  <a:extLst>
                    <a:ext uri="{9D8B030D-6E8A-4147-A177-3AD203B41FA5}">
                      <a16:colId xmlns:a16="http://schemas.microsoft.com/office/drawing/2014/main" val="1919820687"/>
                    </a:ext>
                  </a:extLst>
                </a:gridCol>
                <a:gridCol w="1047354">
                  <a:extLst>
                    <a:ext uri="{9D8B030D-6E8A-4147-A177-3AD203B41FA5}">
                      <a16:colId xmlns:a16="http://schemas.microsoft.com/office/drawing/2014/main" val="2937185322"/>
                    </a:ext>
                  </a:extLst>
                </a:gridCol>
                <a:gridCol w="1047354">
                  <a:extLst>
                    <a:ext uri="{9D8B030D-6E8A-4147-A177-3AD203B41FA5}">
                      <a16:colId xmlns:a16="http://schemas.microsoft.com/office/drawing/2014/main" val="864359588"/>
                    </a:ext>
                  </a:extLst>
                </a:gridCol>
              </a:tblGrid>
              <a:tr h="252095">
                <a:tc rowSpan="2">
                  <a:txBody>
                    <a:bodyPr/>
                    <a:lstStyle/>
                    <a:p>
                      <a:pPr algn="l" hangingPunct="0">
                        <a:lnSpc>
                          <a:spcPts val="1600"/>
                        </a:lnSpc>
                        <a:spcAft>
                          <a:spcPts val="1200"/>
                        </a:spcAft>
                      </a:pPr>
                      <a:r>
                        <a:rPr lang="en-GB" sz="1400" kern="1400" noProof="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Total information requests 2025/26 = 1042 </a:t>
                      </a:r>
                      <a:br>
                        <a:rPr lang="en-GB" sz="2400" kern="1400" noProof="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br>
                      <a:r>
                        <a:rPr lang="en-GB" sz="1000" b="0" kern="1400" noProof="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(including FOI, SAR, EIR, partner agencies, incident reports and general information) </a:t>
                      </a:r>
                      <a:endParaRPr lang="en-GB" sz="1000" b="0" kern="800" noProof="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5">
                  <a:txBody>
                    <a:bodyPr/>
                    <a:lstStyle/>
                    <a:p>
                      <a:pPr algn="ctr" hangingPunct="0">
                        <a:lnSpc>
                          <a:spcPts val="1600"/>
                        </a:lnSpc>
                        <a:spcAft>
                          <a:spcPts val="1200"/>
                        </a:spcAft>
                      </a:pPr>
                      <a:r>
                        <a:rPr lang="en-GB" sz="1400" kern="1400" noProof="0">
                          <a:solidFill>
                            <a:schemeClr val="tx1"/>
                          </a:solidFill>
                          <a:effectLst/>
                          <a:latin typeface="Arial" panose="020B0604020202020204" pitchFamily="34" charset="0"/>
                          <a:cs typeface="Arial" panose="020B0604020202020204" pitchFamily="34" charset="0"/>
                        </a:rPr>
                        <a:t>2025/26</a:t>
                      </a:r>
                      <a:endParaRPr lang="en-GB" sz="1400" kern="800" noProof="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243877913"/>
                  </a:ext>
                </a:extLst>
              </a:tr>
              <a:tr h="252095">
                <a:tc vMerge="1">
                  <a:txBody>
                    <a:bodyPr/>
                    <a:lstStyle/>
                    <a:p>
                      <a:endParaRPr lang="en-GB"/>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hangingPunct="0">
                        <a:lnSpc>
                          <a:spcPts val="1600"/>
                        </a:lnSpc>
                        <a:spcAft>
                          <a:spcPts val="1200"/>
                        </a:spcAft>
                      </a:pPr>
                      <a:r>
                        <a:rPr lang="en-GB" sz="1400" b="1" kern="1400" noProof="0">
                          <a:effectLst/>
                          <a:latin typeface="Arial" panose="020B0604020202020204" pitchFamily="34" charset="0"/>
                          <a:cs typeface="Arial" panose="020B0604020202020204" pitchFamily="34" charset="0"/>
                        </a:rPr>
                        <a:t>Q1</a:t>
                      </a:r>
                      <a:endParaRPr lang="en-GB" sz="1400" b="1" kern="800" noProof="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hangingPunct="0">
                        <a:lnSpc>
                          <a:spcPts val="1600"/>
                        </a:lnSpc>
                        <a:spcAft>
                          <a:spcPts val="1200"/>
                        </a:spcAft>
                      </a:pPr>
                      <a:r>
                        <a:rPr lang="en-GB" sz="1400" b="1" kern="1400" noProof="0">
                          <a:effectLst/>
                          <a:latin typeface="Arial" panose="020B0604020202020204" pitchFamily="34" charset="0"/>
                          <a:cs typeface="Arial" panose="020B0604020202020204" pitchFamily="34" charset="0"/>
                        </a:rPr>
                        <a:t>Q2</a:t>
                      </a:r>
                      <a:endParaRPr lang="en-GB" sz="1400" b="1" kern="800" noProof="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hangingPunct="0">
                        <a:lnSpc>
                          <a:spcPts val="1600"/>
                        </a:lnSpc>
                        <a:spcAft>
                          <a:spcPts val="1200"/>
                        </a:spcAft>
                      </a:pPr>
                      <a:r>
                        <a:rPr lang="en-GB" sz="1400" b="1" kern="1400" noProof="0">
                          <a:effectLst/>
                          <a:latin typeface="Arial" panose="020B0604020202020204" pitchFamily="34" charset="0"/>
                          <a:cs typeface="Arial" panose="020B0604020202020204" pitchFamily="34" charset="0"/>
                        </a:rPr>
                        <a:t>Q3</a:t>
                      </a:r>
                      <a:endParaRPr lang="en-GB" sz="1400" b="1" kern="800" noProof="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hangingPunct="0">
                        <a:lnSpc>
                          <a:spcPts val="1600"/>
                        </a:lnSpc>
                        <a:spcAft>
                          <a:spcPts val="1200"/>
                        </a:spcAft>
                      </a:pPr>
                      <a:r>
                        <a:rPr lang="en-GB" sz="1400" b="1" kern="1400" noProof="0">
                          <a:effectLst/>
                          <a:latin typeface="Arial" panose="020B0604020202020204" pitchFamily="34" charset="0"/>
                          <a:cs typeface="Arial" panose="020B0604020202020204" pitchFamily="34" charset="0"/>
                        </a:rPr>
                        <a:t>Q4</a:t>
                      </a:r>
                      <a:endParaRPr lang="en-GB" sz="1400" b="1" kern="800" noProof="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hangingPunct="0">
                        <a:lnSpc>
                          <a:spcPts val="1600"/>
                        </a:lnSpc>
                        <a:spcAft>
                          <a:spcPts val="1200"/>
                        </a:spcAft>
                      </a:pPr>
                      <a:r>
                        <a:rPr lang="en-GB" sz="1400" b="1" kern="1400" noProof="0">
                          <a:effectLst/>
                          <a:latin typeface="Arial" panose="020B0604020202020204" pitchFamily="34" charset="0"/>
                          <a:cs typeface="Arial" panose="020B0604020202020204" pitchFamily="34" charset="0"/>
                        </a:rPr>
                        <a:t>Total</a:t>
                      </a:r>
                      <a:endParaRPr lang="en-GB" sz="1400" b="1" kern="800" noProof="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143856345"/>
                  </a:ext>
                </a:extLst>
              </a:tr>
              <a:tr h="396240">
                <a:tc>
                  <a:txBody>
                    <a:bodyPr/>
                    <a:lstStyle/>
                    <a:p>
                      <a:pPr algn="l" hangingPunct="0">
                        <a:lnSpc>
                          <a:spcPts val="1600"/>
                        </a:lnSpc>
                        <a:spcAft>
                          <a:spcPts val="1200"/>
                        </a:spcAft>
                      </a:pPr>
                      <a:r>
                        <a:rPr lang="en-GB" sz="1400" b="0" kern="1400" noProof="0">
                          <a:solidFill>
                            <a:schemeClr val="tx1"/>
                          </a:solidFill>
                          <a:effectLst/>
                          <a:latin typeface="Arial" panose="020B0604020202020204" pitchFamily="34" charset="0"/>
                          <a:cs typeface="Arial" panose="020B0604020202020204" pitchFamily="34" charset="0"/>
                        </a:rPr>
                        <a:t>The number of requests received during the period</a:t>
                      </a:r>
                      <a:endParaRPr lang="en-GB" sz="1400" b="0" kern="800" noProof="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fontAlgn="ctr">
                        <a:buNone/>
                      </a:pPr>
                      <a:r>
                        <a:rPr lang="en-GB" sz="1200" b="0" i="0" u="none" strike="noStrike" noProof="0">
                          <a:solidFill>
                            <a:schemeClr val="tx1"/>
                          </a:solidFill>
                          <a:effectLst/>
                          <a:latin typeface="Arial" panose="020B0604020202020204" pitchFamily="34" charset="0"/>
                        </a:rPr>
                        <a:t>44</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en-GB" sz="1200" b="0" i="0" u="none" strike="noStrike" noProof="0">
                          <a:solidFill>
                            <a:schemeClr val="tx1"/>
                          </a:solidFill>
                          <a:effectLst/>
                          <a:latin typeface="Arial" panose="020B0604020202020204" pitchFamily="34" charset="0"/>
                        </a:rPr>
                        <a:t>50</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en-GB" sz="1200" b="0" i="0" u="none" strike="noStrike" noProof="0">
                          <a:solidFill>
                            <a:schemeClr val="tx1"/>
                          </a:solidFill>
                          <a:effectLst/>
                          <a:latin typeface="Arial" panose="020B0604020202020204" pitchFamily="34" charset="0"/>
                        </a:rPr>
                        <a:t>38</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en-GB" sz="1200" b="0" i="0" u="none" strike="noStrike" noProof="0">
                          <a:solidFill>
                            <a:schemeClr val="tx1"/>
                          </a:solidFill>
                          <a:effectLst/>
                          <a:latin typeface="Arial" panose="020B0604020202020204" pitchFamily="34" charset="0"/>
                        </a:rPr>
                        <a:t>52</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en-GB" sz="1200" b="1" i="0" u="none" strike="noStrike" noProof="0">
                          <a:solidFill>
                            <a:schemeClr val="tx1"/>
                          </a:solidFill>
                          <a:effectLst/>
                          <a:latin typeface="Arial" panose="020B0604020202020204" pitchFamily="34" charset="0"/>
                        </a:rPr>
                        <a:t>184</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34154857"/>
                  </a:ext>
                </a:extLst>
              </a:tr>
              <a:tr h="403225">
                <a:tc>
                  <a:txBody>
                    <a:bodyPr/>
                    <a:lstStyle/>
                    <a:p>
                      <a:pPr algn="l" hangingPunct="0">
                        <a:lnSpc>
                          <a:spcPts val="1600"/>
                        </a:lnSpc>
                        <a:spcAft>
                          <a:spcPts val="1200"/>
                        </a:spcAft>
                      </a:pPr>
                      <a:r>
                        <a:rPr lang="en-GB" sz="1400" b="0" kern="1400" noProof="0">
                          <a:solidFill>
                            <a:schemeClr val="tx1"/>
                          </a:solidFill>
                          <a:effectLst/>
                          <a:latin typeface="Arial" panose="020B0604020202020204" pitchFamily="34" charset="0"/>
                          <a:cs typeface="Arial" panose="020B0604020202020204" pitchFamily="34" charset="0"/>
                        </a:rPr>
                        <a:t>The number of the received requests that have not yet been processed</a:t>
                      </a:r>
                      <a:endParaRPr lang="en-GB" sz="1400" b="0" kern="800" noProof="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fontAlgn="ctr">
                        <a:buNone/>
                      </a:pPr>
                      <a:r>
                        <a:rPr lang="en-GB" sz="1200" b="0" i="0" u="none" strike="noStrike" noProof="0">
                          <a:solidFill>
                            <a:schemeClr val="tx1"/>
                          </a:solidFill>
                          <a:effectLst/>
                          <a:latin typeface="Arial" panose="020B0604020202020204" pitchFamily="34" charset="0"/>
                        </a:rPr>
                        <a:t>0</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en-GB" sz="1200" b="0" i="0" u="none" strike="noStrike" noProof="0">
                          <a:solidFill>
                            <a:schemeClr val="tx1"/>
                          </a:solidFill>
                          <a:effectLst/>
                          <a:latin typeface="Arial" panose="020B0604020202020204" pitchFamily="34" charset="0"/>
                        </a:rPr>
                        <a:t>0</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en-GB" sz="1200" b="0" i="0" u="none" strike="noStrike" noProof="0">
                          <a:solidFill>
                            <a:schemeClr val="tx1"/>
                          </a:solidFill>
                          <a:effectLst/>
                          <a:latin typeface="Arial" panose="020B0604020202020204" pitchFamily="34" charset="0"/>
                        </a:rPr>
                        <a:t>0</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en-GB" sz="1200" b="0" i="0" u="none" strike="noStrike" noProof="0">
                          <a:solidFill>
                            <a:schemeClr val="tx1"/>
                          </a:solidFill>
                          <a:effectLst/>
                          <a:latin typeface="Arial" panose="020B0604020202020204" pitchFamily="34" charset="0"/>
                        </a:rPr>
                        <a:t>0</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en-GB" sz="1200" b="1" i="0" u="none" strike="noStrike" noProof="0">
                          <a:solidFill>
                            <a:schemeClr val="tx1"/>
                          </a:solidFill>
                          <a:effectLst/>
                          <a:latin typeface="Arial" panose="020B0604020202020204" pitchFamily="34" charset="0"/>
                        </a:rPr>
                        <a:t>0</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61816270"/>
                  </a:ext>
                </a:extLst>
              </a:tr>
              <a:tr h="396240">
                <a:tc>
                  <a:txBody>
                    <a:bodyPr/>
                    <a:lstStyle/>
                    <a:p>
                      <a:pPr algn="l" hangingPunct="0">
                        <a:lnSpc>
                          <a:spcPts val="1600"/>
                        </a:lnSpc>
                        <a:spcAft>
                          <a:spcPts val="1200"/>
                        </a:spcAft>
                      </a:pPr>
                      <a:r>
                        <a:rPr lang="en-GB" sz="1400" b="0" kern="1400" noProof="0" dirty="0">
                          <a:solidFill>
                            <a:schemeClr val="tx1"/>
                          </a:solidFill>
                          <a:effectLst/>
                          <a:latin typeface="Arial" panose="020B0604020202020204" pitchFamily="34" charset="0"/>
                          <a:cs typeface="Arial" panose="020B0604020202020204" pitchFamily="34" charset="0"/>
                        </a:rPr>
                        <a:t>The number of the received requests that were processed in full</a:t>
                      </a:r>
                      <a:endParaRPr lang="en-GB" sz="1400" b="0" kern="800" noProof="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fontAlgn="ctr">
                        <a:buNone/>
                      </a:pPr>
                      <a:r>
                        <a:rPr lang="en-GB" sz="1200" b="0" i="0" u="none" strike="noStrike" noProof="0">
                          <a:solidFill>
                            <a:schemeClr val="tx1"/>
                          </a:solidFill>
                          <a:effectLst/>
                          <a:latin typeface="Arial" panose="020B0604020202020204" pitchFamily="34" charset="0"/>
                        </a:rPr>
                        <a:t>44</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en-GB" sz="1200" b="0" i="0" u="none" strike="noStrike" noProof="0">
                          <a:solidFill>
                            <a:schemeClr val="tx1"/>
                          </a:solidFill>
                          <a:effectLst/>
                          <a:latin typeface="Arial" panose="020B0604020202020204" pitchFamily="34" charset="0"/>
                        </a:rPr>
                        <a:t>50</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en-GB" sz="1200" b="0" i="0" u="none" strike="noStrike" noProof="0">
                          <a:solidFill>
                            <a:schemeClr val="tx1"/>
                          </a:solidFill>
                          <a:effectLst/>
                          <a:latin typeface="Arial" panose="020B0604020202020204" pitchFamily="34" charset="0"/>
                        </a:rPr>
                        <a:t>38</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en-GB" sz="1200" b="0" i="0" u="none" strike="noStrike" noProof="0">
                          <a:solidFill>
                            <a:schemeClr val="tx1"/>
                          </a:solidFill>
                          <a:effectLst/>
                          <a:latin typeface="Arial" panose="020B0604020202020204" pitchFamily="34" charset="0"/>
                        </a:rPr>
                        <a:t>52</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en-GB" sz="1200" b="1" i="0" u="none" strike="noStrike" noProof="0">
                          <a:solidFill>
                            <a:schemeClr val="tx1"/>
                          </a:solidFill>
                          <a:effectLst/>
                          <a:latin typeface="Arial" panose="020B0604020202020204" pitchFamily="34" charset="0"/>
                        </a:rPr>
                        <a:t>184</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40662282"/>
                  </a:ext>
                </a:extLst>
              </a:tr>
              <a:tr h="396240">
                <a:tc>
                  <a:txBody>
                    <a:bodyPr/>
                    <a:lstStyle/>
                    <a:p>
                      <a:pPr algn="l" hangingPunct="0">
                        <a:lnSpc>
                          <a:spcPts val="1600"/>
                        </a:lnSpc>
                        <a:spcAft>
                          <a:spcPts val="1200"/>
                        </a:spcAft>
                      </a:pPr>
                      <a:r>
                        <a:rPr lang="en-GB" sz="1400" b="0" kern="1400" noProof="0" dirty="0">
                          <a:solidFill>
                            <a:schemeClr val="tx1"/>
                          </a:solidFill>
                          <a:effectLst/>
                          <a:latin typeface="Arial" panose="020B0604020202020204" pitchFamily="34" charset="0"/>
                          <a:cs typeface="Arial" panose="020B0604020202020204" pitchFamily="34" charset="0"/>
                        </a:rPr>
                        <a:t>The number of requests where the information was granted in full</a:t>
                      </a:r>
                      <a:endParaRPr lang="en-GB" sz="1400" b="0" kern="800" noProof="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fontAlgn="ctr">
                        <a:buNone/>
                      </a:pPr>
                      <a:r>
                        <a:rPr lang="en-GB" sz="1200" b="0" i="0" u="none" strike="noStrike" noProof="0">
                          <a:solidFill>
                            <a:schemeClr val="tx1"/>
                          </a:solidFill>
                          <a:effectLst/>
                          <a:latin typeface="Arial" panose="020B0604020202020204" pitchFamily="34" charset="0"/>
                        </a:rPr>
                        <a:t>21</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en-GB" sz="1200" b="0" i="0" u="none" strike="noStrike" noProof="0">
                          <a:solidFill>
                            <a:schemeClr val="tx1"/>
                          </a:solidFill>
                          <a:effectLst/>
                          <a:latin typeface="Arial" panose="020B0604020202020204" pitchFamily="34" charset="0"/>
                        </a:rPr>
                        <a:t>27</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en-GB" sz="1200" b="0" i="0" u="none" strike="noStrike" noProof="0">
                          <a:solidFill>
                            <a:schemeClr val="tx1"/>
                          </a:solidFill>
                          <a:effectLst/>
                          <a:latin typeface="Arial" panose="020B0604020202020204" pitchFamily="34" charset="0"/>
                        </a:rPr>
                        <a:t>19</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en-GB" sz="1200" b="0" i="0" u="none" strike="noStrike" noProof="0">
                          <a:solidFill>
                            <a:schemeClr val="tx1"/>
                          </a:solidFill>
                          <a:effectLst/>
                          <a:latin typeface="Arial" panose="020B0604020202020204" pitchFamily="34" charset="0"/>
                        </a:rPr>
                        <a:t>24</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en-GB" sz="1200" b="1" i="0" u="none" strike="noStrike" noProof="0">
                          <a:solidFill>
                            <a:schemeClr val="tx1"/>
                          </a:solidFill>
                          <a:effectLst/>
                          <a:latin typeface="Arial" panose="020B0604020202020204" pitchFamily="34" charset="0"/>
                        </a:rPr>
                        <a:t>91</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12285361"/>
                  </a:ext>
                </a:extLst>
              </a:tr>
              <a:tr h="372110">
                <a:tc>
                  <a:txBody>
                    <a:bodyPr/>
                    <a:lstStyle/>
                    <a:p>
                      <a:pPr algn="l" hangingPunct="0">
                        <a:lnSpc>
                          <a:spcPts val="1600"/>
                        </a:lnSpc>
                        <a:spcAft>
                          <a:spcPts val="1200"/>
                        </a:spcAft>
                      </a:pPr>
                      <a:r>
                        <a:rPr lang="en-GB" sz="1400" b="0" kern="1400" noProof="0" dirty="0">
                          <a:solidFill>
                            <a:schemeClr val="tx1"/>
                          </a:solidFill>
                          <a:effectLst/>
                          <a:latin typeface="Arial" panose="020B0604020202020204" pitchFamily="34" charset="0"/>
                          <a:cs typeface="Arial" panose="020B0604020202020204" pitchFamily="34" charset="0"/>
                        </a:rPr>
                        <a:t>The number of requests where the information was refused in full</a:t>
                      </a:r>
                      <a:endParaRPr lang="en-GB" sz="1400" b="0" kern="800" noProof="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fontAlgn="ctr">
                        <a:buNone/>
                      </a:pPr>
                      <a:r>
                        <a:rPr lang="en-GB" sz="1200" b="0" i="0" u="none" strike="noStrike" noProof="0">
                          <a:solidFill>
                            <a:schemeClr val="tx1"/>
                          </a:solidFill>
                          <a:effectLst/>
                          <a:latin typeface="Arial" panose="020B0604020202020204" pitchFamily="34" charset="0"/>
                        </a:rPr>
                        <a:t>8</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en-GB" sz="1200" b="0" i="0" u="none" strike="noStrike" noProof="0">
                          <a:solidFill>
                            <a:schemeClr val="tx1"/>
                          </a:solidFill>
                          <a:effectLst/>
                          <a:latin typeface="Arial" panose="020B0604020202020204" pitchFamily="34" charset="0"/>
                        </a:rPr>
                        <a:t>5</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en-GB" sz="1200" b="0" i="0" u="none" strike="noStrike" noProof="0">
                          <a:solidFill>
                            <a:schemeClr val="tx1"/>
                          </a:solidFill>
                          <a:effectLst/>
                          <a:latin typeface="Arial" panose="020B0604020202020204" pitchFamily="34" charset="0"/>
                        </a:rPr>
                        <a:t>6</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en-GB" sz="1200" b="0" i="0" u="none" strike="noStrike" noProof="0">
                          <a:solidFill>
                            <a:schemeClr val="tx1"/>
                          </a:solidFill>
                          <a:effectLst/>
                          <a:latin typeface="Arial" panose="020B0604020202020204" pitchFamily="34" charset="0"/>
                        </a:rPr>
                        <a:t>3</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en-GB" sz="1200" b="1" i="0" u="none" strike="noStrike" noProof="0">
                          <a:solidFill>
                            <a:schemeClr val="tx1"/>
                          </a:solidFill>
                          <a:effectLst/>
                          <a:latin typeface="Arial" panose="020B0604020202020204" pitchFamily="34" charset="0"/>
                        </a:rPr>
                        <a:t>22</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69322733"/>
                  </a:ext>
                </a:extLst>
              </a:tr>
              <a:tr h="396240">
                <a:tc>
                  <a:txBody>
                    <a:bodyPr/>
                    <a:lstStyle/>
                    <a:p>
                      <a:pPr algn="l" hangingPunct="0">
                        <a:lnSpc>
                          <a:spcPts val="1600"/>
                        </a:lnSpc>
                        <a:spcAft>
                          <a:spcPts val="1200"/>
                        </a:spcAft>
                      </a:pPr>
                      <a:r>
                        <a:rPr lang="en-GB" sz="1400" b="0" kern="1400" noProof="0">
                          <a:solidFill>
                            <a:schemeClr val="tx1"/>
                          </a:solidFill>
                          <a:effectLst/>
                          <a:latin typeface="Arial" panose="020B0604020202020204" pitchFamily="34" charset="0"/>
                          <a:cs typeface="Arial" panose="020B0604020202020204" pitchFamily="34" charset="0"/>
                        </a:rPr>
                        <a:t>The number of requests where the information was granted in part and refused in part</a:t>
                      </a:r>
                      <a:endParaRPr lang="en-GB" sz="1400" b="0" kern="800" noProof="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fontAlgn="ctr">
                        <a:buNone/>
                      </a:pPr>
                      <a:r>
                        <a:rPr lang="en-GB" sz="1200" b="0" i="0" u="none" strike="noStrike" noProof="0">
                          <a:solidFill>
                            <a:schemeClr val="tx1"/>
                          </a:solidFill>
                          <a:effectLst/>
                          <a:latin typeface="Arial" panose="020B0604020202020204" pitchFamily="34" charset="0"/>
                        </a:rPr>
                        <a:t>15</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en-GB" sz="1200" b="0" i="0" u="none" strike="noStrike" noProof="0">
                          <a:solidFill>
                            <a:schemeClr val="tx1"/>
                          </a:solidFill>
                          <a:effectLst/>
                          <a:latin typeface="Arial" panose="020B0604020202020204" pitchFamily="34" charset="0"/>
                        </a:rPr>
                        <a:t>16</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en-GB" sz="1200" b="0" i="0" u="none" strike="noStrike" noProof="0">
                          <a:solidFill>
                            <a:schemeClr val="tx1"/>
                          </a:solidFill>
                          <a:effectLst/>
                          <a:latin typeface="Arial" panose="020B0604020202020204" pitchFamily="34" charset="0"/>
                        </a:rPr>
                        <a:t>9</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en-GB" sz="1200" b="0" i="0" u="none" strike="noStrike" noProof="0">
                          <a:solidFill>
                            <a:schemeClr val="tx1"/>
                          </a:solidFill>
                          <a:effectLst/>
                          <a:latin typeface="Arial" panose="020B0604020202020204" pitchFamily="34" charset="0"/>
                        </a:rPr>
                        <a:t>15</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en-GB" sz="1200" b="1" i="0" u="none" strike="noStrike" noProof="0">
                          <a:solidFill>
                            <a:schemeClr val="tx1"/>
                          </a:solidFill>
                          <a:effectLst/>
                          <a:latin typeface="Arial" panose="020B0604020202020204" pitchFamily="34" charset="0"/>
                        </a:rPr>
                        <a:t>55</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30938064"/>
                  </a:ext>
                </a:extLst>
              </a:tr>
              <a:tr h="396240">
                <a:tc>
                  <a:txBody>
                    <a:bodyPr/>
                    <a:lstStyle/>
                    <a:p>
                      <a:pPr algn="l" hangingPunct="0">
                        <a:lnSpc>
                          <a:spcPts val="1600"/>
                        </a:lnSpc>
                        <a:spcAft>
                          <a:spcPts val="1200"/>
                        </a:spcAft>
                      </a:pPr>
                      <a:r>
                        <a:rPr lang="en-GB" sz="1400" b="0" kern="1400" noProof="0">
                          <a:solidFill>
                            <a:schemeClr val="tx1"/>
                          </a:solidFill>
                          <a:effectLst/>
                          <a:latin typeface="Arial" panose="020B0604020202020204" pitchFamily="34" charset="0"/>
                          <a:cs typeface="Arial" panose="020B0604020202020204" pitchFamily="34" charset="0"/>
                        </a:rPr>
                        <a:t>The number of requests received that have been referred for internal review</a:t>
                      </a:r>
                      <a:endParaRPr lang="en-GB" sz="1400" b="0" kern="800" noProof="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fontAlgn="ctr">
                        <a:buNone/>
                      </a:pPr>
                      <a:r>
                        <a:rPr lang="en-GB" sz="1200" b="0" i="0" u="none" strike="noStrike" noProof="0">
                          <a:solidFill>
                            <a:schemeClr val="tx1"/>
                          </a:solidFill>
                          <a:effectLst/>
                          <a:latin typeface="Arial" panose="020B0604020202020204" pitchFamily="34" charset="0"/>
                        </a:rPr>
                        <a:t>0</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en-GB" sz="1200" b="0" i="0" u="none" strike="noStrike" noProof="0">
                          <a:solidFill>
                            <a:schemeClr val="tx1"/>
                          </a:solidFill>
                          <a:effectLst/>
                          <a:latin typeface="Arial" panose="020B0604020202020204" pitchFamily="34" charset="0"/>
                        </a:rPr>
                        <a:t>0</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en-GB" sz="1200" b="0" i="0" u="none" strike="noStrike" noProof="0">
                          <a:solidFill>
                            <a:schemeClr val="tx1"/>
                          </a:solidFill>
                          <a:effectLst/>
                          <a:latin typeface="Arial" panose="020B0604020202020204" pitchFamily="34" charset="0"/>
                        </a:rPr>
                        <a:t>0</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en-GB" sz="1200" b="0" i="0" u="none" strike="noStrike" noProof="0">
                          <a:solidFill>
                            <a:schemeClr val="tx1"/>
                          </a:solidFill>
                          <a:effectLst/>
                          <a:latin typeface="Arial" panose="020B0604020202020204" pitchFamily="34" charset="0"/>
                        </a:rPr>
                        <a:t>2</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en-GB" sz="1200" b="1" i="0" u="none" strike="noStrike" noProof="0">
                          <a:solidFill>
                            <a:schemeClr val="tx1"/>
                          </a:solidFill>
                          <a:effectLst/>
                          <a:latin typeface="Arial" panose="020B0604020202020204" pitchFamily="34" charset="0"/>
                        </a:rPr>
                        <a:t>2</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62474213"/>
                  </a:ext>
                </a:extLst>
              </a:tr>
              <a:tr h="360000">
                <a:tc>
                  <a:txBody>
                    <a:bodyPr/>
                    <a:lstStyle/>
                    <a:p>
                      <a:pPr algn="l" hangingPunct="0">
                        <a:lnSpc>
                          <a:spcPts val="1600"/>
                        </a:lnSpc>
                        <a:spcAft>
                          <a:spcPts val="1200"/>
                        </a:spcAft>
                      </a:pPr>
                      <a:r>
                        <a:rPr lang="en-GB" sz="1400" b="0" kern="1400" noProof="0">
                          <a:solidFill>
                            <a:schemeClr val="tx1"/>
                          </a:solidFill>
                          <a:effectLst/>
                          <a:latin typeface="Arial" panose="020B0604020202020204" pitchFamily="34" charset="0"/>
                          <a:cs typeface="Arial" panose="020B0604020202020204" pitchFamily="34" charset="0"/>
                        </a:rPr>
                        <a:t>Number of data subject access requests**</a:t>
                      </a:r>
                      <a:endParaRPr lang="en-GB" sz="1400" b="0" kern="800" noProof="0">
                        <a:solidFill>
                          <a:schemeClr val="tx1"/>
                        </a:solidFill>
                        <a:effectLst/>
                        <a:latin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fontAlgn="ctr">
                        <a:buNone/>
                      </a:pPr>
                      <a:r>
                        <a:rPr lang="en-GB" sz="1200" b="0" i="0" u="none" strike="noStrike" noProof="0" dirty="0">
                          <a:solidFill>
                            <a:schemeClr val="tx1"/>
                          </a:solidFill>
                          <a:effectLst/>
                          <a:latin typeface="Arial" panose="020B0604020202020204" pitchFamily="34" charset="0"/>
                        </a:rPr>
                        <a:t>1</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en-GB" sz="1200" b="0" i="0" u="none" strike="noStrike" noProof="0">
                          <a:solidFill>
                            <a:schemeClr val="tx1"/>
                          </a:solidFill>
                          <a:effectLst/>
                          <a:latin typeface="Arial" panose="020B0604020202020204" pitchFamily="34" charset="0"/>
                        </a:rPr>
                        <a:t>7</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en-GB" sz="1200" b="0" i="0" u="none" strike="noStrike" noProof="0">
                          <a:solidFill>
                            <a:schemeClr val="tx1"/>
                          </a:solidFill>
                          <a:effectLst/>
                          <a:latin typeface="Arial" panose="020B0604020202020204" pitchFamily="34" charset="0"/>
                        </a:rPr>
                        <a:t>8</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en-GB" sz="1200" b="0" i="0" u="none" strike="noStrike" noProof="0">
                          <a:solidFill>
                            <a:schemeClr val="tx1"/>
                          </a:solidFill>
                          <a:effectLst/>
                          <a:latin typeface="Arial" panose="020B0604020202020204" pitchFamily="34" charset="0"/>
                        </a:rPr>
                        <a:t>12</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en-GB" sz="1200" b="1" i="0" u="none" strike="noStrike" noProof="0" dirty="0">
                          <a:solidFill>
                            <a:schemeClr val="tx1"/>
                          </a:solidFill>
                          <a:effectLst/>
                          <a:latin typeface="Arial" panose="020B0604020202020204" pitchFamily="34" charset="0"/>
                        </a:rPr>
                        <a:t>28</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88028781"/>
                  </a:ext>
                </a:extLst>
              </a:tr>
            </a:tbl>
          </a:graphicData>
        </a:graphic>
      </p:graphicFrame>
    </p:spTree>
    <p:extLst>
      <p:ext uri="{BB962C8B-B14F-4D97-AF65-F5344CB8AC3E}">
        <p14:creationId xmlns:p14="http://schemas.microsoft.com/office/powerpoint/2010/main" val="34746297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680EC-47D9-562E-AAAD-5C2E326789A4}"/>
              </a:ext>
            </a:extLst>
          </p:cNvPr>
          <p:cNvSpPr txBox="1">
            <a:spLocks noGrp="1"/>
          </p:cNvSpPr>
          <p:nvPr>
            <p:ph type="ctrTitle"/>
          </p:nvPr>
        </p:nvSpPr>
        <p:spPr>
          <a:xfrm>
            <a:off x="838203" y="868361"/>
            <a:ext cx="10515600" cy="2387598"/>
          </a:xfrm>
        </p:spPr>
        <p:txBody>
          <a:bodyPr>
            <a:normAutofit/>
          </a:bodyPr>
          <a:lstStyle/>
          <a:p>
            <a:pPr lvl="0"/>
            <a:r>
              <a:rPr lang="en-GB" noProof="0"/>
              <a:t> I. Pensions and Pension Board meeting update</a:t>
            </a:r>
            <a:endParaRPr lang="en-GB" noProof="0">
              <a:cs typeface="Arial"/>
            </a:endParaRPr>
          </a:p>
        </p:txBody>
      </p:sp>
      <p:sp>
        <p:nvSpPr>
          <p:cNvPr id="3" name="Subtitle 2">
            <a:extLst>
              <a:ext uri="{FF2B5EF4-FFF2-40B4-BE49-F238E27FC236}">
                <a16:creationId xmlns:a16="http://schemas.microsoft.com/office/drawing/2014/main" id="{7FAACF6B-9F1D-FC48-DADA-40DAD0918753}"/>
              </a:ext>
            </a:extLst>
          </p:cNvPr>
          <p:cNvSpPr txBox="1">
            <a:spLocks noGrp="1"/>
          </p:cNvSpPr>
          <p:nvPr>
            <p:ph type="subTitle" idx="1"/>
          </p:nvPr>
        </p:nvSpPr>
        <p:spPr>
          <a:xfrm>
            <a:off x="838203" y="3602041"/>
            <a:ext cx="10515600" cy="1970084"/>
          </a:xfrm>
        </p:spPr>
        <p:txBody>
          <a:bodyPr>
            <a:normAutofit fontScale="32500" lnSpcReduction="20000"/>
          </a:bodyPr>
          <a:lstStyle/>
          <a:p>
            <a:pPr lvl="0">
              <a:lnSpc>
                <a:spcPct val="80000"/>
              </a:lnSpc>
            </a:pPr>
            <a:endParaRPr lang="en-GB" noProof="0"/>
          </a:p>
          <a:p>
            <a:pPr lvl="0">
              <a:lnSpc>
                <a:spcPct val="80000"/>
              </a:lnSpc>
            </a:pPr>
            <a:r>
              <a:rPr lang="en-GB" sz="7000" noProof="0"/>
              <a:t>June 2026 </a:t>
            </a:r>
            <a:endParaRPr lang="en-GB" sz="7000" noProof="0">
              <a:cs typeface="Arial"/>
            </a:endParaRPr>
          </a:p>
          <a:p>
            <a:pPr lvl="0">
              <a:lnSpc>
                <a:spcPct val="80000"/>
              </a:lnSpc>
            </a:pPr>
            <a:endParaRPr lang="en-GB" sz="5500" noProof="0"/>
          </a:p>
          <a:p>
            <a:pPr lvl="0">
              <a:lnSpc>
                <a:spcPct val="80000"/>
              </a:lnSpc>
            </a:pPr>
            <a:r>
              <a:rPr lang="en-GB" sz="5500" noProof="0"/>
              <a:t>For further information please contact: </a:t>
            </a:r>
          </a:p>
          <a:p>
            <a:pPr>
              <a:lnSpc>
                <a:spcPct val="80000"/>
              </a:lnSpc>
            </a:pPr>
            <a:r>
              <a:rPr lang="en-GB" sz="5500" noProof="0"/>
              <a:t>Matt Deadman, Director – Response and Resilience</a:t>
            </a:r>
          </a:p>
          <a:p>
            <a:pPr lvl="0">
              <a:lnSpc>
                <a:spcPct val="80000"/>
              </a:lnSpc>
            </a:pPr>
            <a:endParaRPr lang="en-GB" noProof="0"/>
          </a:p>
          <a:p>
            <a:pPr lvl="0">
              <a:lnSpc>
                <a:spcPct val="80000"/>
              </a:lnSpc>
            </a:pPr>
            <a:r>
              <a:rPr lang="en-GB" noProof="0"/>
              <a:t> </a:t>
            </a:r>
            <a:endParaRPr lang="en-GB" noProof="0">
              <a:cs typeface="Arial"/>
            </a:endParaRPr>
          </a:p>
        </p:txBody>
      </p:sp>
    </p:spTree>
    <p:extLst>
      <p:ext uri="{BB962C8B-B14F-4D97-AF65-F5344CB8AC3E}">
        <p14:creationId xmlns:p14="http://schemas.microsoft.com/office/powerpoint/2010/main" val="41241400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061CF4-A332-6862-C0E9-FF8B455F38DC}"/>
              </a:ext>
            </a:extLst>
          </p:cNvPr>
          <p:cNvSpPr>
            <a:spLocks noGrp="1"/>
          </p:cNvSpPr>
          <p:nvPr>
            <p:ph idx="1"/>
          </p:nvPr>
        </p:nvSpPr>
        <p:spPr>
          <a:xfrm>
            <a:off x="219363" y="766618"/>
            <a:ext cx="5719620" cy="3817787"/>
          </a:xfrm>
        </p:spPr>
        <p:txBody>
          <a:bodyPr>
            <a:normAutofit/>
          </a:bodyPr>
          <a:lstStyle/>
          <a:p>
            <a:pPr marL="0" indent="0" fontAlgn="base" hangingPunct="0">
              <a:lnSpc>
                <a:spcPct val="110000"/>
              </a:lnSpc>
              <a:buNone/>
            </a:pPr>
            <a:r>
              <a:rPr lang="en-GB" sz="1200" b="1" kern="1400" noProof="0" dirty="0">
                <a:solidFill>
                  <a:schemeClr val="tx1"/>
                </a:solidFill>
                <a:latin typeface="Arial" panose="020B0604020202020204" pitchFamily="34" charset="0"/>
                <a:cs typeface="Times New Roman" panose="02020603050405020304" pitchFamily="18" charset="0"/>
              </a:rPr>
              <a:t>Emergency Calls</a:t>
            </a:r>
          </a:p>
          <a:p>
            <a:pPr marL="0" indent="0" fontAlgn="base" hangingPunct="0">
              <a:lnSpc>
                <a:spcPct val="110000"/>
              </a:lnSpc>
              <a:buNone/>
            </a:pPr>
            <a:r>
              <a:rPr lang="en-GB" sz="1200" kern="1400" noProof="0" dirty="0">
                <a:solidFill>
                  <a:schemeClr val="tx1"/>
                </a:solidFill>
                <a:latin typeface="Arial" panose="020B0604020202020204" pitchFamily="34" charset="0"/>
                <a:cs typeface="Times New Roman" panose="02020603050405020304" pitchFamily="18" charset="0"/>
              </a:rPr>
              <a:t>Between April 2025 and March 2026, 39,363 emergency calls were received in Authority’s control room. It is evident that call volumes vary year to year. Low call volumes in 2020/21 and 2021/22 were affected by the pandemic. The high numbers recorded in 2018/19 and 2022/23 are linked to hot summers increasing outdoor fires and related calls. This year’s call volumes are higher than the previous year and are higher than the five-year average</a:t>
            </a:r>
          </a:p>
          <a:p>
            <a:pPr marL="742950" lvl="1" indent="-285750" fontAlgn="base" hangingPunct="0">
              <a:lnSpc>
                <a:spcPct val="150000"/>
              </a:lnSpc>
              <a:spcAft>
                <a:spcPts val="1000"/>
              </a:spcAft>
              <a:buFont typeface="Courier New" panose="02070309020205020404" pitchFamily="49" charset="0"/>
              <a:buChar char="o"/>
            </a:pPr>
            <a:endParaRPr lang="en-GB" sz="1200" noProof="0" dirty="0">
              <a:effectLst/>
              <a:latin typeface="Arial" panose="020B0604020202020204" pitchFamily="34" charset="0"/>
              <a:ea typeface="Calibri" panose="020F0502020204030204" pitchFamily="34" charset="0"/>
              <a:cs typeface="Times New Roman" panose="02020603050405020304" pitchFamily="18" charset="0"/>
            </a:endParaRPr>
          </a:p>
          <a:p>
            <a:endParaRPr lang="en-GB" sz="1200" noProof="0" dirty="0"/>
          </a:p>
        </p:txBody>
      </p:sp>
      <p:sp>
        <p:nvSpPr>
          <p:cNvPr id="14" name="TextBox 13">
            <a:extLst>
              <a:ext uri="{FF2B5EF4-FFF2-40B4-BE49-F238E27FC236}">
                <a16:creationId xmlns:a16="http://schemas.microsoft.com/office/drawing/2014/main" id="{CAC9BC7F-30F5-8ED5-B678-D40283349E47}"/>
              </a:ext>
            </a:extLst>
          </p:cNvPr>
          <p:cNvSpPr txBox="1"/>
          <p:nvPr/>
        </p:nvSpPr>
        <p:spPr>
          <a:xfrm>
            <a:off x="219362" y="94221"/>
            <a:ext cx="11593950" cy="373436"/>
          </a:xfrm>
          <a:prstGeom prst="rect">
            <a:avLst/>
          </a:prstGeom>
          <a:noFill/>
        </p:spPr>
        <p:txBody>
          <a:bodyPr wrap="square">
            <a:spAutoFit/>
          </a:bodyPr>
          <a:lstStyle/>
          <a:p>
            <a:pPr marL="0" indent="0" fontAlgn="base" hangingPunct="0">
              <a:lnSpc>
                <a:spcPct val="110000"/>
              </a:lnSpc>
              <a:buNone/>
            </a:pPr>
            <a:r>
              <a:rPr lang="en-GB" sz="1800" b="1" kern="1400" noProof="0" dirty="0">
                <a:solidFill>
                  <a:schemeClr val="tx1"/>
                </a:solidFill>
                <a:latin typeface="Arial" panose="020B0604020202020204" pitchFamily="34" charset="0"/>
                <a:cs typeface="Times New Roman" panose="02020603050405020304" pitchFamily="18" charset="0"/>
              </a:rPr>
              <a:t>Overview of the Authority’s performance for April 2025 – March 2026</a:t>
            </a:r>
          </a:p>
        </p:txBody>
      </p:sp>
      <p:sp>
        <p:nvSpPr>
          <p:cNvPr id="17" name="Content Placeholder 16">
            <a:extLst>
              <a:ext uri="{FF2B5EF4-FFF2-40B4-BE49-F238E27FC236}">
                <a16:creationId xmlns:a16="http://schemas.microsoft.com/office/drawing/2014/main" id="{239670C9-5FD1-89AE-FF67-636669A66FED}"/>
              </a:ext>
            </a:extLst>
          </p:cNvPr>
          <p:cNvSpPr>
            <a:spLocks noGrp="1"/>
          </p:cNvSpPr>
          <p:nvPr>
            <p:ph idx="2"/>
          </p:nvPr>
        </p:nvSpPr>
        <p:spPr>
          <a:xfrm>
            <a:off x="6016337" y="766618"/>
            <a:ext cx="5956299" cy="4775199"/>
          </a:xfrm>
        </p:spPr>
        <p:txBody>
          <a:bodyPr>
            <a:normAutofit/>
          </a:bodyPr>
          <a:lstStyle/>
          <a:p>
            <a:pPr marL="0" indent="0">
              <a:buNone/>
            </a:pPr>
            <a:r>
              <a:rPr lang="en-GB" sz="1200" b="1" noProof="0" dirty="0"/>
              <a:t>Incidents Attended</a:t>
            </a:r>
          </a:p>
          <a:p>
            <a:pPr marL="0" indent="0">
              <a:buNone/>
            </a:pPr>
            <a:r>
              <a:rPr lang="en-GB" sz="1200" noProof="0" dirty="0"/>
              <a:t>The calls received into the Control room resulted in mobilising to 19,132 incidents between April 2025 and March 2026</a:t>
            </a:r>
          </a:p>
          <a:p>
            <a:r>
              <a:rPr lang="en-GB" sz="1200" noProof="0" dirty="0"/>
              <a:t>The majority of fires attended were outdoor and rubbish fires</a:t>
            </a:r>
          </a:p>
          <a:p>
            <a:r>
              <a:rPr lang="en-GB" sz="1200" noProof="0" dirty="0"/>
              <a:t>24% of special service incidents were to gain entry, and a further 21% were to assist other agencies.</a:t>
            </a:r>
          </a:p>
          <a:p>
            <a:r>
              <a:rPr lang="en-GB" sz="1200" noProof="0" dirty="0"/>
              <a:t>Most of the false alarms attended were to automatic fire alarms in domestic properties.</a:t>
            </a:r>
          </a:p>
        </p:txBody>
      </p:sp>
      <p:sp>
        <p:nvSpPr>
          <p:cNvPr id="6" name="TextBox 5">
            <a:extLst>
              <a:ext uri="{FF2B5EF4-FFF2-40B4-BE49-F238E27FC236}">
                <a16:creationId xmlns:a16="http://schemas.microsoft.com/office/drawing/2014/main" id="{F3BCD487-386D-221C-3CFF-98C072DE8E5D}"/>
              </a:ext>
            </a:extLst>
          </p:cNvPr>
          <p:cNvSpPr txBox="1"/>
          <p:nvPr/>
        </p:nvSpPr>
        <p:spPr>
          <a:xfrm>
            <a:off x="7075054" y="5437551"/>
            <a:ext cx="4897581" cy="400110"/>
          </a:xfrm>
          <a:prstGeom prst="rect">
            <a:avLst/>
          </a:prstGeom>
          <a:noFill/>
        </p:spPr>
        <p:txBody>
          <a:bodyPr wrap="square" rtlCol="0">
            <a:spAutoFit/>
          </a:bodyPr>
          <a:lstStyle/>
          <a:p>
            <a:r>
              <a:rPr lang="en-GB" sz="1000" i="1" noProof="0"/>
              <a:t>Please note: these figures include over the border attendances which are not included in performance indicator reporting. They will not match the totals shown on subsequent slides</a:t>
            </a:r>
          </a:p>
        </p:txBody>
      </p:sp>
      <p:pic>
        <p:nvPicPr>
          <p:cNvPr id="4" name="Picture 3">
            <a:extLst>
              <a:ext uri="{FF2B5EF4-FFF2-40B4-BE49-F238E27FC236}">
                <a16:creationId xmlns:a16="http://schemas.microsoft.com/office/drawing/2014/main" id="{5F1612B7-81C6-7038-55F9-940D3A4DD4BF}"/>
              </a:ext>
            </a:extLst>
          </p:cNvPr>
          <p:cNvPicPr>
            <a:picLocks noChangeAspect="1"/>
          </p:cNvPicPr>
          <p:nvPr/>
        </p:nvPicPr>
        <p:blipFill>
          <a:blip r:embed="rId3"/>
          <a:stretch>
            <a:fillRect/>
          </a:stretch>
        </p:blipFill>
        <p:spPr>
          <a:xfrm>
            <a:off x="658169" y="2492614"/>
            <a:ext cx="4584589" cy="3121423"/>
          </a:xfrm>
          <a:prstGeom prst="rect">
            <a:avLst/>
          </a:prstGeom>
        </p:spPr>
      </p:pic>
      <p:pic>
        <p:nvPicPr>
          <p:cNvPr id="9" name="Picture 8">
            <a:extLst>
              <a:ext uri="{FF2B5EF4-FFF2-40B4-BE49-F238E27FC236}">
                <a16:creationId xmlns:a16="http://schemas.microsoft.com/office/drawing/2014/main" id="{F20AB956-DA4E-1522-2E9C-D013F0B03D84}"/>
              </a:ext>
            </a:extLst>
          </p:cNvPr>
          <p:cNvPicPr>
            <a:picLocks noChangeAspect="1"/>
          </p:cNvPicPr>
          <p:nvPr/>
        </p:nvPicPr>
        <p:blipFill>
          <a:blip r:embed="rId4"/>
          <a:stretch>
            <a:fillRect/>
          </a:stretch>
        </p:blipFill>
        <p:spPr>
          <a:xfrm>
            <a:off x="6990958" y="2675509"/>
            <a:ext cx="4822354" cy="2755631"/>
          </a:xfrm>
          <a:prstGeom prst="rect">
            <a:avLst/>
          </a:prstGeom>
        </p:spPr>
      </p:pic>
    </p:spTree>
    <p:extLst>
      <p:ext uri="{BB962C8B-B14F-4D97-AF65-F5344CB8AC3E}">
        <p14:creationId xmlns:p14="http://schemas.microsoft.com/office/powerpoint/2010/main" val="30324589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3CE3BF8-7E5E-AC66-10AC-851776CB52D0}"/>
              </a:ext>
            </a:extLst>
          </p:cNvPr>
          <p:cNvSpPr>
            <a:spLocks noGrp="1"/>
          </p:cNvSpPr>
          <p:nvPr>
            <p:ph idx="1"/>
          </p:nvPr>
        </p:nvSpPr>
        <p:spPr>
          <a:xfrm>
            <a:off x="838200" y="754134"/>
            <a:ext cx="10515600" cy="4759893"/>
          </a:xfrm>
        </p:spPr>
        <p:txBody>
          <a:bodyPr>
            <a:normAutofit lnSpcReduction="10000"/>
          </a:bodyPr>
          <a:lstStyle/>
          <a:p>
            <a:r>
              <a:rPr lang="en-GB" sz="2400" noProof="0">
                <a:solidFill>
                  <a:schemeClr val="tx1"/>
                </a:solidFill>
              </a:rPr>
              <a:t>In accordance with Public Service Pensions Act 2013, the Authority established a Pension Board for Firefighters’ Pension Schemes.</a:t>
            </a:r>
            <a:endParaRPr lang="en-GB" sz="2400" noProof="0">
              <a:solidFill>
                <a:schemeClr val="tx1"/>
              </a:solidFill>
              <a:cs typeface="Arial"/>
            </a:endParaRPr>
          </a:p>
          <a:p>
            <a:r>
              <a:rPr lang="en-GB" sz="2400" noProof="0">
                <a:solidFill>
                  <a:schemeClr val="tx1"/>
                </a:solidFill>
              </a:rPr>
              <a:t>Board comprises representatives of both the employer and employees. </a:t>
            </a:r>
            <a:endParaRPr lang="en-GB" sz="2400" noProof="0">
              <a:solidFill>
                <a:schemeClr val="tx1"/>
              </a:solidFill>
              <a:cs typeface="Arial"/>
            </a:endParaRPr>
          </a:p>
          <a:p>
            <a:r>
              <a:rPr lang="en-GB" sz="2400" noProof="0">
                <a:solidFill>
                  <a:schemeClr val="tx1"/>
                </a:solidFill>
              </a:rPr>
              <a:t>To ensure Members are kept informed, and provide assurance of compliance with the Act, minutes of the Pension Board meetings are routinely reported to the Authority.  </a:t>
            </a:r>
            <a:endParaRPr lang="en-GB" sz="2400" noProof="0">
              <a:solidFill>
                <a:schemeClr val="tx1"/>
              </a:solidFill>
              <a:cs typeface="Arial"/>
            </a:endParaRPr>
          </a:p>
          <a:p>
            <a:r>
              <a:rPr lang="en-GB" sz="2400" noProof="0">
                <a:solidFill>
                  <a:schemeClr val="tx1"/>
                </a:solidFill>
              </a:rPr>
              <a:t>The agendas and minutes for all Pension Board meetings are published on the Authority’s website. </a:t>
            </a:r>
            <a:endParaRPr lang="en-GB" sz="2400" noProof="0">
              <a:solidFill>
                <a:schemeClr val="tx1"/>
              </a:solidFill>
              <a:cs typeface="Arial"/>
            </a:endParaRPr>
          </a:p>
          <a:p>
            <a:r>
              <a:rPr lang="en-GB" sz="2400" noProof="0">
                <a:solidFill>
                  <a:schemeClr val="tx1"/>
                </a:solidFill>
              </a:rPr>
              <a:t>The latest agreed minutes of the Pension Board meeting held on 10/12/2025 can be viewed here </a:t>
            </a:r>
            <a:r>
              <a:rPr lang="en-GB" sz="2400" noProof="0">
                <a:solidFill>
                  <a:schemeClr val="tx1"/>
                </a:solidFill>
                <a:hlinkClick r:id="rId2"/>
              </a:rPr>
              <a:t>https://www.kent.fire-uk.org/pension-board</a:t>
            </a:r>
            <a:r>
              <a:rPr lang="en-GB" sz="2400" noProof="0">
                <a:solidFill>
                  <a:schemeClr val="tx1"/>
                </a:solidFill>
              </a:rPr>
              <a:t> </a:t>
            </a:r>
          </a:p>
          <a:p>
            <a:r>
              <a:rPr lang="en-GB" sz="2400">
                <a:solidFill>
                  <a:schemeClr val="tx1"/>
                </a:solidFill>
              </a:rPr>
              <a:t>Next Pension Board meeting will be 29</a:t>
            </a:r>
            <a:r>
              <a:rPr lang="en-GB" sz="2400" baseline="30000">
                <a:solidFill>
                  <a:schemeClr val="tx1"/>
                </a:solidFill>
              </a:rPr>
              <a:t>th</a:t>
            </a:r>
            <a:r>
              <a:rPr lang="en-GB" sz="2400">
                <a:solidFill>
                  <a:schemeClr val="tx1"/>
                </a:solidFill>
              </a:rPr>
              <a:t> June.</a:t>
            </a:r>
          </a:p>
          <a:p>
            <a:r>
              <a:rPr lang="en-GB" sz="2400" noProof="0">
                <a:solidFill>
                  <a:schemeClr val="tx1"/>
                </a:solidFill>
              </a:rPr>
              <a:t>We are reviewing the Pension Board Terms of Reference and Pensions Policy. These will be presented to the Authority for Approval in October.</a:t>
            </a:r>
          </a:p>
        </p:txBody>
      </p:sp>
    </p:spTree>
    <p:extLst>
      <p:ext uri="{BB962C8B-B14F-4D97-AF65-F5344CB8AC3E}">
        <p14:creationId xmlns:p14="http://schemas.microsoft.com/office/powerpoint/2010/main" val="7655164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490CF-0CA3-894A-CD94-9F4BB1BAABB0}"/>
              </a:ext>
            </a:extLst>
          </p:cNvPr>
          <p:cNvSpPr>
            <a:spLocks noGrp="1"/>
          </p:cNvSpPr>
          <p:nvPr>
            <p:ph type="title"/>
          </p:nvPr>
        </p:nvSpPr>
        <p:spPr>
          <a:xfrm>
            <a:off x="838199" y="160026"/>
            <a:ext cx="10775535" cy="1325563"/>
          </a:xfrm>
        </p:spPr>
        <p:txBody>
          <a:bodyPr>
            <a:normAutofit/>
          </a:bodyPr>
          <a:lstStyle/>
          <a:p>
            <a:r>
              <a:rPr lang="en-GB" sz="3000"/>
              <a:t>Current McCloud RSS Position</a:t>
            </a:r>
          </a:p>
        </p:txBody>
      </p:sp>
      <p:sp>
        <p:nvSpPr>
          <p:cNvPr id="3" name="TextBox 2">
            <a:extLst>
              <a:ext uri="{FF2B5EF4-FFF2-40B4-BE49-F238E27FC236}">
                <a16:creationId xmlns:a16="http://schemas.microsoft.com/office/drawing/2014/main" id="{03CCADFB-AC5A-E015-B745-9A98D30EECF6}"/>
              </a:ext>
            </a:extLst>
          </p:cNvPr>
          <p:cNvSpPr txBox="1"/>
          <p:nvPr/>
        </p:nvSpPr>
        <p:spPr>
          <a:xfrm>
            <a:off x="578266" y="3967007"/>
            <a:ext cx="10939107" cy="923330"/>
          </a:xfrm>
          <a:prstGeom prst="rect">
            <a:avLst/>
          </a:prstGeom>
          <a:noFill/>
        </p:spPr>
        <p:txBody>
          <a:bodyPr wrap="square" rtlCol="0">
            <a:spAutoFit/>
          </a:bodyPr>
          <a:lstStyle/>
          <a:p>
            <a:endParaRPr lang="en-GB"/>
          </a:p>
          <a:p>
            <a:r>
              <a:rPr lang="en-GB"/>
              <a:t>LPPA have advised that letters have been issued to all those who have yet to receive an RSS or IC-RSS to confirm the reasons for the delay and the next steps. </a:t>
            </a:r>
          </a:p>
        </p:txBody>
      </p:sp>
      <p:pic>
        <p:nvPicPr>
          <p:cNvPr id="5" name="Picture 4">
            <a:extLst>
              <a:ext uri="{FF2B5EF4-FFF2-40B4-BE49-F238E27FC236}">
                <a16:creationId xmlns:a16="http://schemas.microsoft.com/office/drawing/2014/main" id="{7D70EC14-EDAA-8FA1-3211-0945619E535F}"/>
              </a:ext>
            </a:extLst>
          </p:cNvPr>
          <p:cNvPicPr>
            <a:picLocks noChangeAspect="1"/>
          </p:cNvPicPr>
          <p:nvPr/>
        </p:nvPicPr>
        <p:blipFill>
          <a:blip r:embed="rId2"/>
          <a:stretch>
            <a:fillRect/>
          </a:stretch>
        </p:blipFill>
        <p:spPr>
          <a:xfrm>
            <a:off x="578266" y="994886"/>
            <a:ext cx="11326682" cy="2972121"/>
          </a:xfrm>
          <a:prstGeom prst="rect">
            <a:avLst/>
          </a:prstGeom>
        </p:spPr>
      </p:pic>
    </p:spTree>
    <p:extLst>
      <p:ext uri="{BB962C8B-B14F-4D97-AF65-F5344CB8AC3E}">
        <p14:creationId xmlns:p14="http://schemas.microsoft.com/office/powerpoint/2010/main" val="27147435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A0D9C9F-A19A-5118-2827-91B33C4A2363}"/>
              </a:ext>
            </a:extLst>
          </p:cNvPr>
          <p:cNvSpPr txBox="1"/>
          <p:nvPr/>
        </p:nvSpPr>
        <p:spPr>
          <a:xfrm>
            <a:off x="268272" y="4888848"/>
            <a:ext cx="11838384" cy="923330"/>
          </a:xfrm>
          <a:prstGeom prst="rect">
            <a:avLst/>
          </a:prstGeom>
          <a:noFill/>
        </p:spPr>
        <p:txBody>
          <a:bodyPr wrap="square">
            <a:spAutoFit/>
          </a:bodyPr>
          <a:lstStyle/>
          <a:p>
            <a:endParaRPr lang="en-GB"/>
          </a:p>
          <a:p>
            <a:r>
              <a:rPr lang="en-GB"/>
              <a:t>LPPA have advised that letters have been issued to all those who have yet to receive an RSS or IC-RSS to confirm the reasons for the delay and the next steps. </a:t>
            </a:r>
          </a:p>
        </p:txBody>
      </p:sp>
      <p:pic>
        <p:nvPicPr>
          <p:cNvPr id="17" name="Content Placeholder 16">
            <a:extLst>
              <a:ext uri="{FF2B5EF4-FFF2-40B4-BE49-F238E27FC236}">
                <a16:creationId xmlns:a16="http://schemas.microsoft.com/office/drawing/2014/main" id="{0F3C9BF5-A4CF-DF3C-862B-67403177669E}"/>
              </a:ext>
            </a:extLst>
          </p:cNvPr>
          <p:cNvPicPr>
            <a:picLocks noGrp="1" noChangeAspect="1"/>
          </p:cNvPicPr>
          <p:nvPr>
            <p:ph idx="1"/>
          </p:nvPr>
        </p:nvPicPr>
        <p:blipFill>
          <a:blip r:embed="rId2"/>
          <a:stretch>
            <a:fillRect/>
          </a:stretch>
        </p:blipFill>
        <p:spPr>
          <a:xfrm>
            <a:off x="1402882" y="78368"/>
            <a:ext cx="9034272" cy="4948099"/>
          </a:xfrm>
          <a:prstGeom prst="rect">
            <a:avLst/>
          </a:prstGeom>
        </p:spPr>
      </p:pic>
    </p:spTree>
    <p:extLst>
      <p:ext uri="{BB962C8B-B14F-4D97-AF65-F5344CB8AC3E}">
        <p14:creationId xmlns:p14="http://schemas.microsoft.com/office/powerpoint/2010/main" val="8998520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E1F6E-DC3D-BFA3-2C5C-1FFABC249F03}"/>
              </a:ext>
            </a:extLst>
          </p:cNvPr>
          <p:cNvSpPr>
            <a:spLocks noGrp="1"/>
          </p:cNvSpPr>
          <p:nvPr>
            <p:ph type="title"/>
          </p:nvPr>
        </p:nvSpPr>
        <p:spPr>
          <a:xfrm>
            <a:off x="838200" y="365125"/>
            <a:ext cx="10515600" cy="896747"/>
          </a:xfrm>
        </p:spPr>
        <p:txBody>
          <a:bodyPr/>
          <a:lstStyle/>
          <a:p>
            <a:r>
              <a:rPr lang="en-GB"/>
              <a:t>Current McCloud Position </a:t>
            </a:r>
          </a:p>
        </p:txBody>
      </p:sp>
      <p:sp>
        <p:nvSpPr>
          <p:cNvPr id="3" name="Content Placeholder 2">
            <a:extLst>
              <a:ext uri="{FF2B5EF4-FFF2-40B4-BE49-F238E27FC236}">
                <a16:creationId xmlns:a16="http://schemas.microsoft.com/office/drawing/2014/main" id="{607D4BEF-6664-045B-AF30-F236105ABEAF}"/>
              </a:ext>
            </a:extLst>
          </p:cNvPr>
          <p:cNvSpPr>
            <a:spLocks noGrp="1"/>
          </p:cNvSpPr>
          <p:nvPr>
            <p:ph idx="1"/>
          </p:nvPr>
        </p:nvSpPr>
        <p:spPr>
          <a:xfrm>
            <a:off x="755904" y="1211580"/>
            <a:ext cx="10515600" cy="4594860"/>
          </a:xfrm>
        </p:spPr>
        <p:txBody>
          <a:bodyPr>
            <a:normAutofit fontScale="25000" lnSpcReduction="20000"/>
          </a:bodyPr>
          <a:lstStyle/>
          <a:p>
            <a:pPr marL="0" indent="0">
              <a:lnSpc>
                <a:spcPct val="120000"/>
              </a:lnSpc>
              <a:buNone/>
            </a:pPr>
            <a:r>
              <a:rPr lang="en-GB" sz="4800"/>
              <a:t>Bereavement cases that require an IC-RSS are scheduled for production by the end of June 2026.</a:t>
            </a:r>
          </a:p>
          <a:p>
            <a:pPr marL="0" indent="0">
              <a:lnSpc>
                <a:spcPct val="120000"/>
              </a:lnSpc>
              <a:buNone/>
            </a:pPr>
            <a:r>
              <a:rPr lang="en-GB" sz="4800"/>
              <a:t>Prioritising any remedy cases that require an immediate payment,.</a:t>
            </a:r>
          </a:p>
          <a:p>
            <a:pPr marL="0" indent="0">
              <a:lnSpc>
                <a:spcPct val="120000"/>
              </a:lnSpc>
              <a:buNone/>
            </a:pPr>
            <a:r>
              <a:rPr lang="en-GB" sz="4800"/>
              <a:t>Data and Feedback suggests that LPPA remains ahead of the national position regarding remedy implementation.</a:t>
            </a:r>
          </a:p>
          <a:p>
            <a:pPr marL="0" indent="0">
              <a:lnSpc>
                <a:spcPct val="120000"/>
              </a:lnSpc>
              <a:buNone/>
            </a:pPr>
            <a:r>
              <a:rPr lang="en-GB" sz="4800"/>
              <a:t>LPPA remain positive that all outstanding IC-RSS </a:t>
            </a:r>
            <a:r>
              <a:rPr lang="en-GB" sz="4800" b="1"/>
              <a:t>ill health </a:t>
            </a:r>
            <a:r>
              <a:rPr lang="en-GB" sz="4800"/>
              <a:t>cases will be produced for impacted members by the 31 March 2026. IC-RSS production for some </a:t>
            </a:r>
            <a:r>
              <a:rPr lang="en-GB" sz="4800" b="1"/>
              <a:t>non-ill health</a:t>
            </a:r>
            <a:r>
              <a:rPr lang="en-GB" sz="4800"/>
              <a:t> members continues to be constrained by a combination of factors, including:</a:t>
            </a:r>
          </a:p>
          <a:p>
            <a:pPr lvl="0">
              <a:lnSpc>
                <a:spcPct val="120000"/>
              </a:lnSpc>
            </a:pPr>
            <a:r>
              <a:rPr lang="en-GB" sz="4800"/>
              <a:t>Legacy data quality issues and the effort required to amend or correct member records to allow calculations to be run.</a:t>
            </a:r>
          </a:p>
          <a:p>
            <a:pPr lvl="0">
              <a:lnSpc>
                <a:spcPct val="120000"/>
              </a:lnSpc>
            </a:pPr>
            <a:r>
              <a:rPr lang="en-GB" sz="4800"/>
              <a:t>Delayed guidance which has affected several member cohorts.</a:t>
            </a:r>
          </a:p>
          <a:p>
            <a:pPr lvl="0">
              <a:lnSpc>
                <a:spcPct val="120000"/>
              </a:lnSpc>
            </a:pPr>
            <a:r>
              <a:rPr lang="en-GB" sz="4800"/>
              <a:t>Manual cases where the complexity has made software solution impractical.</a:t>
            </a:r>
          </a:p>
          <a:p>
            <a:pPr lvl="0">
              <a:lnSpc>
                <a:spcPct val="120000"/>
              </a:lnSpc>
            </a:pPr>
            <a:r>
              <a:rPr lang="en-GB" sz="4800"/>
              <a:t>Civica software defects and the late delivery of software.</a:t>
            </a:r>
          </a:p>
          <a:p>
            <a:pPr marL="0" indent="0">
              <a:lnSpc>
                <a:spcPct val="120000"/>
              </a:lnSpc>
              <a:buNone/>
            </a:pPr>
            <a:r>
              <a:rPr lang="en-GB" sz="4800" b="1"/>
              <a:t>As a result, some outstanding IC-RSS are now at risk of not being delivered by 31 March 2026.</a:t>
            </a:r>
            <a:r>
              <a:rPr lang="en-GB" sz="4800"/>
              <a:t> </a:t>
            </a:r>
          </a:p>
          <a:p>
            <a:pPr marL="0" indent="0">
              <a:lnSpc>
                <a:spcPct val="120000"/>
              </a:lnSpc>
              <a:buNone/>
            </a:pPr>
            <a:r>
              <a:rPr lang="en-GB" sz="4800"/>
              <a:t>LPPA reassures clients they remain focused on producing as many outstanding IC-RSS as possible, ahead of the 31 March 2026.</a:t>
            </a:r>
          </a:p>
          <a:p>
            <a:pPr marL="0" indent="0">
              <a:lnSpc>
                <a:spcPct val="120000"/>
              </a:lnSpc>
              <a:buNone/>
            </a:pPr>
            <a:r>
              <a:rPr lang="en-GB" sz="4800"/>
              <a:t>Further system testing will enable LPPA to provide a further update on progress mid-March 2026, at which time LPPA will also contact at-risk members (those who will not receive an ICRSS by the end of March) to apologise and inform them of the further delay. </a:t>
            </a:r>
          </a:p>
          <a:p>
            <a:pPr marL="0" indent="0">
              <a:lnSpc>
                <a:spcPct val="120000"/>
              </a:lnSpc>
              <a:buNone/>
            </a:pPr>
            <a:r>
              <a:rPr lang="en-GB" sz="4800"/>
              <a:t>Payroll and Pensions Team have sat down with LPPA to discuss next steps if the risk becomes a reality, we are clear on our reporting to TPR requirements and confident this will be communicated to members effectively by LPPA. </a:t>
            </a:r>
          </a:p>
          <a:p>
            <a:endParaRPr lang="en-GB"/>
          </a:p>
        </p:txBody>
      </p:sp>
    </p:spTree>
    <p:extLst>
      <p:ext uri="{BB962C8B-B14F-4D97-AF65-F5344CB8AC3E}">
        <p14:creationId xmlns:p14="http://schemas.microsoft.com/office/powerpoint/2010/main" val="32218531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ED006-C6B9-CD4B-95FF-7E6EDCAC375B}"/>
              </a:ext>
            </a:extLst>
          </p:cNvPr>
          <p:cNvSpPr>
            <a:spLocks noGrp="1"/>
          </p:cNvSpPr>
          <p:nvPr>
            <p:ph type="title"/>
          </p:nvPr>
        </p:nvSpPr>
        <p:spPr/>
        <p:txBody>
          <a:bodyPr/>
          <a:lstStyle/>
          <a:p>
            <a:r>
              <a:rPr lang="en-GB"/>
              <a:t>Matthews Progress</a:t>
            </a:r>
          </a:p>
        </p:txBody>
      </p:sp>
      <p:sp>
        <p:nvSpPr>
          <p:cNvPr id="3" name="Content Placeholder 2">
            <a:extLst>
              <a:ext uri="{FF2B5EF4-FFF2-40B4-BE49-F238E27FC236}">
                <a16:creationId xmlns:a16="http://schemas.microsoft.com/office/drawing/2014/main" id="{A592BDFF-0E40-5078-EB15-B1D6E7F6A1C7}"/>
              </a:ext>
            </a:extLst>
          </p:cNvPr>
          <p:cNvSpPr>
            <a:spLocks noGrp="1"/>
          </p:cNvSpPr>
          <p:nvPr>
            <p:ph idx="1"/>
          </p:nvPr>
        </p:nvSpPr>
        <p:spPr>
          <a:xfrm>
            <a:off x="838200" y="1415425"/>
            <a:ext cx="10515600" cy="4105157"/>
          </a:xfrm>
        </p:spPr>
        <p:txBody>
          <a:bodyPr>
            <a:normAutofit/>
          </a:bodyPr>
          <a:lstStyle/>
          <a:p>
            <a:pPr lvl="0"/>
            <a:r>
              <a:rPr lang="en-GB" sz="1800"/>
              <a:t>225 pensioners are now on the pensioners payroll and receiving their pension. 35 pensioners have </a:t>
            </a:r>
            <a:r>
              <a:rPr lang="en-US" sz="1800"/>
              <a:t>not yet been processed </a:t>
            </a:r>
            <a:r>
              <a:rPr lang="en-GB" sz="1800"/>
              <a:t>are either waiting for member retirement forms to be sent back to LPPA, LPPA requiring clarification on how process (interactions with McCloud / conversions / deaths since election)</a:t>
            </a:r>
          </a:p>
          <a:p>
            <a:pPr>
              <a:lnSpc>
                <a:spcPct val="120000"/>
              </a:lnSpc>
            </a:pPr>
            <a:r>
              <a:rPr lang="en-GB" sz="1800"/>
              <a:t>Processed 627 of 631 EOIs. Remaining 4 referred to GAD. Processed 476 of 476 positive elections forms</a:t>
            </a:r>
          </a:p>
          <a:p>
            <a:pPr>
              <a:lnSpc>
                <a:spcPct val="120000"/>
              </a:lnSpc>
            </a:pPr>
            <a:r>
              <a:rPr lang="en-GB" sz="1800"/>
              <a:t>All active and deferred records for Matthews have been set up on the LPPA portal on our side, all statements and election forms have been processed and uploaded.</a:t>
            </a:r>
          </a:p>
          <a:p>
            <a:pPr>
              <a:lnSpc>
                <a:spcPct val="120000"/>
              </a:lnSpc>
            </a:pPr>
            <a:r>
              <a:rPr lang="en-GB" sz="1800"/>
              <a:t>LPPA are currently prioritising pensioners and active members who are turning 60 and wish to retire, once these priority cases are complete, they will be working on updating PensionPoint to allow the pension to be viewable by active and deferred members. </a:t>
            </a:r>
          </a:p>
          <a:p>
            <a:pPr>
              <a:lnSpc>
                <a:spcPct val="120000"/>
              </a:lnSpc>
            </a:pPr>
            <a:endParaRPr lang="en-GB" sz="2300"/>
          </a:p>
          <a:p>
            <a:pPr marL="342900" lvl="0" indent="-342900">
              <a:lnSpc>
                <a:spcPct val="115000"/>
              </a:lnSpc>
              <a:spcAft>
                <a:spcPts val="1000"/>
              </a:spcAft>
              <a:buFont typeface="Arial" panose="020B0604020202020204" pitchFamily="34" charset="0"/>
              <a:buChar char="•"/>
              <a:tabLst>
                <a:tab pos="457200" algn="l"/>
              </a:tabLst>
            </a:pPr>
            <a:endParaRPr lang="en-GB" sz="1800">
              <a:effectLst/>
              <a:latin typeface="Arial" panose="020B0604020202020204" pitchFamily="34" charset="0"/>
              <a:ea typeface="Calibri" panose="020F0502020204030204" pitchFamily="34" charset="0"/>
              <a:cs typeface="Times New Roman" panose="02020603050405020304" pitchFamily="18" charset="0"/>
            </a:endParaRPr>
          </a:p>
          <a:p>
            <a:endParaRPr lang="en-GB"/>
          </a:p>
          <a:p>
            <a:endParaRPr lang="en-GB"/>
          </a:p>
        </p:txBody>
      </p:sp>
    </p:spTree>
    <p:extLst>
      <p:ext uri="{BB962C8B-B14F-4D97-AF65-F5344CB8AC3E}">
        <p14:creationId xmlns:p14="http://schemas.microsoft.com/office/powerpoint/2010/main" val="37923233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8D30F-C5C7-D2BF-EAA6-A141A2693690}"/>
              </a:ext>
            </a:extLst>
          </p:cNvPr>
          <p:cNvSpPr>
            <a:spLocks noGrp="1"/>
          </p:cNvSpPr>
          <p:nvPr>
            <p:ph type="title"/>
          </p:nvPr>
        </p:nvSpPr>
        <p:spPr/>
        <p:txBody>
          <a:bodyPr/>
          <a:lstStyle/>
          <a:p>
            <a:r>
              <a:rPr lang="en-GB"/>
              <a:t>Q3 - Client Report from LPPA</a:t>
            </a:r>
          </a:p>
        </p:txBody>
      </p:sp>
      <p:sp>
        <p:nvSpPr>
          <p:cNvPr id="3" name="Content Placeholder 2">
            <a:extLst>
              <a:ext uri="{FF2B5EF4-FFF2-40B4-BE49-F238E27FC236}">
                <a16:creationId xmlns:a16="http://schemas.microsoft.com/office/drawing/2014/main" id="{4E7CDBF5-3A88-0DF4-0561-B9D9DA4034B9}"/>
              </a:ext>
            </a:extLst>
          </p:cNvPr>
          <p:cNvSpPr>
            <a:spLocks noGrp="1"/>
          </p:cNvSpPr>
          <p:nvPr>
            <p:ph idx="1"/>
          </p:nvPr>
        </p:nvSpPr>
        <p:spPr/>
        <p:txBody>
          <a:bodyPr>
            <a:normAutofit lnSpcReduction="10000"/>
          </a:bodyPr>
          <a:lstStyle/>
          <a:p>
            <a:r>
              <a:rPr lang="en-GB" sz="1800"/>
              <a:t>Overall Operational Casework Performance was 99.1%, this is still above 95% target but as it is usually 100% we have questioned this. They explained it was due to higher levels of unexpected long-term sickness. Steps have been put in place to remedy the issues, and they expect to be back to 100% by Q4.</a:t>
            </a:r>
          </a:p>
          <a:p>
            <a:endParaRPr lang="en-GB" sz="1800"/>
          </a:p>
          <a:p>
            <a:r>
              <a:rPr lang="en-GB" sz="1800"/>
              <a:t>Contact Centre performance average call wait time was 3 minutes and 04 Seconds.</a:t>
            </a:r>
          </a:p>
          <a:p>
            <a:endParaRPr lang="en-GB" sz="1800"/>
          </a:p>
          <a:p>
            <a:r>
              <a:rPr lang="en-GB" sz="1800"/>
              <a:t>6 complaints received (3 carried over from last quarter), 2 upheld and 3 not upheld and 1 carried forward,</a:t>
            </a:r>
          </a:p>
          <a:p>
            <a:pPr marL="0" indent="0">
              <a:buNone/>
            </a:pPr>
            <a:endParaRPr lang="en-GB" sz="1800"/>
          </a:p>
          <a:p>
            <a:r>
              <a:rPr lang="en-GB" sz="1800"/>
              <a:t>1 ongoing IDRP with LPPA.</a:t>
            </a:r>
          </a:p>
        </p:txBody>
      </p:sp>
    </p:spTree>
    <p:extLst>
      <p:ext uri="{BB962C8B-B14F-4D97-AF65-F5344CB8AC3E}">
        <p14:creationId xmlns:p14="http://schemas.microsoft.com/office/powerpoint/2010/main" val="329737174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4BCA3-D027-BF87-0669-1E02B4CF8BC4}"/>
              </a:ext>
            </a:extLst>
          </p:cNvPr>
          <p:cNvSpPr>
            <a:spLocks noGrp="1"/>
          </p:cNvSpPr>
          <p:nvPr>
            <p:ph type="title"/>
          </p:nvPr>
        </p:nvSpPr>
        <p:spPr>
          <a:xfrm>
            <a:off x="838200" y="88767"/>
            <a:ext cx="10515600" cy="1325563"/>
          </a:xfrm>
        </p:spPr>
        <p:txBody>
          <a:bodyPr/>
          <a:lstStyle/>
          <a:p>
            <a:r>
              <a:rPr lang="en-GB"/>
              <a:t>Pension Dashboard Update</a:t>
            </a:r>
          </a:p>
        </p:txBody>
      </p:sp>
      <p:sp>
        <p:nvSpPr>
          <p:cNvPr id="3" name="Content Placeholder 2">
            <a:extLst>
              <a:ext uri="{FF2B5EF4-FFF2-40B4-BE49-F238E27FC236}">
                <a16:creationId xmlns:a16="http://schemas.microsoft.com/office/drawing/2014/main" id="{B1BB1E49-AF44-5FA3-64BE-122724D0855F}"/>
              </a:ext>
            </a:extLst>
          </p:cNvPr>
          <p:cNvSpPr>
            <a:spLocks noGrp="1"/>
          </p:cNvSpPr>
          <p:nvPr>
            <p:ph idx="1"/>
          </p:nvPr>
        </p:nvSpPr>
        <p:spPr>
          <a:xfrm>
            <a:off x="752742" y="1414330"/>
            <a:ext cx="10515600" cy="4540993"/>
          </a:xfrm>
        </p:spPr>
        <p:txBody>
          <a:bodyPr>
            <a:normAutofit/>
          </a:bodyPr>
          <a:lstStyle/>
          <a:p>
            <a:pPr>
              <a:lnSpc>
                <a:spcPct val="120000"/>
              </a:lnSpc>
            </a:pPr>
            <a:r>
              <a:rPr lang="en-GB" sz="2000"/>
              <a:t>Advised in previous Pension Board that we report a delay to The Pensions Regulator (TPR) regarding a delay in connecting to Pensions Dashboards.</a:t>
            </a:r>
          </a:p>
          <a:p>
            <a:pPr>
              <a:lnSpc>
                <a:spcPct val="120000"/>
              </a:lnSpc>
            </a:pPr>
            <a:r>
              <a:rPr lang="en-GB" sz="2000"/>
              <a:t>17</a:t>
            </a:r>
            <a:r>
              <a:rPr lang="en-GB" sz="2000" baseline="30000"/>
              <a:t>th</a:t>
            </a:r>
            <a:r>
              <a:rPr lang="en-GB" sz="2000"/>
              <a:t> December – LPPA confirmed the retest had been successful and the schemes were now confirmed as actively connected to the Pensions Dashboard. </a:t>
            </a:r>
          </a:p>
          <a:p>
            <a:pPr>
              <a:lnSpc>
                <a:spcPct val="120000"/>
              </a:lnSpc>
            </a:pPr>
            <a:r>
              <a:rPr lang="en-GB" sz="2000"/>
              <a:t>18</a:t>
            </a:r>
            <a:r>
              <a:rPr lang="en-GB" sz="2000" baseline="30000"/>
              <a:t>th</a:t>
            </a:r>
            <a:r>
              <a:rPr lang="en-GB" sz="2000"/>
              <a:t> December – Emailed TPR to confirm we were now connected.</a:t>
            </a:r>
          </a:p>
          <a:p>
            <a:pPr>
              <a:lnSpc>
                <a:spcPct val="120000"/>
              </a:lnSpc>
            </a:pPr>
            <a:r>
              <a:rPr lang="en-GB" sz="2000"/>
              <a:t>23</a:t>
            </a:r>
            <a:r>
              <a:rPr lang="en-GB" sz="2000" baseline="30000"/>
              <a:t>rd</a:t>
            </a:r>
            <a:r>
              <a:rPr lang="en-GB" sz="2000"/>
              <a:t> December – TPR confirmed that they have checked their records, and the status was confirmed as ‘Connected’. Case closed with TPR.</a:t>
            </a:r>
          </a:p>
          <a:p>
            <a:pPr>
              <a:lnSpc>
                <a:spcPct val="120000"/>
              </a:lnSpc>
            </a:pPr>
            <a:r>
              <a:rPr lang="en-GB" sz="2000"/>
              <a:t>Work is ongoing with Pensions Dashboards at LPPA to ensure data is cleansed for public launch. Expected late 2026/early 2027. </a:t>
            </a:r>
          </a:p>
          <a:p>
            <a:endParaRPr lang="en-GB" sz="3300"/>
          </a:p>
          <a:p>
            <a:endParaRPr lang="en-GB" sz="3300"/>
          </a:p>
          <a:p>
            <a:endParaRPr lang="en-GB" sz="2800"/>
          </a:p>
          <a:p>
            <a:endParaRPr lang="en-GB" sz="2800"/>
          </a:p>
          <a:p>
            <a:endParaRPr lang="en-GB"/>
          </a:p>
          <a:p>
            <a:endParaRPr lang="en-GB"/>
          </a:p>
          <a:p>
            <a:pPr marL="0" indent="0">
              <a:buNone/>
            </a:pPr>
            <a:endParaRPr lang="en-GB" sz="2800"/>
          </a:p>
          <a:p>
            <a:endParaRPr lang="en-GB" sz="2800"/>
          </a:p>
          <a:p>
            <a:endParaRPr lang="en-GB"/>
          </a:p>
          <a:p>
            <a:endParaRPr lang="en-GB"/>
          </a:p>
        </p:txBody>
      </p:sp>
    </p:spTree>
    <p:extLst>
      <p:ext uri="{BB962C8B-B14F-4D97-AF65-F5344CB8AC3E}">
        <p14:creationId xmlns:p14="http://schemas.microsoft.com/office/powerpoint/2010/main" val="30418363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64F15-D1E5-EEFE-A000-35A9935E6848}"/>
              </a:ext>
            </a:extLst>
          </p:cNvPr>
          <p:cNvSpPr>
            <a:spLocks noGrp="1"/>
          </p:cNvSpPr>
          <p:nvPr>
            <p:ph type="title"/>
          </p:nvPr>
        </p:nvSpPr>
        <p:spPr/>
        <p:txBody>
          <a:bodyPr/>
          <a:lstStyle/>
          <a:p>
            <a:r>
              <a:rPr lang="en-GB"/>
              <a:t>Contribution Structure Changes</a:t>
            </a:r>
          </a:p>
        </p:txBody>
      </p:sp>
      <p:sp>
        <p:nvSpPr>
          <p:cNvPr id="3" name="Content Placeholder 2">
            <a:extLst>
              <a:ext uri="{FF2B5EF4-FFF2-40B4-BE49-F238E27FC236}">
                <a16:creationId xmlns:a16="http://schemas.microsoft.com/office/drawing/2014/main" id="{A157E1D4-F6D7-9344-E28E-4368CDF614E3}"/>
              </a:ext>
            </a:extLst>
          </p:cNvPr>
          <p:cNvSpPr>
            <a:spLocks noGrp="1"/>
          </p:cNvSpPr>
          <p:nvPr>
            <p:ph idx="1"/>
          </p:nvPr>
        </p:nvSpPr>
        <p:spPr>
          <a:xfrm>
            <a:off x="838200" y="1543614"/>
            <a:ext cx="10515600" cy="4182068"/>
          </a:xfrm>
        </p:spPr>
        <p:txBody>
          <a:bodyPr>
            <a:normAutofit/>
          </a:bodyPr>
          <a:lstStyle/>
          <a:p>
            <a:r>
              <a:rPr lang="en-US" sz="2400"/>
              <a:t>Wef 1 April 2026 there are changes to FPS 2015 Contribution Structure main changes include:</a:t>
            </a:r>
          </a:p>
          <a:p>
            <a:r>
              <a:rPr lang="en-US" sz="2400"/>
              <a:t>An increase from 4 to 5 bandings</a:t>
            </a:r>
          </a:p>
          <a:p>
            <a:r>
              <a:rPr lang="en-US" sz="2400"/>
              <a:t>Changes to the earnings thresholds for each banding</a:t>
            </a:r>
          </a:p>
          <a:p>
            <a:r>
              <a:rPr lang="en-US" sz="2400"/>
              <a:t>A change from assessing Wholetime equivalent earnings to actual earnings.</a:t>
            </a:r>
          </a:p>
          <a:p>
            <a:r>
              <a:rPr lang="en-US" sz="2400"/>
              <a:t>Changes to the employee contribution percentage rates</a:t>
            </a:r>
          </a:p>
          <a:p>
            <a:endParaRPr lang="en-GB"/>
          </a:p>
        </p:txBody>
      </p:sp>
    </p:spTree>
    <p:extLst>
      <p:ext uri="{BB962C8B-B14F-4D97-AF65-F5344CB8AC3E}">
        <p14:creationId xmlns:p14="http://schemas.microsoft.com/office/powerpoint/2010/main" val="28773891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7C002-E0C3-AB03-77E8-486D3C3CC4D6}"/>
              </a:ext>
            </a:extLst>
          </p:cNvPr>
          <p:cNvSpPr>
            <a:spLocks noGrp="1"/>
          </p:cNvSpPr>
          <p:nvPr>
            <p:ph type="title"/>
          </p:nvPr>
        </p:nvSpPr>
        <p:spPr/>
        <p:txBody>
          <a:bodyPr/>
          <a:lstStyle/>
          <a:p>
            <a:r>
              <a:rPr lang="en-GB"/>
              <a:t>Contribution Structure Changes</a:t>
            </a:r>
          </a:p>
        </p:txBody>
      </p:sp>
      <p:pic>
        <p:nvPicPr>
          <p:cNvPr id="5" name="Content Placeholder 4">
            <a:extLst>
              <a:ext uri="{FF2B5EF4-FFF2-40B4-BE49-F238E27FC236}">
                <a16:creationId xmlns:a16="http://schemas.microsoft.com/office/drawing/2014/main" id="{451B065E-9E8E-C75F-5402-2C655AA613F1}"/>
              </a:ext>
            </a:extLst>
          </p:cNvPr>
          <p:cNvPicPr>
            <a:picLocks noGrp="1" noChangeAspect="1"/>
          </p:cNvPicPr>
          <p:nvPr>
            <p:ph idx="1"/>
          </p:nvPr>
        </p:nvPicPr>
        <p:blipFill>
          <a:blip r:embed="rId2"/>
          <a:stretch>
            <a:fillRect/>
          </a:stretch>
        </p:blipFill>
        <p:spPr>
          <a:xfrm>
            <a:off x="838200" y="1871345"/>
            <a:ext cx="10515600" cy="3383597"/>
          </a:xfrm>
          <a:prstGeom prst="rect">
            <a:avLst/>
          </a:prstGeom>
        </p:spPr>
      </p:pic>
    </p:spTree>
    <p:extLst>
      <p:ext uri="{BB962C8B-B14F-4D97-AF65-F5344CB8AC3E}">
        <p14:creationId xmlns:p14="http://schemas.microsoft.com/office/powerpoint/2010/main" val="29565753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4B9E0-6CCF-3D63-9329-B9E5B7347CFB}"/>
              </a:ext>
            </a:extLst>
          </p:cNvPr>
          <p:cNvSpPr>
            <a:spLocks noGrp="1"/>
          </p:cNvSpPr>
          <p:nvPr>
            <p:ph type="title"/>
          </p:nvPr>
        </p:nvSpPr>
        <p:spPr/>
        <p:txBody>
          <a:bodyPr/>
          <a:lstStyle/>
          <a:p>
            <a:r>
              <a:rPr lang="en-GB"/>
              <a:t>Contribution Structure Changes</a:t>
            </a:r>
          </a:p>
        </p:txBody>
      </p:sp>
      <p:sp>
        <p:nvSpPr>
          <p:cNvPr id="3" name="Content Placeholder 2">
            <a:extLst>
              <a:ext uri="{FF2B5EF4-FFF2-40B4-BE49-F238E27FC236}">
                <a16:creationId xmlns:a16="http://schemas.microsoft.com/office/drawing/2014/main" id="{389A5E01-9598-EF91-BB3A-C431EF65F981}"/>
              </a:ext>
            </a:extLst>
          </p:cNvPr>
          <p:cNvSpPr>
            <a:spLocks noGrp="1"/>
          </p:cNvSpPr>
          <p:nvPr>
            <p:ph idx="1"/>
          </p:nvPr>
        </p:nvSpPr>
        <p:spPr>
          <a:xfrm>
            <a:off x="765048" y="1533017"/>
            <a:ext cx="10515600" cy="3475038"/>
          </a:xfrm>
        </p:spPr>
        <p:txBody>
          <a:bodyPr>
            <a:normAutofit fontScale="85000" lnSpcReduction="20000"/>
          </a:bodyPr>
          <a:lstStyle/>
          <a:p>
            <a:r>
              <a:rPr lang="en-US" sz="2400"/>
              <a:t>As contribution bandings will be based on actual pensionable pay from 1 April 2026, all on-call colleagues will be placed in the lowest banding from this date (11.09%).</a:t>
            </a:r>
          </a:p>
          <a:p>
            <a:endParaRPr lang="en-US" sz="2400"/>
          </a:p>
          <a:p>
            <a:r>
              <a:rPr lang="en-US" sz="2400"/>
              <a:t>An earnings assessment will be undertaken annually on 1 April which will determine the contribution rate for the year.</a:t>
            </a:r>
          </a:p>
          <a:p>
            <a:endParaRPr lang="en-US" sz="2400"/>
          </a:p>
          <a:p>
            <a:r>
              <a:rPr lang="en-US" sz="2400"/>
              <a:t>A contribution banding will be adjusted in year if a permanent material change is identified in your pensionable pay (e.g. Promotion, Demotion, Loss of Allowance or pay award).</a:t>
            </a:r>
          </a:p>
          <a:p>
            <a:endParaRPr lang="en-US" sz="2400"/>
          </a:p>
          <a:p>
            <a:r>
              <a:rPr lang="en-US" sz="2400"/>
              <a:t>Earnings (pensionable pay) thresholds will increase with CPI on 1 April each subsequent year using the CPI from September of the previous year.</a:t>
            </a:r>
          </a:p>
          <a:p>
            <a:endParaRPr lang="en-GB"/>
          </a:p>
        </p:txBody>
      </p:sp>
    </p:spTree>
    <p:extLst>
      <p:ext uri="{BB962C8B-B14F-4D97-AF65-F5344CB8AC3E}">
        <p14:creationId xmlns:p14="http://schemas.microsoft.com/office/powerpoint/2010/main" val="11169897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168E916-F6B5-0BC3-2076-0058A4DC7344}"/>
              </a:ext>
            </a:extLst>
          </p:cNvPr>
          <p:cNvSpPr>
            <a:spLocks noGrp="1"/>
          </p:cNvSpPr>
          <p:nvPr>
            <p:ph idx="1"/>
          </p:nvPr>
        </p:nvSpPr>
        <p:spPr>
          <a:xfrm>
            <a:off x="514930" y="218500"/>
            <a:ext cx="5181603" cy="1349529"/>
          </a:xfrm>
        </p:spPr>
        <p:txBody>
          <a:bodyPr>
            <a:normAutofit fontScale="92500" lnSpcReduction="20000"/>
          </a:bodyPr>
          <a:lstStyle/>
          <a:p>
            <a:pPr marL="0" lvl="0" indent="0" fontAlgn="base" hangingPunct="0">
              <a:lnSpc>
                <a:spcPct val="150000"/>
              </a:lnSpc>
              <a:buNone/>
            </a:pPr>
            <a:r>
              <a:rPr lang="en-GB" sz="1200" b="1" kern="1400" noProof="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Road Traffic Collisions</a:t>
            </a:r>
            <a:endParaRPr lang="en-GB" sz="1200" b="1" noProof="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p>
            <a:pPr marL="171450" indent="-171450" fontAlgn="base" hangingPunct="0">
              <a:lnSpc>
                <a:spcPct val="150000"/>
              </a:lnSpc>
              <a:buFont typeface="Arial" panose="020B0604020202020204" pitchFamily="34" charset="0"/>
              <a:buChar char="•"/>
            </a:pPr>
            <a:r>
              <a:rPr lang="en-GB" sz="1200" kern="1400" noProof="0" dirty="0">
                <a:solidFill>
                  <a:schemeClr val="tx1"/>
                </a:solidFill>
                <a:latin typeface="Arial" panose="020B0604020202020204" pitchFamily="34" charset="0"/>
                <a:ea typeface="Times New Roman" panose="02020603050405020304" pitchFamily="18" charset="0"/>
                <a:cs typeface="Times New Roman" panose="02020603050405020304" pitchFamily="18" charset="0"/>
              </a:rPr>
              <a:t>1,140</a:t>
            </a:r>
            <a:r>
              <a:rPr lang="en-GB" sz="1200" kern="1400" noProof="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road traffic collisions were attended (excluding those where no action was needed) between April 2025 and March 2026. The vast majority of incidents have needed o</a:t>
            </a:r>
            <a:r>
              <a:rPr lang="en-GB" sz="1200" kern="1400" noProof="0" dirty="0">
                <a:solidFill>
                  <a:schemeClr val="tx1"/>
                </a:solidFill>
                <a:latin typeface="Arial" panose="020B0604020202020204" pitchFamily="34" charset="0"/>
                <a:ea typeface="Times New Roman" panose="02020603050405020304" pitchFamily="18" charset="0"/>
                <a:cs typeface="Times New Roman" panose="02020603050405020304" pitchFamily="18" charset="0"/>
              </a:rPr>
              <a:t>ur</a:t>
            </a:r>
            <a:r>
              <a:rPr lang="en-GB" sz="1200" kern="1400" noProof="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attendance to make either the scene or the vehicle safe only. </a:t>
            </a:r>
            <a:endParaRPr lang="en-GB" sz="1200" noProof="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p>
            <a:pPr marL="171450" indent="-171450" fontAlgn="base" hangingPunct="0">
              <a:lnSpc>
                <a:spcPct val="150000"/>
              </a:lnSpc>
              <a:buFont typeface="Arial" panose="020B0604020202020204" pitchFamily="34" charset="0"/>
              <a:buChar char="•"/>
            </a:pPr>
            <a:endParaRPr lang="en-GB" sz="1200" kern="1400" noProof="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p>
            <a:pPr marL="171450" indent="-171450" fontAlgn="base" hangingPunct="0">
              <a:lnSpc>
                <a:spcPct val="150000"/>
              </a:lnSpc>
              <a:buFont typeface="Arial" panose="020B0604020202020204" pitchFamily="34" charset="0"/>
              <a:buChar char="•"/>
            </a:pPr>
            <a:endParaRPr lang="en-GB" sz="1200" kern="1400" noProof="0" dirty="0">
              <a:solidFill>
                <a:schemeClr val="tx1"/>
              </a:solidFill>
              <a:latin typeface="Arial" panose="020B0604020202020204" pitchFamily="34" charset="0"/>
              <a:ea typeface="Times New Roman" panose="02020603050405020304" pitchFamily="18" charset="0"/>
              <a:cs typeface="Times New Roman" panose="02020603050405020304" pitchFamily="18" charset="0"/>
            </a:endParaRPr>
          </a:p>
          <a:p>
            <a:pPr marL="171450" indent="-171450" fontAlgn="base" hangingPunct="0">
              <a:lnSpc>
                <a:spcPct val="150000"/>
              </a:lnSpc>
              <a:buFont typeface="Arial" panose="020B0604020202020204" pitchFamily="34" charset="0"/>
              <a:buChar char="•"/>
            </a:pPr>
            <a:endParaRPr lang="en-GB" sz="1200" kern="1400" noProof="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p>
            <a:pPr marL="171450" indent="-171450" fontAlgn="base" hangingPunct="0">
              <a:lnSpc>
                <a:spcPct val="150000"/>
              </a:lnSpc>
              <a:buFont typeface="Arial" panose="020B0604020202020204" pitchFamily="34" charset="0"/>
              <a:buChar char="•"/>
            </a:pPr>
            <a:endParaRPr lang="en-GB" sz="1200" kern="1400" noProof="0" dirty="0">
              <a:solidFill>
                <a:schemeClr val="tx1"/>
              </a:solidFill>
              <a:latin typeface="Arial" panose="020B0604020202020204" pitchFamily="34" charset="0"/>
              <a:ea typeface="Times New Roman" panose="02020603050405020304" pitchFamily="18" charset="0"/>
              <a:cs typeface="Times New Roman" panose="02020603050405020304" pitchFamily="18" charset="0"/>
            </a:endParaRPr>
          </a:p>
          <a:p>
            <a:pPr marL="171450" indent="-171450" fontAlgn="base" hangingPunct="0">
              <a:lnSpc>
                <a:spcPct val="150000"/>
              </a:lnSpc>
              <a:buFont typeface="Arial" panose="020B0604020202020204" pitchFamily="34" charset="0"/>
              <a:buChar char="•"/>
            </a:pPr>
            <a:endParaRPr lang="en-GB" sz="1200" kern="1400" noProof="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p>
            <a:pPr marL="171450" indent="-171450" fontAlgn="base" hangingPunct="0">
              <a:lnSpc>
                <a:spcPct val="150000"/>
              </a:lnSpc>
              <a:buFont typeface="Arial" panose="020B0604020202020204" pitchFamily="34" charset="0"/>
              <a:buChar char="•"/>
            </a:pPr>
            <a:endParaRPr lang="en-GB" sz="1200" kern="1400" noProof="0" dirty="0">
              <a:solidFill>
                <a:schemeClr val="tx1"/>
              </a:solidFill>
              <a:latin typeface="Arial" panose="020B0604020202020204" pitchFamily="34" charset="0"/>
              <a:ea typeface="Times New Roman" panose="02020603050405020304" pitchFamily="18" charset="0"/>
              <a:cs typeface="Times New Roman" panose="02020603050405020304" pitchFamily="18" charset="0"/>
            </a:endParaRPr>
          </a:p>
          <a:p>
            <a:pPr marL="171450" indent="-171450" fontAlgn="base" hangingPunct="0">
              <a:lnSpc>
                <a:spcPct val="150000"/>
              </a:lnSpc>
              <a:buFont typeface="Arial" panose="020B0604020202020204" pitchFamily="34" charset="0"/>
              <a:buChar char="•"/>
            </a:pPr>
            <a:endParaRPr lang="en-GB" sz="1200" kern="1400" noProof="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p>
            <a:pPr marL="171450" indent="-171450" fontAlgn="base" hangingPunct="0">
              <a:lnSpc>
                <a:spcPct val="150000"/>
              </a:lnSpc>
              <a:buFont typeface="Arial" panose="020B0604020202020204" pitchFamily="34" charset="0"/>
              <a:buChar char="•"/>
            </a:pPr>
            <a:endParaRPr lang="en-GB" sz="1200" kern="1400" noProof="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p>
            <a:pPr marL="171450" indent="-171450" fontAlgn="base" hangingPunct="0">
              <a:lnSpc>
                <a:spcPct val="150000"/>
              </a:lnSpc>
              <a:buFont typeface="Arial" panose="020B0604020202020204" pitchFamily="34" charset="0"/>
              <a:buChar char="•"/>
            </a:pPr>
            <a:endParaRPr lang="en-GB" sz="1400" kern="1400" noProof="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p>
            <a:pPr marL="0" indent="0">
              <a:buNone/>
            </a:pPr>
            <a:endParaRPr lang="en-GB" noProof="0" dirty="0"/>
          </a:p>
        </p:txBody>
      </p:sp>
      <p:sp>
        <p:nvSpPr>
          <p:cNvPr id="7" name="TextBox 6">
            <a:extLst>
              <a:ext uri="{FF2B5EF4-FFF2-40B4-BE49-F238E27FC236}">
                <a16:creationId xmlns:a16="http://schemas.microsoft.com/office/drawing/2014/main" id="{D1382049-D717-3870-A12E-EBAB79511641}"/>
              </a:ext>
            </a:extLst>
          </p:cNvPr>
          <p:cNvSpPr txBox="1"/>
          <p:nvPr/>
        </p:nvSpPr>
        <p:spPr>
          <a:xfrm>
            <a:off x="514930" y="4354406"/>
            <a:ext cx="5181603" cy="889154"/>
          </a:xfrm>
          <a:prstGeom prst="rect">
            <a:avLst/>
          </a:prstGeom>
          <a:noFill/>
        </p:spPr>
        <p:txBody>
          <a:bodyPr wrap="square">
            <a:spAutoFit/>
          </a:bodyPr>
          <a:lstStyle/>
          <a:p>
            <a:pPr marL="171450" indent="-171450" fontAlgn="base" hangingPunct="0">
              <a:lnSpc>
                <a:spcPct val="150000"/>
              </a:lnSpc>
              <a:buFont typeface="Arial" panose="020B0604020202020204" pitchFamily="34" charset="0"/>
              <a:buChar char="•"/>
            </a:pPr>
            <a:endParaRPr lang="en-GB" sz="1200" kern="1400" noProof="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p>
            <a:pPr marL="171450" indent="-171450" fontAlgn="base" hangingPunct="0">
              <a:lnSpc>
                <a:spcPct val="150000"/>
              </a:lnSpc>
              <a:buFont typeface="Arial" panose="020B0604020202020204" pitchFamily="34" charset="0"/>
              <a:buChar char="•"/>
            </a:pPr>
            <a:r>
              <a:rPr lang="en-GB" sz="1200" kern="1400" noProof="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As a result of these incidents </a:t>
            </a:r>
            <a:r>
              <a:rPr lang="en-GB" sz="1200" kern="1400" noProof="0" dirty="0">
                <a:solidFill>
                  <a:schemeClr val="tx1"/>
                </a:solidFill>
                <a:latin typeface="Arial" panose="020B0604020202020204" pitchFamily="34" charset="0"/>
                <a:ea typeface="Times New Roman" panose="02020603050405020304" pitchFamily="18" charset="0"/>
                <a:cs typeface="Times New Roman" panose="02020603050405020304" pitchFamily="18" charset="0"/>
              </a:rPr>
              <a:t>19</a:t>
            </a:r>
            <a:r>
              <a:rPr lang="en-GB" sz="1200" kern="1400" noProof="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people died and 108 were seriously injured.</a:t>
            </a:r>
            <a:endParaRPr lang="en-GB" sz="1200" noProof="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p:txBody>
      </p:sp>
      <p:sp>
        <p:nvSpPr>
          <p:cNvPr id="8" name="Content Placeholder 5">
            <a:extLst>
              <a:ext uri="{FF2B5EF4-FFF2-40B4-BE49-F238E27FC236}">
                <a16:creationId xmlns:a16="http://schemas.microsoft.com/office/drawing/2014/main" id="{002EF3CB-D231-772E-0C5E-E37E8FC99752}"/>
              </a:ext>
            </a:extLst>
          </p:cNvPr>
          <p:cNvSpPr txBox="1">
            <a:spLocks/>
          </p:cNvSpPr>
          <p:nvPr/>
        </p:nvSpPr>
        <p:spPr>
          <a:xfrm>
            <a:off x="5833872" y="260063"/>
            <a:ext cx="6030349" cy="1153101"/>
          </a:xfrm>
          <a:prstGeom prst="rect">
            <a:avLst/>
          </a:prstGeom>
          <a:noFill/>
          <a:ln>
            <a:noFill/>
          </a:ln>
        </p:spPr>
        <p:txBody>
          <a:bodyPr vert="horz" wrap="square" lIns="91440" tIns="45720" rIns="91440" bIns="45720" anchor="t" anchorCtr="0" compatLnSpc="1">
            <a:noAutofit/>
          </a:bodyPr>
          <a:lst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en-US" sz="2800" b="0" i="0" u="none" strike="noStrike" kern="1200" cap="none" spc="0" baseline="0">
                <a:solidFill>
                  <a:srgbClr val="000000"/>
                </a:solidFill>
                <a:uFillTx/>
                <a:latin typeface="Arial"/>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Arial"/>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Arial"/>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Arial"/>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Aria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hangingPunct="0">
              <a:lnSpc>
                <a:spcPct val="100000"/>
              </a:lnSpc>
              <a:buFont typeface="Arial" pitchFamily="34"/>
              <a:buNone/>
            </a:pPr>
            <a:r>
              <a:rPr lang="en-GB" sz="1200" b="1" kern="1400" noProof="0" dirty="0">
                <a:solidFill>
                  <a:schemeClr val="tx1"/>
                </a:solidFill>
                <a:latin typeface="Arial" panose="020B0604020202020204" pitchFamily="34" charset="0"/>
                <a:ea typeface="Times New Roman" panose="02020603050405020304" pitchFamily="18" charset="0"/>
                <a:cs typeface="Times New Roman" panose="02020603050405020304" pitchFamily="18" charset="0"/>
              </a:rPr>
              <a:t>Fire Incidents</a:t>
            </a:r>
            <a:endParaRPr lang="en-GB" sz="1200" b="1" noProof="0" dirty="0">
              <a:solidFill>
                <a:schemeClr val="tx1"/>
              </a:solidFill>
              <a:latin typeface="Arial" panose="020B0604020202020204" pitchFamily="34" charset="0"/>
              <a:ea typeface="Calibri" panose="020F0502020204030204" pitchFamily="34" charset="0"/>
              <a:cs typeface="Times New Roman" panose="02020603050405020304" pitchFamily="18" charset="0"/>
            </a:endParaRPr>
          </a:p>
          <a:p>
            <a:pPr fontAlgn="base" hangingPunct="0">
              <a:lnSpc>
                <a:spcPct val="150000"/>
              </a:lnSpc>
            </a:pPr>
            <a:r>
              <a:rPr lang="en-GB" sz="1200" kern="1400" noProof="0" dirty="0">
                <a:solidFill>
                  <a:schemeClr val="tx1"/>
                </a:solidFill>
                <a:latin typeface="Arial" panose="020B0604020202020204" pitchFamily="34" charset="0"/>
                <a:ea typeface="Times New Roman" panose="02020603050405020304" pitchFamily="18" charset="0"/>
                <a:cs typeface="Times New Roman" panose="02020603050405020304" pitchFamily="18" charset="0"/>
              </a:rPr>
              <a:t>Attended 4,522, fires of all types; which is 13% more than the previous year, owing to more outdoor fires predominantly. </a:t>
            </a:r>
            <a:endParaRPr lang="en-GB" sz="1200" noProof="0" dirty="0">
              <a:solidFill>
                <a:schemeClr val="tx1"/>
              </a:solidFill>
              <a:latin typeface="Arial" panose="020B060402020202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E60F0DC3-44FB-5AE3-553F-A2AE68139EFF}"/>
              </a:ext>
            </a:extLst>
          </p:cNvPr>
          <p:cNvSpPr txBox="1"/>
          <p:nvPr/>
        </p:nvSpPr>
        <p:spPr>
          <a:xfrm>
            <a:off x="5833872" y="3369031"/>
            <a:ext cx="6358128" cy="2551148"/>
          </a:xfrm>
          <a:prstGeom prst="rect">
            <a:avLst/>
          </a:prstGeom>
          <a:noFill/>
        </p:spPr>
        <p:txBody>
          <a:bodyPr wrap="square">
            <a:spAutoFit/>
          </a:bodyPr>
          <a:lstStyle/>
          <a:p>
            <a:pPr marL="171450" indent="-171450" fontAlgn="base" hangingPunct="0">
              <a:lnSpc>
                <a:spcPct val="150000"/>
              </a:lnSpc>
              <a:buFont typeface="Arial" panose="020B0604020202020204" pitchFamily="34" charset="0"/>
              <a:buChar char="•"/>
            </a:pPr>
            <a:r>
              <a:rPr lang="en-GB" sz="1200" kern="1400" noProof="0" dirty="0">
                <a:solidFill>
                  <a:schemeClr val="tx1"/>
                </a:solidFill>
                <a:latin typeface="Arial" panose="020B0604020202020204" pitchFamily="34" charset="0"/>
                <a:ea typeface="Times New Roman" panose="02020603050405020304" pitchFamily="18" charset="0"/>
                <a:cs typeface="Times New Roman" panose="02020603050405020304" pitchFamily="18" charset="0"/>
              </a:rPr>
              <a:t>Attended </a:t>
            </a:r>
            <a:r>
              <a:rPr lang="en-GB" sz="1200" kern="1400" noProof="0" dirty="0">
                <a:latin typeface="Arial" panose="020B0604020202020204" pitchFamily="34" charset="0"/>
                <a:ea typeface="Times New Roman" panose="02020603050405020304" pitchFamily="18" charset="0"/>
                <a:cs typeface="Times New Roman" panose="02020603050405020304" pitchFamily="18" charset="0"/>
              </a:rPr>
              <a:t>554</a:t>
            </a:r>
            <a:r>
              <a:rPr lang="en-GB" sz="1200" kern="1400" noProof="0" dirty="0">
                <a:solidFill>
                  <a:schemeClr val="tx1"/>
                </a:solidFill>
                <a:latin typeface="Arial" panose="020B0604020202020204" pitchFamily="34" charset="0"/>
                <a:ea typeface="Times New Roman" panose="02020603050405020304" pitchFamily="18" charset="0"/>
                <a:cs typeface="Times New Roman" panose="02020603050405020304" pitchFamily="18" charset="0"/>
              </a:rPr>
              <a:t> accidental fires in the home (not including chimney fires); which is slightly lower than the number attended in the previous year (556). This Authority reported the lowest ever number of fires in the home in 2023/24, and despite the increase in the last two years, overall the number of fires in the home remains low.</a:t>
            </a:r>
            <a:endParaRPr lang="en-GB" sz="1200" noProof="0" dirty="0">
              <a:solidFill>
                <a:schemeClr val="tx1"/>
              </a:solidFill>
              <a:latin typeface="Arial" panose="020B0604020202020204" pitchFamily="34" charset="0"/>
              <a:ea typeface="Calibri" panose="020F0502020204030204" pitchFamily="34" charset="0"/>
              <a:cs typeface="Times New Roman" panose="02020603050405020304" pitchFamily="18" charset="0"/>
            </a:endParaRPr>
          </a:p>
          <a:p>
            <a:pPr marL="171450" indent="-171450" fontAlgn="base" hangingPunct="0">
              <a:lnSpc>
                <a:spcPct val="150000"/>
              </a:lnSpc>
              <a:buFont typeface="Arial" panose="020B0604020202020204" pitchFamily="34" charset="0"/>
              <a:buChar char="•"/>
            </a:pPr>
            <a:r>
              <a:rPr lang="en-GB" sz="1200" kern="1400" noProof="0" dirty="0">
                <a:solidFill>
                  <a:schemeClr val="tx1"/>
                </a:solidFill>
                <a:latin typeface="Arial" panose="020B0604020202020204" pitchFamily="34" charset="0"/>
                <a:ea typeface="Times New Roman" panose="02020603050405020304" pitchFamily="18" charset="0"/>
                <a:cs typeface="Times New Roman" panose="02020603050405020304" pitchFamily="18" charset="0"/>
              </a:rPr>
              <a:t>Accidental fires account for </a:t>
            </a:r>
            <a:r>
              <a:rPr lang="en-GB" sz="1200" kern="1400" noProof="0" dirty="0">
                <a:latin typeface="Arial" panose="020B0604020202020204" pitchFamily="34" charset="0"/>
                <a:ea typeface="Times New Roman" panose="02020603050405020304" pitchFamily="18" charset="0"/>
                <a:cs typeface="Times New Roman" panose="02020603050405020304" pitchFamily="18" charset="0"/>
              </a:rPr>
              <a:t>61</a:t>
            </a:r>
            <a:r>
              <a:rPr lang="en-GB" sz="1200" kern="1400" noProof="0" dirty="0">
                <a:solidFill>
                  <a:schemeClr val="tx1"/>
                </a:solidFill>
                <a:latin typeface="Arial" panose="020B0604020202020204" pitchFamily="34" charset="0"/>
                <a:ea typeface="Times New Roman" panose="02020603050405020304" pitchFamily="18" charset="0"/>
                <a:cs typeface="Times New Roman" panose="02020603050405020304" pitchFamily="18" charset="0"/>
              </a:rPr>
              <a:t>.9% of the total fires attended. As a result of these fires, </a:t>
            </a:r>
            <a:r>
              <a:rPr lang="en-GB" sz="1200" kern="1400" dirty="0">
                <a:latin typeface="Arial" panose="020B0604020202020204" pitchFamily="34" charset="0"/>
                <a:ea typeface="Times New Roman" panose="02020603050405020304" pitchFamily="18" charset="0"/>
                <a:cs typeface="Times New Roman" panose="02020603050405020304" pitchFamily="18" charset="0"/>
              </a:rPr>
              <a:t>four</a:t>
            </a:r>
            <a:r>
              <a:rPr lang="en-GB" sz="1200" kern="1400" noProof="0" dirty="0">
                <a:solidFill>
                  <a:schemeClr val="tx1"/>
                </a:solidFill>
                <a:latin typeface="Arial" panose="020B0604020202020204" pitchFamily="34" charset="0"/>
                <a:ea typeface="Times New Roman" panose="02020603050405020304" pitchFamily="18" charset="0"/>
                <a:cs typeface="Times New Roman" panose="02020603050405020304" pitchFamily="18" charset="0"/>
              </a:rPr>
              <a:t> people died, ten people suffered serious injuries and </a:t>
            </a:r>
            <a:r>
              <a:rPr lang="en-GB" sz="1200" kern="1400" noProof="0" dirty="0">
                <a:latin typeface="Arial" panose="020B0604020202020204" pitchFamily="34" charset="0"/>
                <a:ea typeface="Times New Roman" panose="02020603050405020304" pitchFamily="18" charset="0"/>
                <a:cs typeface="Times New Roman" panose="02020603050405020304" pitchFamily="18" charset="0"/>
              </a:rPr>
              <a:t>86</a:t>
            </a:r>
            <a:r>
              <a:rPr lang="en-GB" sz="1200" kern="1400" noProof="0" dirty="0">
                <a:solidFill>
                  <a:schemeClr val="tx1"/>
                </a:solidFill>
                <a:latin typeface="Arial" panose="020B0604020202020204" pitchFamily="34" charset="0"/>
                <a:ea typeface="Times New Roman" panose="02020603050405020304" pitchFamily="18" charset="0"/>
                <a:cs typeface="Times New Roman" panose="02020603050405020304" pitchFamily="18" charset="0"/>
              </a:rPr>
              <a:t> people have suffered ‘slight’ fire-related injuries.</a:t>
            </a:r>
            <a:endParaRPr lang="en-GB" sz="1200" noProof="0" dirty="0">
              <a:solidFill>
                <a:schemeClr val="tx1"/>
              </a:solidFill>
              <a:latin typeface="Arial" panose="020B0604020202020204" pitchFamily="34" charset="0"/>
              <a:ea typeface="Calibri" panose="020F0502020204030204" pitchFamily="34" charset="0"/>
              <a:cs typeface="Times New Roman" panose="02020603050405020304" pitchFamily="18" charset="0"/>
            </a:endParaRPr>
          </a:p>
          <a:p>
            <a:pPr marL="171450" indent="-171450" fontAlgn="base" hangingPunct="0">
              <a:lnSpc>
                <a:spcPct val="150000"/>
              </a:lnSpc>
              <a:spcAft>
                <a:spcPts val="1000"/>
              </a:spcAft>
              <a:buFont typeface="Arial" panose="020B0604020202020204" pitchFamily="34" charset="0"/>
              <a:buChar char="•"/>
            </a:pPr>
            <a:r>
              <a:rPr lang="en-GB" sz="1200" kern="1400" noProof="0" dirty="0">
                <a:solidFill>
                  <a:schemeClr val="tx1"/>
                </a:solidFill>
                <a:latin typeface="Arial" panose="020B0604020202020204" pitchFamily="34" charset="0"/>
                <a:ea typeface="Times New Roman" panose="02020603050405020304" pitchFamily="18" charset="0"/>
                <a:cs typeface="Times New Roman" panose="02020603050405020304" pitchFamily="18" charset="0"/>
              </a:rPr>
              <a:t>Two people have died, one person has been seriously injured and 11 people have been slightly injured in deliberate fires</a:t>
            </a:r>
            <a:endParaRPr lang="en-GB" sz="1200" kern="1400" noProof="0" dirty="0">
              <a:solidFill>
                <a:schemeClr val="tx1"/>
              </a:solidFill>
              <a:latin typeface="Arial" panose="020B060402020202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F5668E3F-B637-97D2-502E-0DB1E36E4110}"/>
              </a:ext>
            </a:extLst>
          </p:cNvPr>
          <p:cNvPicPr>
            <a:picLocks noChangeAspect="1"/>
          </p:cNvPicPr>
          <p:nvPr/>
        </p:nvPicPr>
        <p:blipFill>
          <a:blip r:embed="rId2"/>
          <a:stretch>
            <a:fillRect/>
          </a:stretch>
        </p:blipFill>
        <p:spPr>
          <a:xfrm>
            <a:off x="816484" y="1568029"/>
            <a:ext cx="4578493" cy="2749534"/>
          </a:xfrm>
          <a:prstGeom prst="rect">
            <a:avLst/>
          </a:prstGeom>
        </p:spPr>
      </p:pic>
      <p:pic>
        <p:nvPicPr>
          <p:cNvPr id="10" name="Picture 9">
            <a:extLst>
              <a:ext uri="{FF2B5EF4-FFF2-40B4-BE49-F238E27FC236}">
                <a16:creationId xmlns:a16="http://schemas.microsoft.com/office/drawing/2014/main" id="{FACA5E62-5877-749A-16EA-5E914E147A9A}"/>
              </a:ext>
            </a:extLst>
          </p:cNvPr>
          <p:cNvPicPr>
            <a:picLocks noChangeAspect="1"/>
          </p:cNvPicPr>
          <p:nvPr/>
        </p:nvPicPr>
        <p:blipFill>
          <a:blip r:embed="rId3"/>
          <a:stretch>
            <a:fillRect/>
          </a:stretch>
        </p:blipFill>
        <p:spPr>
          <a:xfrm>
            <a:off x="8074152" y="1182504"/>
            <a:ext cx="3790069" cy="2168495"/>
          </a:xfrm>
          <a:prstGeom prst="rect">
            <a:avLst/>
          </a:prstGeom>
        </p:spPr>
      </p:pic>
    </p:spTree>
    <p:extLst>
      <p:ext uri="{BB962C8B-B14F-4D97-AF65-F5344CB8AC3E}">
        <p14:creationId xmlns:p14="http://schemas.microsoft.com/office/powerpoint/2010/main" val="32083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061CF4-A332-6862-C0E9-FF8B455F38DC}"/>
              </a:ext>
            </a:extLst>
          </p:cNvPr>
          <p:cNvSpPr>
            <a:spLocks noGrp="1"/>
          </p:cNvSpPr>
          <p:nvPr>
            <p:ph idx="1"/>
          </p:nvPr>
        </p:nvSpPr>
        <p:spPr>
          <a:xfrm>
            <a:off x="838203" y="585628"/>
            <a:ext cx="10515600" cy="2240700"/>
          </a:xfrm>
        </p:spPr>
        <p:txBody>
          <a:bodyPr>
            <a:normAutofit/>
          </a:bodyPr>
          <a:lstStyle/>
          <a:p>
            <a:pPr marL="0" lvl="0" indent="0" fontAlgn="base" hangingPunct="0">
              <a:lnSpc>
                <a:spcPct val="150000"/>
              </a:lnSpc>
              <a:buNone/>
            </a:pPr>
            <a:r>
              <a:rPr lang="en-GB" sz="1600" b="1" kern="1400" noProof="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Response times</a:t>
            </a:r>
            <a:endParaRPr lang="en-GB" sz="1600" b="1" noProof="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fontAlgn="base" hangingPunct="0">
              <a:lnSpc>
                <a:spcPct val="150000"/>
              </a:lnSpc>
              <a:buFont typeface="Symbol" panose="05050102010706020507" pitchFamily="18" charset="2"/>
              <a:buChar char=""/>
            </a:pPr>
            <a:endParaRPr lang="en-GB" sz="1600" b="1" kern="1400" noProof="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fontAlgn="base" hangingPunct="0">
              <a:lnSpc>
                <a:spcPct val="150000"/>
              </a:lnSpc>
              <a:buFont typeface="Symbol" panose="05050102010706020507" pitchFamily="18" charset="2"/>
              <a:buChar char=""/>
            </a:pPr>
            <a:endParaRPr lang="en-GB" sz="1600" b="1" kern="1400" noProof="0">
              <a:solidFill>
                <a:schemeClr val="tx1"/>
              </a:solidFill>
              <a:latin typeface="Arial" panose="020B0604020202020204" pitchFamily="34" charset="0"/>
              <a:ea typeface="Times New Roman" panose="02020603050405020304" pitchFamily="18" charset="0"/>
              <a:cs typeface="Times New Roman" panose="02020603050405020304" pitchFamily="18" charset="0"/>
            </a:endParaRPr>
          </a:p>
          <a:p>
            <a:pPr marL="0" lvl="0" indent="0" fontAlgn="base" hangingPunct="0">
              <a:lnSpc>
                <a:spcPct val="150000"/>
              </a:lnSpc>
              <a:buNone/>
            </a:pPr>
            <a:endParaRPr lang="en-GB" sz="1600" b="1" kern="1400" noProof="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fontAlgn="base" hangingPunct="0">
              <a:lnSpc>
                <a:spcPct val="150000"/>
              </a:lnSpc>
              <a:buFont typeface="Symbol" panose="05050102010706020507" pitchFamily="18" charset="2"/>
              <a:buChar char=""/>
            </a:pPr>
            <a:endParaRPr lang="en-GB" sz="1600" b="1" kern="1400" noProof="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p>
            <a:pPr lvl="1" fontAlgn="base" hangingPunct="0">
              <a:lnSpc>
                <a:spcPct val="150000"/>
              </a:lnSpc>
              <a:spcAft>
                <a:spcPts val="1000"/>
              </a:spcAft>
            </a:pPr>
            <a:endParaRPr lang="en-GB" sz="1600" kern="1400" noProof="0">
              <a:solidFill>
                <a:schemeClr val="tx1"/>
              </a:solidFill>
              <a:latin typeface="Arial" panose="020B0604020202020204" pitchFamily="34" charset="0"/>
              <a:ea typeface="Calibri" panose="020F0502020204030204" pitchFamily="34" charset="0"/>
              <a:cs typeface="Times New Roman" panose="02020603050405020304" pitchFamily="18" charset="0"/>
            </a:endParaRPr>
          </a:p>
          <a:p>
            <a:pPr lvl="1" fontAlgn="base" hangingPunct="0">
              <a:lnSpc>
                <a:spcPct val="150000"/>
              </a:lnSpc>
              <a:spcAft>
                <a:spcPts val="1000"/>
              </a:spcAft>
            </a:pPr>
            <a:endParaRPr lang="en-GB" sz="1600" kern="1400" noProof="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p>
            <a:endParaRPr lang="en-GB" noProof="0"/>
          </a:p>
        </p:txBody>
      </p:sp>
      <p:sp>
        <p:nvSpPr>
          <p:cNvPr id="7" name="TextBox 6">
            <a:extLst>
              <a:ext uri="{FF2B5EF4-FFF2-40B4-BE49-F238E27FC236}">
                <a16:creationId xmlns:a16="http://schemas.microsoft.com/office/drawing/2014/main" id="{21D4044F-03D3-5CFB-2CED-DBEB2E09E923}"/>
              </a:ext>
            </a:extLst>
          </p:cNvPr>
          <p:cNvSpPr txBox="1"/>
          <p:nvPr/>
        </p:nvSpPr>
        <p:spPr>
          <a:xfrm>
            <a:off x="2190672" y="1147728"/>
            <a:ext cx="4384552" cy="612155"/>
          </a:xfrm>
          <a:prstGeom prst="rect">
            <a:avLst/>
          </a:prstGeom>
          <a:noFill/>
        </p:spPr>
        <p:txBody>
          <a:bodyPr wrap="square">
            <a:spAutoFit/>
          </a:bodyPr>
          <a:lstStyle/>
          <a:p>
            <a:pPr fontAlgn="base" hangingPunct="0">
              <a:lnSpc>
                <a:spcPct val="150000"/>
              </a:lnSpc>
            </a:pPr>
            <a:r>
              <a:rPr lang="en-GB" sz="1200" kern="1400" noProof="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Emergency </a:t>
            </a:r>
            <a:r>
              <a:rPr lang="en-GB" sz="1200" kern="1400" noProof="0">
                <a:latin typeface="Arial" panose="020B0604020202020204" pitchFamily="34" charset="0"/>
                <a:ea typeface="Times New Roman" panose="02020603050405020304" pitchFamily="18" charset="0"/>
                <a:cs typeface="Times New Roman" panose="02020603050405020304" pitchFamily="18" charset="0"/>
              </a:rPr>
              <a:t>urban incidents </a:t>
            </a:r>
            <a:r>
              <a:rPr lang="en-GB" sz="1200" kern="1400" noProof="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within 9 minutes (target 75%)</a:t>
            </a:r>
          </a:p>
          <a:p>
            <a:pPr marL="457200" lvl="1" indent="0" fontAlgn="base" hangingPunct="0">
              <a:lnSpc>
                <a:spcPct val="150000"/>
              </a:lnSpc>
              <a:buNone/>
            </a:pPr>
            <a:endParaRPr lang="en-GB" sz="1200" kern="1400" noProof="0">
              <a:latin typeface="Arial" panose="020B060402020202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C998BEF2-7F24-E122-F3E6-ED586A848D17}"/>
              </a:ext>
            </a:extLst>
          </p:cNvPr>
          <p:cNvSpPr txBox="1"/>
          <p:nvPr/>
        </p:nvSpPr>
        <p:spPr>
          <a:xfrm>
            <a:off x="1764145" y="2070315"/>
            <a:ext cx="6096000" cy="335156"/>
          </a:xfrm>
          <a:prstGeom prst="rect">
            <a:avLst/>
          </a:prstGeom>
          <a:noFill/>
        </p:spPr>
        <p:txBody>
          <a:bodyPr wrap="square">
            <a:spAutoFit/>
          </a:bodyPr>
          <a:lstStyle/>
          <a:p>
            <a:pPr marL="457200" lvl="1" indent="0" fontAlgn="base" hangingPunct="0">
              <a:lnSpc>
                <a:spcPct val="150000"/>
              </a:lnSpc>
              <a:buNone/>
            </a:pPr>
            <a:r>
              <a:rPr lang="en-GB" sz="1200" kern="1400" noProof="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Emergency rural incidents within 15 minutes (target 75%) </a:t>
            </a:r>
            <a:endParaRPr lang="en-GB" sz="1200" noProof="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3F99EF77-5283-83A2-9F81-38722E47F055}"/>
              </a:ext>
            </a:extLst>
          </p:cNvPr>
          <p:cNvSpPr txBox="1"/>
          <p:nvPr/>
        </p:nvSpPr>
        <p:spPr>
          <a:xfrm>
            <a:off x="838197" y="2850113"/>
            <a:ext cx="2847112" cy="2274149"/>
          </a:xfrm>
          <a:prstGeom prst="rect">
            <a:avLst/>
          </a:prstGeom>
          <a:noFill/>
        </p:spPr>
        <p:txBody>
          <a:bodyPr wrap="square">
            <a:spAutoFit/>
          </a:bodyPr>
          <a:lstStyle/>
          <a:p>
            <a:pPr lvl="0" fontAlgn="base" hangingPunct="0">
              <a:lnSpc>
                <a:spcPct val="150000"/>
              </a:lnSpc>
            </a:pPr>
            <a:r>
              <a:rPr lang="en-GB" sz="1200" b="1" kern="1400" noProof="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Availability</a:t>
            </a:r>
            <a:endParaRPr lang="en-GB" sz="1200" b="1" noProof="0" dirty="0">
              <a:latin typeface="Arial" panose="020B0604020202020204" pitchFamily="34" charset="0"/>
              <a:ea typeface="Times New Roman" panose="02020603050405020304" pitchFamily="18" charset="0"/>
              <a:cs typeface="Times New Roman" panose="02020603050405020304" pitchFamily="18" charset="0"/>
            </a:endParaRPr>
          </a:p>
          <a:p>
            <a:pPr lvl="0" fontAlgn="base" hangingPunct="0">
              <a:lnSpc>
                <a:spcPct val="150000"/>
              </a:lnSpc>
            </a:pPr>
            <a:r>
              <a:rPr lang="en-GB" sz="1200" kern="1400" noProof="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So far this year the average number of fire engines available has been 33 during the day (9am-6pm) and 44 in the evening (6pm to 9am). </a:t>
            </a:r>
            <a:r>
              <a:rPr lang="en-GB" sz="1200" noProof="0" dirty="0">
                <a:effectLst/>
                <a:latin typeface="Arial" panose="020B0604020202020204" pitchFamily="34" charset="0"/>
                <a:ea typeface="Calibri" panose="020F0502020204030204" pitchFamily="34" charset="0"/>
                <a:cs typeface="Times New Roman" panose="02020603050405020304" pitchFamily="18" charset="0"/>
              </a:rPr>
              <a:t>We aim to have 32-44 fire engines available, known as our standard operating level. We often exceed this level at night. </a:t>
            </a:r>
          </a:p>
        </p:txBody>
      </p:sp>
      <p:sp>
        <p:nvSpPr>
          <p:cNvPr id="12" name="TextBox 11">
            <a:extLst>
              <a:ext uri="{FF2B5EF4-FFF2-40B4-BE49-F238E27FC236}">
                <a16:creationId xmlns:a16="http://schemas.microsoft.com/office/drawing/2014/main" id="{18564109-E0FA-EC4B-13B7-FCDB574DAA4F}"/>
              </a:ext>
            </a:extLst>
          </p:cNvPr>
          <p:cNvSpPr txBox="1"/>
          <p:nvPr/>
        </p:nvSpPr>
        <p:spPr>
          <a:xfrm>
            <a:off x="6609546" y="1119683"/>
            <a:ext cx="5231472" cy="400110"/>
          </a:xfrm>
          <a:prstGeom prst="rect">
            <a:avLst/>
          </a:prstGeom>
          <a:noFill/>
        </p:spPr>
        <p:txBody>
          <a:bodyPr wrap="square" rtlCol="0">
            <a:spAutoFit/>
          </a:bodyPr>
          <a:lstStyle/>
          <a:p>
            <a:endParaRPr lang="en-GB" sz="800" noProof="0" dirty="0">
              <a:latin typeface="Arial" panose="020B0604020202020204" pitchFamily="34" charset="0"/>
              <a:cs typeface="Arial" panose="020B0604020202020204" pitchFamily="34" charset="0"/>
            </a:endParaRPr>
          </a:p>
          <a:p>
            <a:r>
              <a:rPr lang="en-GB" sz="1200" noProof="0" dirty="0">
                <a:latin typeface="Arial" panose="020B0604020202020204" pitchFamily="34" charset="0"/>
                <a:cs typeface="Arial" panose="020B0604020202020204" pitchFamily="34" charset="0"/>
              </a:rPr>
              <a:t>Average time from mobilisation to attendance – 7 minutes 49 seconds</a:t>
            </a:r>
          </a:p>
        </p:txBody>
      </p:sp>
      <p:sp>
        <p:nvSpPr>
          <p:cNvPr id="13" name="TextBox 12">
            <a:extLst>
              <a:ext uri="{FF2B5EF4-FFF2-40B4-BE49-F238E27FC236}">
                <a16:creationId xmlns:a16="http://schemas.microsoft.com/office/drawing/2014/main" id="{DEC0BE72-4F8F-7423-1352-C612503209B6}"/>
              </a:ext>
            </a:extLst>
          </p:cNvPr>
          <p:cNvSpPr txBox="1"/>
          <p:nvPr/>
        </p:nvSpPr>
        <p:spPr>
          <a:xfrm>
            <a:off x="6609546" y="2005361"/>
            <a:ext cx="5460069" cy="400110"/>
          </a:xfrm>
          <a:prstGeom prst="rect">
            <a:avLst/>
          </a:prstGeom>
          <a:noFill/>
        </p:spPr>
        <p:txBody>
          <a:bodyPr wrap="square" rtlCol="0">
            <a:spAutoFit/>
          </a:bodyPr>
          <a:lstStyle/>
          <a:p>
            <a:endParaRPr lang="en-GB" sz="800" noProof="0" dirty="0">
              <a:latin typeface="Arial" panose="020B0604020202020204" pitchFamily="34" charset="0"/>
              <a:cs typeface="Arial" panose="020B0604020202020204" pitchFamily="34" charset="0"/>
            </a:endParaRPr>
          </a:p>
          <a:p>
            <a:r>
              <a:rPr lang="en-GB" sz="1200" noProof="0" dirty="0">
                <a:latin typeface="Arial" panose="020B0604020202020204" pitchFamily="34" charset="0"/>
                <a:cs typeface="Arial" panose="020B0604020202020204" pitchFamily="34" charset="0"/>
              </a:rPr>
              <a:t>Average time from mobilisation to attendance – 12 minutes 52 seconds</a:t>
            </a:r>
          </a:p>
        </p:txBody>
      </p:sp>
      <p:sp>
        <p:nvSpPr>
          <p:cNvPr id="15" name="TextBox 14">
            <a:extLst>
              <a:ext uri="{FF2B5EF4-FFF2-40B4-BE49-F238E27FC236}">
                <a16:creationId xmlns:a16="http://schemas.microsoft.com/office/drawing/2014/main" id="{791E1F8D-E3C7-81F9-7DF5-373BAD4FBDF0}"/>
              </a:ext>
            </a:extLst>
          </p:cNvPr>
          <p:cNvSpPr txBox="1"/>
          <p:nvPr/>
        </p:nvSpPr>
        <p:spPr>
          <a:xfrm>
            <a:off x="838197" y="5232003"/>
            <a:ext cx="11002821" cy="612155"/>
          </a:xfrm>
          <a:prstGeom prst="rect">
            <a:avLst/>
          </a:prstGeom>
          <a:noFill/>
        </p:spPr>
        <p:txBody>
          <a:bodyPr wrap="square">
            <a:spAutoFit/>
          </a:bodyPr>
          <a:lstStyle/>
          <a:p>
            <a:pPr fontAlgn="base" hangingPunct="0">
              <a:lnSpc>
                <a:spcPct val="150000"/>
              </a:lnSpc>
              <a:spcAft>
                <a:spcPts val="1000"/>
              </a:spcAft>
            </a:pPr>
            <a:r>
              <a:rPr lang="en-GB" sz="1200" kern="1400" noProof="0" dirty="0">
                <a:effectLst/>
                <a:latin typeface="Arial" panose="020B0604020202020204" pitchFamily="34" charset="0"/>
                <a:ea typeface="Times New Roman" panose="02020603050405020304" pitchFamily="18" charset="0"/>
                <a:cs typeface="Times New Roman" panose="02020603050405020304" pitchFamily="18" charset="0"/>
              </a:rPr>
              <a:t>4.6</a:t>
            </a:r>
            <a:r>
              <a:rPr lang="en-GB" sz="1200" kern="1400" noProof="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of all contracted hours have been lost due to sickness. Operational colleagues have lost </a:t>
            </a:r>
            <a:r>
              <a:rPr lang="en-GB" sz="1200" kern="1400" dirty="0">
                <a:solidFill>
                  <a:schemeClr val="tx1"/>
                </a:solidFill>
                <a:latin typeface="Arial" panose="020B0604020202020204" pitchFamily="34" charset="0"/>
                <a:ea typeface="Times New Roman" panose="02020603050405020304" pitchFamily="18" charset="0"/>
                <a:cs typeface="Times New Roman" panose="02020603050405020304" pitchFamily="18" charset="0"/>
              </a:rPr>
              <a:t>5.1</a:t>
            </a:r>
            <a:r>
              <a:rPr lang="en-GB" sz="1200" kern="1400" noProof="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of contracted hours to sickness and employees in Customer Service teams have lost </a:t>
            </a:r>
            <a:r>
              <a:rPr lang="en-GB" sz="1200" kern="1400" noProof="0" dirty="0">
                <a:solidFill>
                  <a:schemeClr val="tx1"/>
                </a:solidFill>
                <a:latin typeface="Arial" panose="020B0604020202020204" pitchFamily="34" charset="0"/>
                <a:ea typeface="Times New Roman" panose="02020603050405020304" pitchFamily="18" charset="0"/>
                <a:cs typeface="Times New Roman" panose="02020603050405020304" pitchFamily="18" charset="0"/>
              </a:rPr>
              <a:t>3.6</a:t>
            </a:r>
            <a:r>
              <a:rPr lang="en-GB" sz="1200" kern="1400" noProof="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a:t>
            </a:r>
          </a:p>
        </p:txBody>
      </p:sp>
      <p:pic>
        <p:nvPicPr>
          <p:cNvPr id="6" name="Picture 5">
            <a:extLst>
              <a:ext uri="{FF2B5EF4-FFF2-40B4-BE49-F238E27FC236}">
                <a16:creationId xmlns:a16="http://schemas.microsoft.com/office/drawing/2014/main" id="{E44818C5-B891-30CF-CA4F-EF4F1791C98C}"/>
              </a:ext>
            </a:extLst>
          </p:cNvPr>
          <p:cNvPicPr>
            <a:picLocks noChangeAspect="1"/>
          </p:cNvPicPr>
          <p:nvPr/>
        </p:nvPicPr>
        <p:blipFill>
          <a:blip r:embed="rId2"/>
          <a:stretch>
            <a:fillRect/>
          </a:stretch>
        </p:blipFill>
        <p:spPr>
          <a:xfrm>
            <a:off x="643556" y="942680"/>
            <a:ext cx="1584000" cy="854051"/>
          </a:xfrm>
          <a:prstGeom prst="rect">
            <a:avLst/>
          </a:prstGeom>
        </p:spPr>
      </p:pic>
      <p:pic>
        <p:nvPicPr>
          <p:cNvPr id="14" name="Picture 13">
            <a:extLst>
              <a:ext uri="{FF2B5EF4-FFF2-40B4-BE49-F238E27FC236}">
                <a16:creationId xmlns:a16="http://schemas.microsoft.com/office/drawing/2014/main" id="{61F20634-0A68-0702-3D83-327C3DE5CED4}"/>
              </a:ext>
            </a:extLst>
          </p:cNvPr>
          <p:cNvPicPr>
            <a:picLocks noChangeAspect="1"/>
          </p:cNvPicPr>
          <p:nvPr/>
        </p:nvPicPr>
        <p:blipFill>
          <a:blip r:embed="rId3"/>
          <a:stretch>
            <a:fillRect/>
          </a:stretch>
        </p:blipFill>
        <p:spPr>
          <a:xfrm>
            <a:off x="624910" y="1759883"/>
            <a:ext cx="1584000" cy="859679"/>
          </a:xfrm>
          <a:prstGeom prst="rect">
            <a:avLst/>
          </a:prstGeom>
        </p:spPr>
      </p:pic>
      <p:pic>
        <p:nvPicPr>
          <p:cNvPr id="17" name="Picture 16">
            <a:extLst>
              <a:ext uri="{FF2B5EF4-FFF2-40B4-BE49-F238E27FC236}">
                <a16:creationId xmlns:a16="http://schemas.microsoft.com/office/drawing/2014/main" id="{F307E8BB-A8E7-0399-7D61-2628C90F5B74}"/>
              </a:ext>
            </a:extLst>
          </p:cNvPr>
          <p:cNvPicPr>
            <a:picLocks noChangeAspect="1"/>
          </p:cNvPicPr>
          <p:nvPr/>
        </p:nvPicPr>
        <p:blipFill>
          <a:blip r:embed="rId4"/>
          <a:stretch>
            <a:fillRect/>
          </a:stretch>
        </p:blipFill>
        <p:spPr>
          <a:xfrm>
            <a:off x="3772939" y="2716041"/>
            <a:ext cx="8280000" cy="2544226"/>
          </a:xfrm>
          <a:prstGeom prst="rect">
            <a:avLst/>
          </a:prstGeom>
        </p:spPr>
      </p:pic>
    </p:spTree>
    <p:extLst>
      <p:ext uri="{BB962C8B-B14F-4D97-AF65-F5344CB8AC3E}">
        <p14:creationId xmlns:p14="http://schemas.microsoft.com/office/powerpoint/2010/main" val="634088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061CF4-A332-6862-C0E9-FF8B455F38DC}"/>
              </a:ext>
            </a:extLst>
          </p:cNvPr>
          <p:cNvSpPr>
            <a:spLocks noGrp="1"/>
          </p:cNvSpPr>
          <p:nvPr>
            <p:ph idx="1"/>
          </p:nvPr>
        </p:nvSpPr>
        <p:spPr>
          <a:xfrm>
            <a:off x="838203" y="328773"/>
            <a:ext cx="10515600" cy="493263"/>
          </a:xfrm>
        </p:spPr>
        <p:txBody>
          <a:bodyPr/>
          <a:lstStyle/>
          <a:p>
            <a:pPr marL="0" lvl="0" indent="0" fontAlgn="base" hangingPunct="0">
              <a:lnSpc>
                <a:spcPct val="150000"/>
              </a:lnSpc>
              <a:buNone/>
            </a:pPr>
            <a:r>
              <a:rPr lang="en-GB" sz="1600" b="1" kern="1400" noProof="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Home Fire Safety Visits and Safe &amp; Well Visits</a:t>
            </a:r>
            <a:endParaRPr lang="en-GB" sz="1600" b="1" noProof="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p>
            <a:endParaRPr lang="en-GB" noProof="0"/>
          </a:p>
        </p:txBody>
      </p:sp>
      <p:sp>
        <p:nvSpPr>
          <p:cNvPr id="6" name="TextBox 5">
            <a:extLst>
              <a:ext uri="{FF2B5EF4-FFF2-40B4-BE49-F238E27FC236}">
                <a16:creationId xmlns:a16="http://schemas.microsoft.com/office/drawing/2014/main" id="{091B64BB-772F-C6C4-243C-AB1971F32278}"/>
              </a:ext>
            </a:extLst>
          </p:cNvPr>
          <p:cNvSpPr txBox="1"/>
          <p:nvPr/>
        </p:nvSpPr>
        <p:spPr>
          <a:xfrm>
            <a:off x="838203" y="2930479"/>
            <a:ext cx="10972799" cy="3016723"/>
          </a:xfrm>
          <a:prstGeom prst="rect">
            <a:avLst/>
          </a:prstGeom>
          <a:noFill/>
        </p:spPr>
        <p:txBody>
          <a:bodyPr wrap="square">
            <a:spAutoFit/>
          </a:bodyPr>
          <a:lstStyle/>
          <a:p>
            <a:pPr marL="0" lvl="0" indent="0" fontAlgn="base" hangingPunct="0">
              <a:lnSpc>
                <a:spcPct val="150000"/>
              </a:lnSpc>
              <a:buNone/>
            </a:pPr>
            <a:r>
              <a:rPr lang="en-GB" sz="1600" b="1" kern="1400" noProof="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Building Safety</a:t>
            </a:r>
            <a:endParaRPr lang="en-GB" sz="1600" b="1" noProof="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p>
            <a:pPr marL="285750" indent="-285750" fontAlgn="base" hangingPunct="0">
              <a:lnSpc>
                <a:spcPct val="150000"/>
              </a:lnSpc>
              <a:buFont typeface="Arial" panose="020B0604020202020204" pitchFamily="34" charset="0"/>
              <a:buChar char="•"/>
            </a:pPr>
            <a:r>
              <a:rPr lang="en-GB" sz="1600" kern="1400" noProof="0" dirty="0">
                <a:effectLst/>
                <a:latin typeface="Arial" panose="020B0604020202020204" pitchFamily="34" charset="0"/>
                <a:ea typeface="Times New Roman" panose="02020603050405020304" pitchFamily="18" charset="0"/>
                <a:cs typeface="Times New Roman" panose="02020603050405020304" pitchFamily="18" charset="0"/>
              </a:rPr>
              <a:t>99.8% of building consultations received (2,335 of 2,340) were completed within 21 days.</a:t>
            </a:r>
            <a:endParaRPr lang="en-GB" sz="1600" noProof="0" dirty="0">
              <a:effectLst/>
              <a:latin typeface="Arial" panose="020B0604020202020204" pitchFamily="34" charset="0"/>
              <a:ea typeface="Calibri" panose="020F0502020204030204" pitchFamily="34" charset="0"/>
              <a:cs typeface="Times New Roman" panose="02020603050405020304" pitchFamily="18" charset="0"/>
            </a:endParaRPr>
          </a:p>
          <a:p>
            <a:pPr marL="285750" indent="-285750" fontAlgn="base" hangingPunct="0">
              <a:lnSpc>
                <a:spcPct val="150000"/>
              </a:lnSpc>
              <a:spcAft>
                <a:spcPts val="1000"/>
              </a:spcAft>
              <a:buFont typeface="Arial" panose="020B0604020202020204" pitchFamily="34" charset="0"/>
              <a:buChar char="•"/>
            </a:pPr>
            <a:r>
              <a:rPr lang="en-GB" sz="1600" kern="1400" noProof="0" dirty="0">
                <a:latin typeface="Arial" panose="020B0604020202020204" pitchFamily="34" charset="0"/>
                <a:ea typeface="Times New Roman" panose="02020603050405020304" pitchFamily="18" charset="0"/>
                <a:cs typeface="Times New Roman" panose="02020603050405020304" pitchFamily="18" charset="0"/>
              </a:rPr>
              <a:t>1,164</a:t>
            </a:r>
            <a:r>
              <a:rPr lang="en-GB" sz="1600" kern="1400" noProof="0" dirty="0">
                <a:solidFill>
                  <a:schemeClr val="tx1"/>
                </a:solidFill>
                <a:latin typeface="Arial" panose="020B0604020202020204" pitchFamily="34" charset="0"/>
                <a:ea typeface="Times New Roman" panose="02020603050405020304" pitchFamily="18" charset="0"/>
                <a:cs typeface="Times New Roman" panose="02020603050405020304" pitchFamily="18" charset="0"/>
              </a:rPr>
              <a:t> audits were carr</a:t>
            </a:r>
            <a:r>
              <a:rPr lang="en-GB" sz="1600" kern="1400" noProof="0" dirty="0">
                <a:latin typeface="Arial" panose="020B0604020202020204" pitchFamily="34" charset="0"/>
                <a:ea typeface="Times New Roman" panose="02020603050405020304" pitchFamily="18" charset="0"/>
                <a:cs typeface="Times New Roman" panose="02020603050405020304" pitchFamily="18" charset="0"/>
              </a:rPr>
              <a:t>ied out in total, of which 643 were satisfactory and 521 were unsatisfactory in outcome.</a:t>
            </a:r>
            <a:endParaRPr lang="en-GB" sz="1600" kern="1400" noProof="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p>
            <a:pPr marL="285750" indent="-285750" fontAlgn="base" hangingPunct="0">
              <a:lnSpc>
                <a:spcPct val="150000"/>
              </a:lnSpc>
              <a:spcAft>
                <a:spcPts val="1000"/>
              </a:spcAft>
              <a:buFont typeface="Arial" panose="020B0604020202020204" pitchFamily="34" charset="0"/>
              <a:buChar char="•"/>
            </a:pPr>
            <a:endParaRPr lang="en-GB" sz="1600" kern="1400" noProof="0" dirty="0">
              <a:solidFill>
                <a:schemeClr val="tx1"/>
              </a:solidFill>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endParaRPr>
          </a:p>
          <a:p>
            <a:pPr lvl="1" fontAlgn="base" hangingPunct="0">
              <a:lnSpc>
                <a:spcPct val="150000"/>
              </a:lnSpc>
              <a:spcAft>
                <a:spcPts val="1000"/>
              </a:spcAft>
            </a:pPr>
            <a:endParaRPr lang="en-GB" sz="1600" b="1" kern="1400" noProof="0" dirty="0">
              <a:solidFill>
                <a:schemeClr val="tx1"/>
              </a:solidFill>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endParaRPr>
          </a:p>
          <a:p>
            <a:pPr marL="0" lvl="0" indent="0" fontAlgn="base" hangingPunct="0">
              <a:lnSpc>
                <a:spcPct val="150000"/>
              </a:lnSpc>
              <a:buNone/>
            </a:pPr>
            <a:endParaRPr lang="en-GB" sz="1600" b="1" kern="1400" noProof="0" dirty="0">
              <a:highlight>
                <a:srgbClr val="FFFF00"/>
              </a:highlight>
              <a:latin typeface="Arial" panose="020B0604020202020204" pitchFamily="34" charset="0"/>
              <a:ea typeface="Times New Roman" panose="02020603050405020304" pitchFamily="18" charset="0"/>
              <a:cs typeface="Times New Roman" panose="02020603050405020304" pitchFamily="18" charset="0"/>
            </a:endParaRPr>
          </a:p>
          <a:p>
            <a:pPr marL="0" lvl="0" indent="0" fontAlgn="base" hangingPunct="0">
              <a:lnSpc>
                <a:spcPct val="150000"/>
              </a:lnSpc>
              <a:buNone/>
            </a:pPr>
            <a:endParaRPr lang="en-GB" sz="1600" b="1" kern="1400" noProof="0" dirty="0">
              <a:solidFill>
                <a:schemeClr val="tx1"/>
              </a:solidFill>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FB785413-7FDF-7B13-2738-AF6C6AA33E9D}"/>
              </a:ext>
            </a:extLst>
          </p:cNvPr>
          <p:cNvSpPr txBox="1"/>
          <p:nvPr/>
        </p:nvSpPr>
        <p:spPr>
          <a:xfrm>
            <a:off x="8207885" y="1323527"/>
            <a:ext cx="3311670" cy="887231"/>
          </a:xfrm>
          <a:prstGeom prst="rect">
            <a:avLst/>
          </a:prstGeom>
          <a:noFill/>
        </p:spPr>
        <p:txBody>
          <a:bodyPr wrap="square">
            <a:spAutoFit/>
          </a:bodyPr>
          <a:lstStyle/>
          <a:p>
            <a:pPr fontAlgn="base" hangingPunct="0">
              <a:lnSpc>
                <a:spcPct val="200000"/>
              </a:lnSpc>
            </a:pPr>
            <a:r>
              <a:rPr lang="en-GB" sz="1400" kern="1400" noProof="0" dirty="0">
                <a:solidFill>
                  <a:schemeClr val="tx1"/>
                </a:solidFill>
                <a:latin typeface="Arial" panose="020B0604020202020204" pitchFamily="34" charset="0"/>
                <a:ea typeface="Times New Roman" panose="02020603050405020304" pitchFamily="18" charset="0"/>
                <a:cs typeface="Times New Roman" panose="02020603050405020304" pitchFamily="18" charset="0"/>
              </a:rPr>
              <a:t>12,006</a:t>
            </a:r>
            <a:r>
              <a:rPr lang="en-GB" sz="1400" kern="1400" noProof="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Safe and Well Visits carried out</a:t>
            </a:r>
          </a:p>
          <a:p>
            <a:pPr fontAlgn="base" hangingPunct="0">
              <a:lnSpc>
                <a:spcPct val="200000"/>
              </a:lnSpc>
            </a:pPr>
            <a:r>
              <a:rPr lang="en-GB" sz="1400" kern="1400" noProof="0" dirty="0">
                <a:latin typeface="Arial" panose="020B0604020202020204" pitchFamily="34" charset="0"/>
                <a:ea typeface="Times New Roman" panose="02020603050405020304" pitchFamily="18" charset="0"/>
                <a:cs typeface="Times New Roman" panose="02020603050405020304" pitchFamily="18" charset="0"/>
              </a:rPr>
              <a:t>Exceeded target of 10,000</a:t>
            </a:r>
            <a:r>
              <a:rPr lang="en-GB" sz="1400" kern="1400" noProof="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by 20.1%</a:t>
            </a:r>
            <a:endParaRPr lang="en-GB" sz="1400" noProof="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15D1600E-8D29-A843-C625-A1AE67FA3A2B}"/>
              </a:ext>
            </a:extLst>
          </p:cNvPr>
          <p:cNvSpPr txBox="1"/>
          <p:nvPr/>
        </p:nvSpPr>
        <p:spPr>
          <a:xfrm>
            <a:off x="2670472" y="1374989"/>
            <a:ext cx="3260510" cy="826958"/>
          </a:xfrm>
          <a:prstGeom prst="rect">
            <a:avLst/>
          </a:prstGeom>
          <a:noFill/>
        </p:spPr>
        <p:txBody>
          <a:bodyPr wrap="square">
            <a:spAutoFit/>
          </a:bodyPr>
          <a:lstStyle/>
          <a:p>
            <a:pPr fontAlgn="base" hangingPunct="0">
              <a:lnSpc>
                <a:spcPct val="150000"/>
              </a:lnSpc>
              <a:spcAft>
                <a:spcPts val="1000"/>
              </a:spcAft>
            </a:pPr>
            <a:r>
              <a:rPr lang="en-GB" sz="1400" kern="1400" noProof="0" dirty="0">
                <a:latin typeface="Arial" panose="020B0604020202020204" pitchFamily="34" charset="0"/>
                <a:ea typeface="Times New Roman" panose="02020603050405020304" pitchFamily="18" charset="0"/>
                <a:cs typeface="Times New Roman" panose="02020603050405020304" pitchFamily="18" charset="0"/>
              </a:rPr>
              <a:t>14,333</a:t>
            </a:r>
            <a:r>
              <a:rPr lang="en-GB" sz="1400" kern="1400" noProof="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Home Safety Visits carried out</a:t>
            </a:r>
          </a:p>
          <a:p>
            <a:pPr fontAlgn="base" hangingPunct="0">
              <a:lnSpc>
                <a:spcPct val="150000"/>
              </a:lnSpc>
              <a:spcAft>
                <a:spcPts val="1000"/>
              </a:spcAft>
            </a:pPr>
            <a:r>
              <a:rPr lang="en-GB" sz="1400" kern="1400" noProof="0" dirty="0">
                <a:latin typeface="Arial" panose="020B0604020202020204" pitchFamily="34" charset="0"/>
                <a:ea typeface="Times New Roman" panose="02020603050405020304" pitchFamily="18" charset="0"/>
                <a:cs typeface="Times New Roman" panose="02020603050405020304" pitchFamily="18" charset="0"/>
              </a:rPr>
              <a:t>95.6% of the target of 15,000</a:t>
            </a:r>
            <a:endParaRPr lang="en-GB" sz="1400" kern="1400" noProof="0" dirty="0">
              <a:solidFill>
                <a:schemeClr val="tx1"/>
              </a:solidFill>
              <a:latin typeface="Arial" panose="020B0604020202020204" pitchFamily="34" charset="0"/>
              <a:ea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7C5E1CE4-DF8D-338B-F40D-6580EB08DDFF}"/>
              </a:ext>
            </a:extLst>
          </p:cNvPr>
          <p:cNvPicPr>
            <a:picLocks noChangeAspect="1"/>
          </p:cNvPicPr>
          <p:nvPr/>
        </p:nvPicPr>
        <p:blipFill>
          <a:blip r:embed="rId2"/>
          <a:stretch>
            <a:fillRect/>
          </a:stretch>
        </p:blipFill>
        <p:spPr>
          <a:xfrm>
            <a:off x="420853" y="1162963"/>
            <a:ext cx="2249619" cy="1487553"/>
          </a:xfrm>
          <a:prstGeom prst="rect">
            <a:avLst/>
          </a:prstGeom>
        </p:spPr>
      </p:pic>
      <p:pic>
        <p:nvPicPr>
          <p:cNvPr id="11" name="Picture 10">
            <a:extLst>
              <a:ext uri="{FF2B5EF4-FFF2-40B4-BE49-F238E27FC236}">
                <a16:creationId xmlns:a16="http://schemas.microsoft.com/office/drawing/2014/main" id="{E29E48C5-A7B3-7A2E-81B2-1BBC82B56E3D}"/>
              </a:ext>
            </a:extLst>
          </p:cNvPr>
          <p:cNvPicPr>
            <a:picLocks noChangeAspect="1"/>
          </p:cNvPicPr>
          <p:nvPr/>
        </p:nvPicPr>
        <p:blipFill>
          <a:blip r:embed="rId3"/>
          <a:stretch>
            <a:fillRect/>
          </a:stretch>
        </p:blipFill>
        <p:spPr>
          <a:xfrm>
            <a:off x="5959865" y="1187348"/>
            <a:ext cx="2219136" cy="1438781"/>
          </a:xfrm>
          <a:prstGeom prst="rect">
            <a:avLst/>
          </a:prstGeom>
        </p:spPr>
      </p:pic>
    </p:spTree>
    <p:extLst>
      <p:ext uri="{BB962C8B-B14F-4D97-AF65-F5344CB8AC3E}">
        <p14:creationId xmlns:p14="http://schemas.microsoft.com/office/powerpoint/2010/main" val="14307776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AED5C6-C2CE-02FA-7A98-8B84889A67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8A5AA3-9698-FE3D-30B9-217093FF00F7}"/>
              </a:ext>
            </a:extLst>
          </p:cNvPr>
          <p:cNvSpPr txBox="1">
            <a:spLocks noGrp="1"/>
          </p:cNvSpPr>
          <p:nvPr>
            <p:ph type="ctrTitle"/>
          </p:nvPr>
        </p:nvSpPr>
        <p:spPr>
          <a:xfrm>
            <a:off x="838203" y="868361"/>
            <a:ext cx="10515600" cy="2387598"/>
          </a:xfrm>
        </p:spPr>
        <p:txBody>
          <a:bodyPr>
            <a:normAutofit/>
          </a:bodyPr>
          <a:lstStyle/>
          <a:p>
            <a:pPr lvl="0"/>
            <a:r>
              <a:rPr lang="en-GB" dirty="0"/>
              <a:t>C.</a:t>
            </a:r>
            <a:r>
              <a:rPr lang="en-GB" noProof="0" dirty="0"/>
              <a:t> Response and resilience update</a:t>
            </a:r>
          </a:p>
        </p:txBody>
      </p:sp>
      <p:sp>
        <p:nvSpPr>
          <p:cNvPr id="3" name="Subtitle 2">
            <a:extLst>
              <a:ext uri="{FF2B5EF4-FFF2-40B4-BE49-F238E27FC236}">
                <a16:creationId xmlns:a16="http://schemas.microsoft.com/office/drawing/2014/main" id="{C34D24E3-2F30-9CD8-9ED6-0A2F7578A281}"/>
              </a:ext>
            </a:extLst>
          </p:cNvPr>
          <p:cNvSpPr txBox="1">
            <a:spLocks noGrp="1"/>
          </p:cNvSpPr>
          <p:nvPr>
            <p:ph type="subTitle" idx="1"/>
          </p:nvPr>
        </p:nvSpPr>
        <p:spPr>
          <a:xfrm>
            <a:off x="838203" y="3602041"/>
            <a:ext cx="10515600" cy="1970084"/>
          </a:xfrm>
        </p:spPr>
        <p:txBody>
          <a:bodyPr>
            <a:normAutofit fontScale="32500" lnSpcReduction="20000"/>
          </a:bodyPr>
          <a:lstStyle/>
          <a:p>
            <a:pPr lvl="0">
              <a:lnSpc>
                <a:spcPct val="80000"/>
              </a:lnSpc>
            </a:pPr>
            <a:endParaRPr lang="en-GB" noProof="0" dirty="0"/>
          </a:p>
          <a:p>
            <a:pPr lvl="0">
              <a:lnSpc>
                <a:spcPct val="80000"/>
              </a:lnSpc>
            </a:pPr>
            <a:r>
              <a:rPr lang="en-GB" sz="7000" noProof="0" dirty="0"/>
              <a:t>June 2026</a:t>
            </a:r>
            <a:endParaRPr lang="en-GB" sz="7000" noProof="0" dirty="0">
              <a:cs typeface="Arial"/>
            </a:endParaRPr>
          </a:p>
          <a:p>
            <a:pPr lvl="0">
              <a:lnSpc>
                <a:spcPct val="80000"/>
              </a:lnSpc>
            </a:pPr>
            <a:endParaRPr lang="en-GB" sz="5500" noProof="0" dirty="0">
              <a:cs typeface="Arial"/>
            </a:endParaRPr>
          </a:p>
          <a:p>
            <a:pPr lvl="0">
              <a:lnSpc>
                <a:spcPct val="80000"/>
              </a:lnSpc>
            </a:pPr>
            <a:r>
              <a:rPr lang="en-GB" sz="5500" noProof="0" dirty="0"/>
              <a:t>For further information please contact: </a:t>
            </a:r>
            <a:endParaRPr lang="en-GB" sz="5500" noProof="0" dirty="0">
              <a:cs typeface="Arial"/>
            </a:endParaRPr>
          </a:p>
          <a:p>
            <a:pPr>
              <a:lnSpc>
                <a:spcPct val="80000"/>
              </a:lnSpc>
            </a:pPr>
            <a:r>
              <a:rPr lang="en-GB" sz="5500" noProof="0" dirty="0"/>
              <a:t>Matt Deadman, Director – Response and Resilience</a:t>
            </a:r>
            <a:endParaRPr lang="en-GB" sz="5500" noProof="0" dirty="0">
              <a:cs typeface="Arial"/>
            </a:endParaRPr>
          </a:p>
          <a:p>
            <a:pPr lvl="0">
              <a:lnSpc>
                <a:spcPct val="80000"/>
              </a:lnSpc>
            </a:pPr>
            <a:endParaRPr lang="en-GB" noProof="0" dirty="0"/>
          </a:p>
          <a:p>
            <a:pPr lvl="0">
              <a:lnSpc>
                <a:spcPct val="80000"/>
              </a:lnSpc>
            </a:pPr>
            <a:r>
              <a:rPr lang="en-GB" noProof="0" dirty="0"/>
              <a:t> </a:t>
            </a:r>
            <a:endParaRPr lang="en-GB" noProof="0" dirty="0">
              <a:cs typeface="Arial"/>
            </a:endParaRPr>
          </a:p>
        </p:txBody>
      </p:sp>
    </p:spTree>
    <p:extLst>
      <p:ext uri="{BB962C8B-B14F-4D97-AF65-F5344CB8AC3E}">
        <p14:creationId xmlns:p14="http://schemas.microsoft.com/office/powerpoint/2010/main" val="39940532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006F24CBF94BB448B7E4A07B343B983" ma:contentTypeVersion="18" ma:contentTypeDescription="Create a new document." ma:contentTypeScope="" ma:versionID="0974030647c826498d48252d6d06580e">
  <xsd:schema xmlns:xsd="http://www.w3.org/2001/XMLSchema" xmlns:xs="http://www.w3.org/2001/XMLSchema" xmlns:p="http://schemas.microsoft.com/office/2006/metadata/properties" xmlns:ns2="c098f24a-1cb3-4fc3-88f7-84ecf7f1a205" xmlns:ns3="9796c6cf-391b-4ebe-be82-8fc269497019" xmlns:ns4="8a9f20de-231c-489f-ad7a-f0e298473490" targetNamespace="http://schemas.microsoft.com/office/2006/metadata/properties" ma:root="true" ma:fieldsID="813ded5da3ccfc405694b7dea5315787" ns2:_="" ns3:_="" ns4:_="">
    <xsd:import namespace="c098f24a-1cb3-4fc3-88f7-84ecf7f1a205"/>
    <xsd:import namespace="9796c6cf-391b-4ebe-be82-8fc269497019"/>
    <xsd:import namespace="8a9f20de-231c-489f-ad7a-f0e298473490"/>
    <xsd:element name="properties">
      <xsd:complexType>
        <xsd:sequence>
          <xsd:element name="documentManagement">
            <xsd:complexType>
              <xsd:all>
                <xsd:element ref="ns2:TaxCatchAll" minOccurs="0"/>
                <xsd:element ref="ns3:MeetingDate" minOccurs="0"/>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3:MediaServiceObjectDetectorVersions" minOccurs="0"/>
                <xsd:element ref="ns3:MediaServiceSearchProperties" minOccurs="0"/>
                <xsd:element ref="ns3:Sortorde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098f24a-1cb3-4fc3-88f7-84ecf7f1a205" elementFormDefault="qualified">
    <xsd:import namespace="http://schemas.microsoft.com/office/2006/documentManagement/types"/>
    <xsd:import namespace="http://schemas.microsoft.com/office/infopath/2007/PartnerControls"/>
    <xsd:element name="TaxCatchAll" ma:index="8" nillable="true" ma:displayName="Taxonomy Catch All Column" ma:hidden="true" ma:list="{eafb4cd4-af99-4473-bc01-9c7c07bd86af}" ma:internalName="TaxCatchAll" ma:showField="CatchAllData" ma:web="8a9f20de-231c-489f-ad7a-f0e29847349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796c6cf-391b-4ebe-be82-8fc269497019" elementFormDefault="qualified">
    <xsd:import namespace="http://schemas.microsoft.com/office/2006/documentManagement/types"/>
    <xsd:import namespace="http://schemas.microsoft.com/office/infopath/2007/PartnerControls"/>
    <xsd:element name="MeetingDate" ma:index="9" nillable="true" ma:displayName="MeetingDate" ma:format="DateOnly" ma:internalName="MeetingDate">
      <xsd:simpleType>
        <xsd:restriction base="dms:DateTime"/>
      </xsd:simpleType>
    </xsd:element>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SearchProperties" ma:index="18" nillable="true" ma:displayName="MediaServiceSearchProperties" ma:hidden="true" ma:internalName="MediaServiceSearchProperties" ma:readOnly="true">
      <xsd:simpleType>
        <xsd:restriction base="dms:Note"/>
      </xsd:simpleType>
    </xsd:element>
    <xsd:element name="Sortorder" ma:index="19" nillable="true" ma:displayName="Sort order" ma:description="Allows folders to be ordered by mtg date (newest to oldest)" ma:format="Dropdown" ma:internalName="Sortorder" ma:percentage="FALSE">
      <xsd:simpleType>
        <xsd:restriction base="dms:Number"/>
      </xsd:simpleType>
    </xsd:element>
  </xsd:schema>
  <xsd:schema xmlns:xsd="http://www.w3.org/2001/XMLSchema" xmlns:xs="http://www.w3.org/2001/XMLSchema" xmlns:dms="http://schemas.microsoft.com/office/2006/documentManagement/types" xmlns:pc="http://schemas.microsoft.com/office/infopath/2007/PartnerControls" targetNamespace="8a9f20de-231c-489f-ad7a-f0e298473490"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c098f24a-1cb3-4fc3-88f7-84ecf7f1a205" xsi:nil="true"/>
    <MeetingDate xmlns="9796c6cf-391b-4ebe-be82-8fc269497019">2025-07-06T23:00:00+00:00</MeetingDate>
    <Sortorder xmlns="9796c6cf-391b-4ebe-be82-8fc269497019"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4CAFC4D-F2E6-4AEB-B6BD-946E1FAF4529}">
  <ds:schemaRefs>
    <ds:schemaRef ds:uri="8a9f20de-231c-489f-ad7a-f0e298473490"/>
    <ds:schemaRef ds:uri="9796c6cf-391b-4ebe-be82-8fc269497019"/>
    <ds:schemaRef ds:uri="c098f24a-1cb3-4fc3-88f7-84ecf7f1a20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30910B3-F72B-49BC-86B7-A9AE4F8FBBFD}">
  <ds:schemaRefs>
    <ds:schemaRef ds:uri="9796c6cf-391b-4ebe-be82-8fc269497019"/>
    <ds:schemaRef ds:uri="c098f24a-1cb3-4fc3-88f7-84ecf7f1a205"/>
    <ds:schemaRef ds:uri="http://purl.org/dc/terms/"/>
    <ds:schemaRef ds:uri="http://schemas.microsoft.com/office/2006/documentManagement/types"/>
    <ds:schemaRef ds:uri="http://purl.org/dc/elements/1.1/"/>
    <ds:schemaRef ds:uri="8a9f20de-231c-489f-ad7a-f0e298473490"/>
    <ds:schemaRef ds:uri="http://schemas.openxmlformats.org/package/2006/metadata/core-properties"/>
    <ds:schemaRef ds:uri="http://schemas.microsoft.com/office/2006/metadata/properties"/>
    <ds:schemaRef ds:uri="http://www.w3.org/XML/1998/namespace"/>
    <ds:schemaRef ds:uri="http://schemas.microsoft.com/office/infopath/2007/PartnerControls"/>
    <ds:schemaRef ds:uri="http://purl.org/dc/dcmitype/"/>
  </ds:schemaRefs>
</ds:datastoreItem>
</file>

<file path=customXml/itemProps3.xml><?xml version="1.0" encoding="utf-8"?>
<ds:datastoreItem xmlns:ds="http://schemas.openxmlformats.org/officeDocument/2006/customXml" ds:itemID="{D2BCB1C7-C19F-4CD3-A879-6133C112526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17</TotalTime>
  <Words>6112</Words>
  <Application>Microsoft Office PowerPoint</Application>
  <PresentationFormat>Widescreen</PresentationFormat>
  <Paragraphs>658</Paragraphs>
  <Slides>59</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59</vt:i4>
      </vt:variant>
    </vt:vector>
  </HeadingPairs>
  <TitlesOfParts>
    <vt:vector size="66" baseType="lpstr">
      <vt:lpstr>Arial</vt:lpstr>
      <vt:lpstr>Calibri</vt:lpstr>
      <vt:lpstr>Courier New</vt:lpstr>
      <vt:lpstr>Symbol</vt:lpstr>
      <vt:lpstr>Symbol,Sans-Serif</vt:lpstr>
      <vt:lpstr>Times New Roman</vt:lpstr>
      <vt:lpstr>Office Theme</vt:lpstr>
      <vt:lpstr>PowerPoint Presentation</vt:lpstr>
      <vt:lpstr>A. Inspection update</vt:lpstr>
      <vt:lpstr>PowerPoint Presentation</vt:lpstr>
      <vt:lpstr>B. Performance update</vt:lpstr>
      <vt:lpstr>PowerPoint Presentation</vt:lpstr>
      <vt:lpstr>PowerPoint Presentation</vt:lpstr>
      <vt:lpstr>PowerPoint Presentation</vt:lpstr>
      <vt:lpstr>PowerPoint Presentation</vt:lpstr>
      <vt:lpstr>C. Response and resilience update</vt:lpstr>
      <vt:lpstr>Technical training and professionalism</vt:lpstr>
      <vt:lpstr>Operational Services</vt:lpstr>
      <vt:lpstr>Fleet and equipment services</vt:lpstr>
      <vt:lpstr>Resilience</vt:lpstr>
      <vt:lpstr>PowerPoint Presentation</vt:lpstr>
      <vt:lpstr>Assurance and professionalism</vt:lpstr>
      <vt:lpstr>D. Protection, Prevention and Engagement update</vt:lpstr>
      <vt:lpstr>PowerPoint Presentation</vt:lpstr>
      <vt:lpstr>PowerPoint Presentation</vt:lpstr>
      <vt:lpstr>PowerPoint Presentation</vt:lpstr>
      <vt:lpstr>PowerPoint Presentation</vt:lpstr>
      <vt:lpstr>Enforcement</vt:lpstr>
      <vt:lpstr>Enforcement</vt:lpstr>
      <vt:lpstr>Enforcement</vt:lpstr>
      <vt:lpstr>Enforcement</vt:lpstr>
      <vt:lpstr>PowerPoint Presentation</vt:lpstr>
      <vt:lpstr>PowerPoint Presentation</vt:lpstr>
      <vt:lpstr>PowerPoint Presentation</vt:lpstr>
      <vt:lpstr>PowerPoint Presentation</vt:lpstr>
      <vt:lpstr>PowerPoint Presentation</vt:lpstr>
      <vt:lpstr>PowerPoint Presentation</vt:lpstr>
      <vt:lpstr>Education   </vt:lpstr>
      <vt:lpstr>PowerPoint Presentation</vt:lpstr>
      <vt:lpstr>E. Customer Feedback Annual Update</vt:lpstr>
      <vt:lpstr>Compliments received in 2025/26</vt:lpstr>
      <vt:lpstr>Complaints received in 2025/6</vt:lpstr>
      <vt:lpstr>Other customer feedback</vt:lpstr>
      <vt:lpstr>Home Fire Safety Visits</vt:lpstr>
      <vt:lpstr> </vt:lpstr>
      <vt:lpstr>PowerPoint Presentation</vt:lpstr>
      <vt:lpstr>F. Ministry of Housing, Communities &amp; Local Government Productivity and Efficiency Plan for Fire and Rescue Authorities</vt:lpstr>
      <vt:lpstr>PowerPoint Presentation</vt:lpstr>
      <vt:lpstr>G. Carbon Reduction Update (Fleet) Update on progress</vt:lpstr>
      <vt:lpstr>Carbon Produced by Vehicle Fuel</vt:lpstr>
      <vt:lpstr>2025/26 Actions to Reduce Fuel Carbon Emissions</vt:lpstr>
      <vt:lpstr>2026/27Plan to Reduce Carbon Emissions</vt:lpstr>
      <vt:lpstr>H. Freedom of information request update</vt:lpstr>
      <vt:lpstr>PowerPoint Presentation</vt:lpstr>
      <vt:lpstr>PowerPoint Presentation</vt:lpstr>
      <vt:lpstr> I. Pensions and Pension Board meeting update</vt:lpstr>
      <vt:lpstr>PowerPoint Presentation</vt:lpstr>
      <vt:lpstr>Current McCloud RSS Position</vt:lpstr>
      <vt:lpstr>PowerPoint Presentation</vt:lpstr>
      <vt:lpstr>Current McCloud Position </vt:lpstr>
      <vt:lpstr>Matthews Progress</vt:lpstr>
      <vt:lpstr>Q3 - Client Report from LPPA</vt:lpstr>
      <vt:lpstr>Pension Dashboard Update</vt:lpstr>
      <vt:lpstr>Contribution Structure Changes</vt:lpstr>
      <vt:lpstr>Contribution Structure Changes</vt:lpstr>
      <vt:lpstr>Contribution Structure Changes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C2 Protection, prevention and Engagement update</dc:title>
  <dc:creator>Quinn, Jon</dc:creator>
  <cp:lastModifiedBy>Driver, Kirsty</cp:lastModifiedBy>
  <cp:revision>1</cp:revision>
  <cp:lastPrinted>2024-01-08T10:01:56Z</cp:lastPrinted>
  <dcterms:created xsi:type="dcterms:W3CDTF">2023-08-04T15:31:05Z</dcterms:created>
  <dcterms:modified xsi:type="dcterms:W3CDTF">2026-06-17T08:18:29Z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0x0101000006F24CBF94BB448B7E4A07B343B983</vt:lpwstr>
  </property>
  <property fmtid="{D5CDD505-2E9C-101B-9397-08002B2CF9AE}" pid="3" name="Topic">
    <vt:lpwstr/>
  </property>
  <property fmtid="{D5CDD505-2E9C-101B-9397-08002B2CF9AE}" pid="4" name="RelatedTopics">
    <vt:lpwstr/>
  </property>
  <property fmtid="{D5CDD505-2E9C-101B-9397-08002B2CF9AE}" pid="5" name="DocumentType">
    <vt:lpwstr/>
  </property>
</Properties>
</file>