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theme/themeOverride3.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7"/>
  </p:notesMasterIdLst>
  <p:sldIdLst>
    <p:sldId id="256" r:id="rId5"/>
    <p:sldId id="278" r:id="rId6"/>
    <p:sldId id="273" r:id="rId7"/>
    <p:sldId id="317" r:id="rId8"/>
    <p:sldId id="316" r:id="rId9"/>
    <p:sldId id="257" r:id="rId10"/>
    <p:sldId id="279" r:id="rId11"/>
    <p:sldId id="282" r:id="rId12"/>
    <p:sldId id="305" r:id="rId13"/>
    <p:sldId id="306" r:id="rId14"/>
    <p:sldId id="307" r:id="rId15"/>
    <p:sldId id="308" r:id="rId16"/>
    <p:sldId id="309" r:id="rId17"/>
    <p:sldId id="310" r:id="rId18"/>
    <p:sldId id="311" r:id="rId19"/>
    <p:sldId id="312" r:id="rId20"/>
    <p:sldId id="304" r:id="rId21"/>
    <p:sldId id="303" r:id="rId22"/>
    <p:sldId id="260" r:id="rId23"/>
    <p:sldId id="261"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31" r:id="rId45"/>
    <p:sldId id="330" r:id="rId46"/>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5681DDE9-5C27-4E2E-90E3-0A78A09AB196}">
          <p14:sldIdLst>
            <p14:sldId id="256"/>
          </p14:sldIdLst>
        </p14:section>
        <p14:section name="Learning objectives" id="{1686E80E-EF46-476E-BDAF-59A44B23648A}">
          <p14:sldIdLst>
            <p14:sldId id="278"/>
          </p14:sldIdLst>
        </p14:section>
        <p14:section name="Super strengths" id="{E06C7CF9-92CB-4F92-8B74-7C4C86010F74}">
          <p14:sldIdLst>
            <p14:sldId id="273"/>
            <p14:sldId id="317"/>
            <p14:sldId id="316"/>
          </p14:sldIdLst>
        </p14:section>
        <p14:section name="What we do" id="{31E6137E-696A-47F0-B43F-046CE75F2CDA}">
          <p14:sldIdLst>
            <p14:sldId id="257"/>
          </p14:sldIdLst>
        </p14:section>
        <p14:section name="Let's talk Firefighters" id="{720CE2E1-B30D-4E3A-9EE3-7938FFF6752C}">
          <p14:sldIdLst>
            <p14:sldId id="279"/>
            <p14:sldId id="282"/>
          </p14:sldIdLst>
        </p14:section>
        <p14:section name="Firefighter" id="{A0F66934-B916-4DB3-9E4F-D7251717A676}">
          <p14:sldIdLst>
            <p14:sldId id="305"/>
            <p14:sldId id="306"/>
          </p14:sldIdLst>
        </p14:section>
        <p14:section name="Water Rescue" id="{D5CE3898-1C56-489E-A0E0-B8FCB19F9E00}">
          <p14:sldIdLst>
            <p14:sldId id="307"/>
            <p14:sldId id="308"/>
          </p14:sldIdLst>
        </p14:section>
        <p14:section name="Animal Rescue" id="{F439BC1B-39C6-47B7-9793-22EF63CE8E5E}">
          <p14:sldIdLst>
            <p14:sldId id="309"/>
            <p14:sldId id="310"/>
          </p14:sldIdLst>
        </p14:section>
        <p14:section name="Tech Rescue" id="{EE2B4D08-FCE0-4296-8D6B-E22061EA1956}">
          <p14:sldIdLst>
            <p14:sldId id="311"/>
            <p14:sldId id="312"/>
          </p14:sldIdLst>
        </p14:section>
        <p14:section name="Fire Cadets" id="{F1C8CF9C-E6A4-497B-A9FF-F9F2BB974AFE}">
          <p14:sldIdLst>
            <p14:sldId id="304"/>
            <p14:sldId id="303"/>
          </p14:sldIdLst>
        </p14:section>
        <p14:section name="Fire Control Operator" id="{A54FD449-7346-491D-B703-B1F62834BF1E}">
          <p14:sldIdLst>
            <p14:sldId id="260"/>
            <p14:sldId id="261"/>
          </p14:sldIdLst>
        </p14:section>
        <p14:section name="Building Fire Safety Inspector" id="{C76C34FA-538E-4DD7-8E7C-F881CD619D16}">
          <p14:sldIdLst>
            <p14:sldId id="280"/>
            <p14:sldId id="281"/>
          </p14:sldIdLst>
        </p14:section>
        <p14:section name="Content Designer" id="{83B66E15-4250-455F-8FE8-C11A69424A5F}">
          <p14:sldIdLst>
            <p14:sldId id="283"/>
            <p14:sldId id="284"/>
          </p14:sldIdLst>
        </p14:section>
        <p14:section name="Safe and Well Officer" id="{55AFEF09-EA4A-456E-A202-C78F9055F58A}">
          <p14:sldIdLst>
            <p14:sldId id="285"/>
            <p14:sldId id="286"/>
          </p14:sldIdLst>
        </p14:section>
        <p14:section name="Social Media Officer" id="{C7154476-828E-4231-B981-D820BA7C7326}">
          <p14:sldIdLst>
            <p14:sldId id="287"/>
            <p14:sldId id="288"/>
          </p14:sldIdLst>
        </p14:section>
        <p14:section name="Immediate Emergency Care Trainer" id="{9BF641DD-0E2B-4B61-91E8-AA78305C30CA}">
          <p14:sldIdLst>
            <p14:sldId id="289"/>
            <p14:sldId id="290"/>
          </p14:sldIdLst>
        </p14:section>
        <p14:section name="IT First Line Engineer" id="{9585FD61-297A-4876-979D-2919A674F948}">
          <p14:sldIdLst>
            <p14:sldId id="291"/>
            <p14:sldId id="292"/>
          </p14:sldIdLst>
        </p14:section>
        <p14:section name="Mobile Technician" id="{F206C124-2DEA-4BE5-898B-336B85318BF0}">
          <p14:sldIdLst>
            <p14:sldId id="293"/>
            <p14:sldId id="294"/>
          </p14:sldIdLst>
        </p14:section>
        <p14:section name="Driving Instructor" id="{A4B85DF0-1956-49A9-B437-00173E630CB5}">
          <p14:sldIdLst>
            <p14:sldId id="295"/>
            <p14:sldId id="296"/>
          </p14:sldIdLst>
        </p14:section>
        <p14:section name="Finance Officer" id="{F527C3F8-C4F6-4E6C-8E1E-FA5125853515}">
          <p14:sldIdLst>
            <p14:sldId id="297"/>
            <p14:sldId id="298"/>
          </p14:sldIdLst>
        </p14:section>
        <p14:section name="Drone Capabilities Manager" id="{5CBDE2D4-837A-49EE-BBA0-7D972208518A}">
          <p14:sldIdLst>
            <p14:sldId id="299"/>
            <p14:sldId id="300"/>
          </p14:sldIdLst>
        </p14:section>
        <p14:section name="Summary" id="{F9F2556B-F73B-437C-88B7-99CEFF914FA2}">
          <p14:sldIdLst>
            <p14:sldId id="331"/>
            <p14:sldId id="33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A44"/>
    <a:srgbClr val="25314F"/>
    <a:srgbClr val="A8000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ACD493-1508-4D47-B9C1-378C750F9051}" v="43" dt="2026-10-16T09:55:06.6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FE27F-5B2E-40C0-B470-1205BCE1A060}" type="datetimeFigureOut">
              <a:rPr lang="en-GB" smtClean="0"/>
              <a:t>16/10/2026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0F18E7-98A3-44C0-A3D7-F80D02CD13AC}" type="slidenum">
              <a:rPr lang="en-GB" smtClean="0"/>
              <a:t>‹#›</a:t>
            </a:fld>
            <a:endParaRPr lang="en-GB"/>
          </a:p>
        </p:txBody>
      </p:sp>
    </p:spTree>
    <p:extLst>
      <p:ext uri="{BB962C8B-B14F-4D97-AF65-F5344CB8AC3E}">
        <p14:creationId xmlns:p14="http://schemas.microsoft.com/office/powerpoint/2010/main" val="3995969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0E5715-5C90-41A5-990A-1A4BADCF5CA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50976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0F18E7-98A3-44C0-A3D7-F80D02CD13AC}" type="slidenum">
              <a:rPr lang="en-GB" smtClean="0"/>
              <a:t>6</a:t>
            </a:fld>
            <a:endParaRPr lang="en-GB"/>
          </a:p>
        </p:txBody>
      </p:sp>
    </p:spTree>
    <p:extLst>
      <p:ext uri="{BB962C8B-B14F-4D97-AF65-F5344CB8AC3E}">
        <p14:creationId xmlns:p14="http://schemas.microsoft.com/office/powerpoint/2010/main" val="461983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0F18E7-98A3-44C0-A3D7-F80D02CD13AC}" type="slidenum">
              <a:rPr lang="en-GB" smtClean="0"/>
              <a:t>8</a:t>
            </a:fld>
            <a:endParaRPr lang="en-GB"/>
          </a:p>
        </p:txBody>
      </p:sp>
    </p:spTree>
    <p:extLst>
      <p:ext uri="{BB962C8B-B14F-4D97-AF65-F5344CB8AC3E}">
        <p14:creationId xmlns:p14="http://schemas.microsoft.com/office/powerpoint/2010/main" val="765058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445889-F0E6-47EE-881C-E910D6DAE56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49698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16/10/2026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16/10/2026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16/10/2026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16/10/2026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3.sv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1.xml"/><Relationship Id="rId7" Type="http://schemas.openxmlformats.org/officeDocument/2006/relationships/image" Target="../media/image9.png"/><Relationship Id="rId12" Type="http://schemas.microsoft.com/office/2007/relationships/hdphoto" Target="../media/hdphoto3.wdp"/><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8.svg"/><Relationship Id="rId10" Type="http://schemas.microsoft.com/office/2007/relationships/hdphoto" Target="../media/hdphoto2.wdp"/><Relationship Id="rId4" Type="http://schemas.openxmlformats.org/officeDocument/2006/relationships/image" Target="../media/image7.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5.pn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svg"/><Relationship Id="rId9" Type="http://schemas.openxmlformats.org/officeDocument/2006/relationships/image" Target="../media/image17.jpeg"/><Relationship Id="rId14" Type="http://schemas.openxmlformats.org/officeDocument/2006/relationships/image" Target="../media/image22.jpeg"/></Relationships>
</file>

<file path=ppt/slides/_rels/slide6.xml.rels><?xml version="1.0" encoding="UTF-8" standalone="yes"?>
<Relationships xmlns="http://schemas.openxmlformats.org/package/2006/relationships"><Relationship Id="rId13" Type="http://schemas.openxmlformats.org/officeDocument/2006/relationships/slide" Target="slide7.xml"/><Relationship Id="rId18" Type="http://schemas.openxmlformats.org/officeDocument/2006/relationships/image" Target="../media/image30.png"/><Relationship Id="rId26" Type="http://schemas.microsoft.com/office/2007/relationships/hdphoto" Target="../media/hdphoto4.wdp"/><Relationship Id="rId39" Type="http://schemas.openxmlformats.org/officeDocument/2006/relationships/image" Target="../media/image40.png"/><Relationship Id="rId21" Type="http://schemas.openxmlformats.org/officeDocument/2006/relationships/image" Target="../media/image31.svg"/><Relationship Id="rId34" Type="http://schemas.openxmlformats.org/officeDocument/2006/relationships/image" Target="../media/image37.svg"/><Relationship Id="rId42" Type="http://schemas.openxmlformats.org/officeDocument/2006/relationships/image" Target="../media/image41.svg"/><Relationship Id="rId47" Type="http://schemas.openxmlformats.org/officeDocument/2006/relationships/image" Target="../media/image44.png"/><Relationship Id="rId50" Type="http://schemas.openxmlformats.org/officeDocument/2006/relationships/image" Target="../media/image45.svg"/><Relationship Id="rId55" Type="http://schemas.openxmlformats.org/officeDocument/2006/relationships/slide" Target="slide41.xml"/><Relationship Id="rId7" Type="http://schemas.openxmlformats.org/officeDocument/2006/relationships/image" Target="../media/image25.png"/><Relationship Id="rId2" Type="http://schemas.openxmlformats.org/officeDocument/2006/relationships/notesSlide" Target="../notesSlides/notesSlide2.xml"/><Relationship Id="rId16" Type="http://schemas.openxmlformats.org/officeDocument/2006/relationships/image" Target="../media/image27.png"/><Relationship Id="rId29" Type="http://schemas.openxmlformats.org/officeDocument/2006/relationships/image" Target="../media/image330.png"/><Relationship Id="rId11" Type="http://schemas.openxmlformats.org/officeDocument/2006/relationships/slide" Target="slide17.xml"/><Relationship Id="rId24" Type="http://schemas.openxmlformats.org/officeDocument/2006/relationships/image" Target="../media/image31.png"/><Relationship Id="rId32" Type="http://schemas.openxmlformats.org/officeDocument/2006/relationships/slide" Target="slide29.xml"/><Relationship Id="rId37" Type="http://schemas.openxmlformats.org/officeDocument/2006/relationships/image" Target="../media/image37.png"/><Relationship Id="rId40" Type="http://schemas.openxmlformats.org/officeDocument/2006/relationships/slide" Target="slide33.xml"/><Relationship Id="rId45" Type="http://schemas.openxmlformats.org/officeDocument/2006/relationships/slide" Target="slide35.xml"/><Relationship Id="rId53" Type="http://schemas.openxmlformats.org/officeDocument/2006/relationships/image" Target="../media/image45.png"/><Relationship Id="rId5" Type="http://schemas.openxmlformats.org/officeDocument/2006/relationships/slide" Target="slide6.xml"/><Relationship Id="rId19" Type="http://schemas.openxmlformats.org/officeDocument/2006/relationships/slide" Target="slide23.xml"/><Relationship Id="rId4" Type="http://schemas.openxmlformats.org/officeDocument/2006/relationships/image" Target="../media/image24.jpeg"/><Relationship Id="rId9" Type="http://schemas.openxmlformats.org/officeDocument/2006/relationships/image" Target="../media/image24.png"/><Relationship Id="rId14" Type="http://schemas.openxmlformats.org/officeDocument/2006/relationships/image" Target="../media/image28.png"/><Relationship Id="rId22" Type="http://schemas.openxmlformats.org/officeDocument/2006/relationships/image" Target="../media/image32.png"/><Relationship Id="rId27" Type="http://schemas.openxmlformats.org/officeDocument/2006/relationships/image" Target="../media/image34.png"/><Relationship Id="rId30" Type="http://schemas.openxmlformats.org/officeDocument/2006/relationships/image" Target="../media/image35.svg"/><Relationship Id="rId35" Type="http://schemas.openxmlformats.org/officeDocument/2006/relationships/image" Target="../media/image38.png"/><Relationship Id="rId43" Type="http://schemas.openxmlformats.org/officeDocument/2006/relationships/image" Target="../media/image42.svg"/><Relationship Id="rId48" Type="http://schemas.openxmlformats.org/officeDocument/2006/relationships/slide" Target="slide37.xml"/><Relationship Id="rId56" Type="http://schemas.openxmlformats.org/officeDocument/2006/relationships/image" Target="../media/image460.png"/><Relationship Id="rId8" Type="http://schemas.openxmlformats.org/officeDocument/2006/relationships/slide" Target="slide19.xml"/><Relationship Id="rId51" Type="http://schemas.openxmlformats.org/officeDocument/2006/relationships/image" Target="../media/image46.png"/><Relationship Id="rId3" Type="http://schemas.openxmlformats.org/officeDocument/2006/relationships/image" Target="../media/image23.jpeg"/><Relationship Id="rId12" Type="http://schemas.openxmlformats.org/officeDocument/2006/relationships/image" Target="../media/image27.svg"/><Relationship Id="rId17" Type="http://schemas.openxmlformats.org/officeDocument/2006/relationships/image" Target="../media/image29.svg"/><Relationship Id="rId25" Type="http://schemas.openxmlformats.org/officeDocument/2006/relationships/image" Target="../media/image33.png"/><Relationship Id="rId33" Type="http://schemas.openxmlformats.org/officeDocument/2006/relationships/image" Target="../media/image35.png"/><Relationship Id="rId38" Type="http://schemas.openxmlformats.org/officeDocument/2006/relationships/image" Target="../media/image39.svg"/><Relationship Id="rId46" Type="http://schemas.openxmlformats.org/officeDocument/2006/relationships/image" Target="../media/image42.png"/><Relationship Id="rId20" Type="http://schemas.openxmlformats.org/officeDocument/2006/relationships/image" Target="../media/image29.png"/><Relationship Id="rId41" Type="http://schemas.openxmlformats.org/officeDocument/2006/relationships/image" Target="../media/image39.png"/><Relationship Id="rId54"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4.png"/><Relationship Id="rId15" Type="http://schemas.openxmlformats.org/officeDocument/2006/relationships/slide" Target="slide21.xml"/><Relationship Id="rId23" Type="http://schemas.openxmlformats.org/officeDocument/2006/relationships/slide" Target="slide25.xml"/><Relationship Id="rId28" Type="http://schemas.openxmlformats.org/officeDocument/2006/relationships/slide" Target="slide27.xml"/><Relationship Id="rId36" Type="http://schemas.openxmlformats.org/officeDocument/2006/relationships/slide" Target="slide31.xml"/><Relationship Id="rId49" Type="http://schemas.openxmlformats.org/officeDocument/2006/relationships/image" Target="../media/image430.png"/><Relationship Id="rId57" Type="http://schemas.openxmlformats.org/officeDocument/2006/relationships/image" Target="../media/image48.svg"/><Relationship Id="rId10" Type="http://schemas.openxmlformats.org/officeDocument/2006/relationships/image" Target="../media/image26.svg"/><Relationship Id="rId31" Type="http://schemas.openxmlformats.org/officeDocument/2006/relationships/image" Target="../media/image36.png"/><Relationship Id="rId44" Type="http://schemas.openxmlformats.org/officeDocument/2006/relationships/image" Target="../media/image43.png"/><Relationship Id="rId52" Type="http://schemas.openxmlformats.org/officeDocument/2006/relationships/slide" Target="slide39.xml"/></Relationships>
</file>

<file path=ppt/slides/_rels/slide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8.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slide" Target="slide13.xml"/><Relationship Id="rId18" Type="http://schemas.openxmlformats.org/officeDocument/2006/relationships/image" Target="../media/image58.png"/><Relationship Id="rId3" Type="http://schemas.openxmlformats.org/officeDocument/2006/relationships/image" Target="../media/image52.jpeg"/><Relationship Id="rId21" Type="http://schemas.openxmlformats.org/officeDocument/2006/relationships/slide" Target="slide9.xml"/><Relationship Id="rId7" Type="http://schemas.openxmlformats.org/officeDocument/2006/relationships/image" Target="../media/image54.svg"/><Relationship Id="rId12" Type="http://schemas.openxmlformats.org/officeDocument/2006/relationships/image" Target="../media/image57.png"/><Relationship Id="rId17" Type="http://schemas.openxmlformats.org/officeDocument/2006/relationships/slide" Target="slide15.xml"/><Relationship Id="rId2" Type="http://schemas.openxmlformats.org/officeDocument/2006/relationships/notesSlide" Target="../notesSlides/notesSlide3.xml"/><Relationship Id="rId16" Type="http://schemas.openxmlformats.org/officeDocument/2006/relationships/image" Target="../media/image59.png"/><Relationship Id="rId20"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56.svg"/><Relationship Id="rId24" Type="http://schemas.openxmlformats.org/officeDocument/2006/relationships/image" Target="../media/image62.svg"/><Relationship Id="rId5" Type="http://schemas.openxmlformats.org/officeDocument/2006/relationships/slide" Target="slide8.xml"/><Relationship Id="rId15" Type="http://schemas.openxmlformats.org/officeDocument/2006/relationships/image" Target="../media/image58.svg"/><Relationship Id="rId23" Type="http://schemas.openxmlformats.org/officeDocument/2006/relationships/slide" Target="slide6.xml"/><Relationship Id="rId10" Type="http://schemas.openxmlformats.org/officeDocument/2006/relationships/image" Target="../media/image54.png"/><Relationship Id="rId19" Type="http://schemas.openxmlformats.org/officeDocument/2006/relationships/image" Target="../media/image60.svg"/><Relationship Id="rId4" Type="http://schemas.openxmlformats.org/officeDocument/2006/relationships/image" Target="../media/image53.png"/><Relationship Id="rId9" Type="http://schemas.openxmlformats.org/officeDocument/2006/relationships/slide" Target="slide11.xml"/><Relationship Id="rId14" Type="http://schemas.openxmlformats.org/officeDocument/2006/relationships/image" Target="../media/image56.png"/><Relationship Id="rId22" Type="http://schemas.openxmlformats.org/officeDocument/2006/relationships/image" Target="../media/image60.png"/></Relationships>
</file>

<file path=ppt/slides/_rels/slide9.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sv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69.png"/><Relationship Id="rId7" Type="http://schemas.openxmlformats.org/officeDocument/2006/relationships/image" Target="../media/image8.svg"/><Relationship Id="rId2" Type="http://schemas.openxmlformats.org/officeDocument/2006/relationships/image" Target="../media/image68.jpe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71.png"/><Relationship Id="rId4" Type="http://schemas.openxmlformats.org/officeDocument/2006/relationships/image" Target="../media/image70.jpeg"/></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sv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73.png"/><Relationship Id="rId7" Type="http://schemas.microsoft.com/office/2007/relationships/hdphoto" Target="../media/hdphoto7.wdp"/><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65.svg"/><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sv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65.svg"/><Relationship Id="rId2" Type="http://schemas.openxmlformats.org/officeDocument/2006/relationships/image" Target="../media/image75.jpeg"/><Relationship Id="rId1" Type="http://schemas.openxmlformats.org/officeDocument/2006/relationships/slideLayout" Target="../slideLayouts/slideLayout2.xml"/><Relationship Id="rId6" Type="http://schemas.openxmlformats.org/officeDocument/2006/relationships/image" Target="../media/image8.svg"/><Relationship Id="rId5" Type="http://schemas.microsoft.com/office/2007/relationships/hdphoto" Target="../media/hdphoto8.wdp"/><Relationship Id="rId4" Type="http://schemas.openxmlformats.org/officeDocument/2006/relationships/image" Target="../media/image77.png"/></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sv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9.png"/><Relationship Id="rId7" Type="http://schemas.openxmlformats.org/officeDocument/2006/relationships/image" Target="../media/image65.svg"/><Relationship Id="rId2" Type="http://schemas.openxmlformats.org/officeDocument/2006/relationships/image" Target="../media/image78.jpeg"/><Relationship Id="rId1" Type="http://schemas.openxmlformats.org/officeDocument/2006/relationships/slideLayout" Target="../slideLayouts/slideLayout2.xml"/><Relationship Id="rId6" Type="http://schemas.openxmlformats.org/officeDocument/2006/relationships/image" Target="../media/image8.svg"/><Relationship Id="rId5" Type="http://schemas.microsoft.com/office/2007/relationships/hdphoto" Target="../media/hdphoto9.wdp"/><Relationship Id="rId4" Type="http://schemas.openxmlformats.org/officeDocument/2006/relationships/image" Target="../media/image80.png"/><Relationship Id="rId9" Type="http://schemas.microsoft.com/office/2007/relationships/hdphoto" Target="../media/hdphoto10.wdp"/></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8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3.png"/></Relationships>
</file>

<file path=ppt/slides/_rels/slide18.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slide" Target="slide18.xml"/><Relationship Id="rId7" Type="http://schemas.openxmlformats.org/officeDocument/2006/relationships/image" Target="../media/image88.png"/><Relationship Id="rId12" Type="http://schemas.openxmlformats.org/officeDocument/2006/relationships/image" Target="../media/image4.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65.svg"/><Relationship Id="rId5" Type="http://schemas.openxmlformats.org/officeDocument/2006/relationships/image" Target="../media/image86.png"/><Relationship Id="rId10" Type="http://schemas.openxmlformats.org/officeDocument/2006/relationships/image" Target="../media/image90.png"/><Relationship Id="rId4" Type="http://schemas.openxmlformats.org/officeDocument/2006/relationships/image" Target="../media/image85.png"/><Relationship Id="rId9" Type="http://schemas.openxmlformats.org/officeDocument/2006/relationships/image" Target="../media/image89.svg"/></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91.jpeg"/></Relationships>
</file>

<file path=ppt/slides/_rels/slide2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2.xml"/><Relationship Id="rId6" Type="http://schemas.openxmlformats.org/officeDocument/2006/relationships/image" Target="../media/image91.jpeg"/><Relationship Id="rId5" Type="http://schemas.microsoft.com/office/2007/relationships/hdphoto" Target="../media/hdphoto5.wdp"/><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92.jpeg"/></Relationships>
</file>

<file path=ppt/slides/_rels/slide22.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2.xml"/><Relationship Id="rId6" Type="http://schemas.openxmlformats.org/officeDocument/2006/relationships/image" Target="../media/image92.jpeg"/><Relationship Id="rId5" Type="http://schemas.microsoft.com/office/2007/relationships/hdphoto" Target="../media/hdphoto5.wdp"/><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93.jpeg"/></Relationships>
</file>

<file path=ppt/slides/_rels/slide24.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2.xml"/><Relationship Id="rId6" Type="http://schemas.openxmlformats.org/officeDocument/2006/relationships/image" Target="../media/image93.jpeg"/><Relationship Id="rId5" Type="http://schemas.microsoft.com/office/2007/relationships/hdphoto" Target="../media/hdphoto5.wdp"/><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94.jpeg"/></Relationships>
</file>

<file path=ppt/slides/_rels/slide26.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2.xml"/><Relationship Id="rId6" Type="http://schemas.openxmlformats.org/officeDocument/2006/relationships/image" Target="../media/image94.jpeg"/><Relationship Id="rId5" Type="http://schemas.microsoft.com/office/2007/relationships/hdphoto" Target="../media/hdphoto5.wdp"/><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95.jpeg"/></Relationships>
</file>

<file path=ppt/slides/_rels/slide28.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2.xml"/><Relationship Id="rId6" Type="http://schemas.openxmlformats.org/officeDocument/2006/relationships/image" Target="../media/image95.jpeg"/><Relationship Id="rId5" Type="http://schemas.microsoft.com/office/2007/relationships/hdphoto" Target="../media/hdphoto5.wdp"/><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96.jpeg"/></Relationships>
</file>

<file path=ppt/slides/_rels/slide3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2.xml"/><Relationship Id="rId6" Type="http://schemas.openxmlformats.org/officeDocument/2006/relationships/image" Target="../media/image96.jpeg"/><Relationship Id="rId5" Type="http://schemas.microsoft.com/office/2007/relationships/hdphoto" Target="../media/hdphoto5.wdp"/><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97.jpeg"/></Relationships>
</file>

<file path=ppt/slides/_rels/slide32.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2.xml"/><Relationship Id="rId6" Type="http://schemas.openxmlformats.org/officeDocument/2006/relationships/image" Target="../media/image97.jpeg"/><Relationship Id="rId5" Type="http://schemas.microsoft.com/office/2007/relationships/hdphoto" Target="../media/hdphoto5.wdp"/><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98.jpeg"/></Relationships>
</file>

<file path=ppt/slides/_rels/slide34.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2.xml"/><Relationship Id="rId6" Type="http://schemas.openxmlformats.org/officeDocument/2006/relationships/image" Target="../media/image98.jpeg"/><Relationship Id="rId5" Type="http://schemas.microsoft.com/office/2007/relationships/hdphoto" Target="../media/hdphoto5.wdp"/><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99.jpeg"/></Relationships>
</file>

<file path=ppt/slides/_rels/slide36.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2.xml"/><Relationship Id="rId6" Type="http://schemas.openxmlformats.org/officeDocument/2006/relationships/image" Target="../media/image99.jpeg"/><Relationship Id="rId5" Type="http://schemas.microsoft.com/office/2007/relationships/hdphoto" Target="../media/hdphoto5.wdp"/><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100.jpeg"/></Relationships>
</file>

<file path=ppt/slides/_rels/slide38.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2.xml"/><Relationship Id="rId6" Type="http://schemas.openxmlformats.org/officeDocument/2006/relationships/image" Target="../media/image100.jpeg"/><Relationship Id="rId5" Type="http://schemas.microsoft.com/office/2007/relationships/hdphoto" Target="../media/hdphoto5.wdp"/><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101.jpeg"/></Relationships>
</file>

<file path=ppt/slides/_rels/slide4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slideLayout" Target="../slideLayouts/slideLayout2.xml"/><Relationship Id="rId6" Type="http://schemas.openxmlformats.org/officeDocument/2006/relationships/image" Target="../media/image101.jpeg"/><Relationship Id="rId5" Type="http://schemas.microsoft.com/office/2007/relationships/hdphoto" Target="../media/hdphoto5.wdp"/><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4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2.png"/><Relationship Id="rId7" Type="http://schemas.openxmlformats.org/officeDocument/2006/relationships/image" Target="../media/image105.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4.png"/><Relationship Id="rId11" Type="http://schemas.openxmlformats.org/officeDocument/2006/relationships/image" Target="../media/image108.svg"/><Relationship Id="rId5" Type="http://schemas.openxmlformats.org/officeDocument/2006/relationships/image" Target="../media/image103.png"/><Relationship Id="rId10" Type="http://schemas.openxmlformats.org/officeDocument/2006/relationships/image" Target="../media/image107.svg"/><Relationship Id="rId4" Type="http://schemas.openxmlformats.org/officeDocument/2006/relationships/image" Target="../media/image102.png"/><Relationship Id="rId9" Type="http://schemas.microsoft.com/office/2007/relationships/hdphoto" Target="../media/hdphoto1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7" name="Picture 6">
            <a:extLst>
              <a:ext uri="{FF2B5EF4-FFF2-40B4-BE49-F238E27FC236}">
                <a16:creationId xmlns:a16="http://schemas.microsoft.com/office/drawing/2014/main" id="{C05C6B9A-ACFF-C4FF-4670-C06C245857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639" y="-1120352"/>
            <a:ext cx="12313920" cy="8209966"/>
          </a:xfrm>
          <a:prstGeom prst="rect">
            <a:avLst/>
          </a:prstGeom>
        </p:spPr>
      </p:pic>
      <p:sp>
        <p:nvSpPr>
          <p:cNvPr id="9" name="Rectangle 8">
            <a:extLst>
              <a:ext uri="{FF2B5EF4-FFF2-40B4-BE49-F238E27FC236}">
                <a16:creationId xmlns:a16="http://schemas.microsoft.com/office/drawing/2014/main" id="{0C5DCF44-AF87-DA45-A3B4-19BA29B6B419}"/>
              </a:ext>
            </a:extLst>
          </p:cNvPr>
          <p:cNvSpPr/>
          <p:nvPr/>
        </p:nvSpPr>
        <p:spPr>
          <a:xfrm>
            <a:off x="1" y="-185196"/>
            <a:ext cx="12192000" cy="7084635"/>
          </a:xfrm>
          <a:prstGeom prst="rect">
            <a:avLst/>
          </a:prstGeom>
          <a:gradFill flip="none" rotWithShape="1">
            <a:gsLst>
              <a:gs pos="39000">
                <a:srgbClr val="202A44">
                  <a:alpha val="88000"/>
                </a:srgbClr>
              </a:gs>
              <a:gs pos="0">
                <a:srgbClr val="202A44">
                  <a:alpha val="88000"/>
                </a:srgbClr>
              </a:gs>
              <a:gs pos="87000">
                <a:srgbClr val="202A44">
                  <a:alpha val="36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3" name="Rectangle: Rounded Corners 12">
            <a:extLst>
              <a:ext uri="{FF2B5EF4-FFF2-40B4-BE49-F238E27FC236}">
                <a16:creationId xmlns:a16="http://schemas.microsoft.com/office/drawing/2014/main" id="{F618764F-1BA9-4670-E6FE-087F5B30D1E1}"/>
              </a:ext>
            </a:extLst>
          </p:cNvPr>
          <p:cNvSpPr/>
          <p:nvPr/>
        </p:nvSpPr>
        <p:spPr>
          <a:xfrm>
            <a:off x="318436" y="185483"/>
            <a:ext cx="2411127" cy="651164"/>
          </a:xfrm>
          <a:prstGeom prst="roundRect">
            <a:avLst>
              <a:gd name="adj" fmla="val 50000"/>
            </a:avLst>
          </a:prstGeom>
          <a:solidFill>
            <a:srgbClr val="202A44"/>
          </a:solidFill>
          <a:ln w="6350">
            <a:solidFill>
              <a:schemeClr val="bg1"/>
            </a:solidFill>
          </a:ln>
          <a:effectLst>
            <a:innerShdw blurRad="317500">
              <a:schemeClr val="bg2"/>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a:extLst>
              <a:ext uri="{FF2B5EF4-FFF2-40B4-BE49-F238E27FC236}">
                <a16:creationId xmlns:a16="http://schemas.microsoft.com/office/drawing/2014/main" id="{DEBE9195-1474-6031-15F3-3C5FEC23BF7B}"/>
              </a:ext>
            </a:extLst>
          </p:cNvPr>
          <p:cNvGrpSpPr/>
          <p:nvPr/>
        </p:nvGrpSpPr>
        <p:grpSpPr>
          <a:xfrm>
            <a:off x="699770" y="1893516"/>
            <a:ext cx="13925343" cy="2735813"/>
            <a:chOff x="615989" y="1748624"/>
            <a:chExt cx="13925343" cy="2735813"/>
          </a:xfrm>
        </p:grpSpPr>
        <p:sp>
          <p:nvSpPr>
            <p:cNvPr id="19" name="TextBox 18">
              <a:extLst>
                <a:ext uri="{FF2B5EF4-FFF2-40B4-BE49-F238E27FC236}">
                  <a16:creationId xmlns:a16="http://schemas.microsoft.com/office/drawing/2014/main" id="{F3571012-7995-40ED-037A-6F0733852498}"/>
                </a:ext>
              </a:extLst>
            </p:cNvPr>
            <p:cNvSpPr txBox="1"/>
            <p:nvPr/>
          </p:nvSpPr>
          <p:spPr>
            <a:xfrm>
              <a:off x="615989" y="1748624"/>
              <a:ext cx="8189089" cy="1107996"/>
            </a:xfrm>
            <a:prstGeom prst="rect">
              <a:avLst/>
            </a:prstGeom>
            <a:noFill/>
            <a:effectLst>
              <a:outerShdw blurRad="50800" dist="38100" dir="16200000" rotWithShape="0">
                <a:prstClr val="black">
                  <a:alpha val="40000"/>
                </a:prstClr>
              </a:outerShdw>
            </a:effectLst>
          </p:spPr>
          <p:txBody>
            <a:bodyPr wrap="square" rtlCol="0">
              <a:spAutoFit/>
            </a:bodyPr>
            <a:lstStyle/>
            <a:p>
              <a:r>
                <a:rPr lang="en-GB" sz="6600" b="1">
                  <a:ln w="28575">
                    <a:solidFill>
                      <a:schemeClr val="bg1"/>
                    </a:solidFill>
                  </a:ln>
                  <a:solidFill>
                    <a:schemeClr val="bg1">
                      <a:alpha val="12000"/>
                    </a:schemeClr>
                  </a:solidFill>
                  <a:latin typeface="Poppins" panose="00000500000000000000" pitchFamily="2" charset="0"/>
                  <a:cs typeface="Poppins" panose="00000500000000000000" pitchFamily="2" charset="0"/>
                </a:rPr>
                <a:t>Explore what</a:t>
              </a:r>
              <a:endParaRPr lang="en-GB" sz="6600" b="1">
                <a:ln w="28575">
                  <a:solidFill>
                    <a:schemeClr val="bg1"/>
                  </a:solidFill>
                </a:ln>
                <a:solidFill>
                  <a:schemeClr val="bg1">
                    <a:alpha val="12000"/>
                  </a:schemeClr>
                </a:solidFill>
                <a:latin typeface="Lucida Calligraphy" panose="03010101010101010101" pitchFamily="66" charset="0"/>
                <a:ea typeface="BatangChe" panose="020B0503020000020004" pitchFamily="49" charset="-127"/>
                <a:cs typeface="Poppins" panose="00000500000000000000" pitchFamily="2" charset="0"/>
              </a:endParaRPr>
            </a:p>
          </p:txBody>
        </p:sp>
        <p:sp>
          <p:nvSpPr>
            <p:cNvPr id="22" name="TextBox 21">
              <a:extLst>
                <a:ext uri="{FF2B5EF4-FFF2-40B4-BE49-F238E27FC236}">
                  <a16:creationId xmlns:a16="http://schemas.microsoft.com/office/drawing/2014/main" id="{287CFA36-777A-AE65-2EF3-D90508C75285}"/>
                </a:ext>
              </a:extLst>
            </p:cNvPr>
            <p:cNvSpPr txBox="1"/>
            <p:nvPr/>
          </p:nvSpPr>
          <p:spPr>
            <a:xfrm>
              <a:off x="1946004" y="2526882"/>
              <a:ext cx="4313300" cy="923330"/>
            </a:xfrm>
            <a:prstGeom prst="rect">
              <a:avLst/>
            </a:prstGeom>
            <a:noFill/>
            <a:effectLst>
              <a:outerShdw blurRad="50800" dist="38100" dir="16200000" rotWithShape="0">
                <a:prstClr val="black">
                  <a:alpha val="40000"/>
                </a:prstClr>
              </a:outerShdw>
            </a:effectLst>
          </p:spPr>
          <p:txBody>
            <a:bodyPr wrap="square" rtlCol="0">
              <a:spAutoFit/>
            </a:bodyPr>
            <a:lstStyle/>
            <a:p>
              <a:r>
                <a:rPr lang="en-GB" sz="5400">
                  <a:solidFill>
                    <a:schemeClr val="bg1"/>
                  </a:solidFill>
                  <a:latin typeface="Poppins" panose="00000500000000000000" pitchFamily="2" charset="0"/>
                  <a:ea typeface="BatangChe" panose="020B0503020000020004" pitchFamily="49" charset="-127"/>
                  <a:cs typeface="Poppins" panose="00000500000000000000" pitchFamily="2" charset="0"/>
                </a:rPr>
                <a:t>at</a:t>
              </a:r>
              <a:endParaRPr lang="en-GB" sz="5400">
                <a:solidFill>
                  <a:schemeClr val="bg1"/>
                </a:solidFill>
                <a:latin typeface="Lucida Calligraphy" panose="03010101010101010101" pitchFamily="66" charset="0"/>
                <a:ea typeface="BatangChe" panose="020B0503020000020004" pitchFamily="49" charset="-127"/>
                <a:cs typeface="Poppins" panose="00000500000000000000" pitchFamily="2" charset="0"/>
              </a:endParaRPr>
            </a:p>
          </p:txBody>
        </p:sp>
        <p:sp>
          <p:nvSpPr>
            <p:cNvPr id="23" name="TextBox 22">
              <a:extLst>
                <a:ext uri="{FF2B5EF4-FFF2-40B4-BE49-F238E27FC236}">
                  <a16:creationId xmlns:a16="http://schemas.microsoft.com/office/drawing/2014/main" id="{739C250D-3F45-2910-D6AC-EB486ECCAAB3}"/>
                </a:ext>
              </a:extLst>
            </p:cNvPr>
            <p:cNvSpPr txBox="1"/>
            <p:nvPr/>
          </p:nvSpPr>
          <p:spPr>
            <a:xfrm>
              <a:off x="2807854" y="2498198"/>
              <a:ext cx="4313300" cy="1200329"/>
            </a:xfrm>
            <a:prstGeom prst="rect">
              <a:avLst/>
            </a:prstGeom>
            <a:noFill/>
            <a:effectLst>
              <a:outerShdw blurRad="50800" dist="38100" dir="16200000" rotWithShape="0">
                <a:prstClr val="black">
                  <a:alpha val="40000"/>
                </a:prstClr>
              </a:outerShdw>
            </a:effectLst>
          </p:spPr>
          <p:txBody>
            <a:bodyPr wrap="square" rtlCol="0">
              <a:spAutoFit/>
            </a:bodyPr>
            <a:lstStyle/>
            <a:p>
              <a:r>
                <a:rPr lang="en-GB" sz="7200" b="1">
                  <a:solidFill>
                    <a:schemeClr val="bg1"/>
                  </a:solidFill>
                  <a:latin typeface="Poppins" panose="00000500000000000000" pitchFamily="2" charset="0"/>
                  <a:ea typeface="BatangChe" panose="020B0503020000020004" pitchFamily="49" charset="-127"/>
                  <a:cs typeface="Poppins" panose="00000500000000000000" pitchFamily="2" charset="0"/>
                </a:rPr>
                <a:t>Kent </a:t>
              </a:r>
              <a:r>
                <a:rPr lang="en-GB" sz="7200">
                  <a:solidFill>
                    <a:schemeClr val="bg1"/>
                  </a:solidFill>
                  <a:latin typeface="Poppins" panose="00000500000000000000" pitchFamily="2" charset="0"/>
                  <a:ea typeface="BatangChe" panose="020B0503020000020004" pitchFamily="49" charset="-127"/>
                  <a:cs typeface="Poppins" panose="00000500000000000000" pitchFamily="2" charset="0"/>
                </a:rPr>
                <a:t>Fire</a:t>
              </a:r>
              <a:r>
                <a:rPr lang="en-GB" sz="7200" b="1">
                  <a:solidFill>
                    <a:schemeClr val="bg1"/>
                  </a:solidFill>
                  <a:latin typeface="Poppins" panose="00000500000000000000" pitchFamily="2" charset="0"/>
                  <a:ea typeface="BatangChe" panose="020B0503020000020004" pitchFamily="49" charset="-127"/>
                  <a:cs typeface="Poppins" panose="00000500000000000000" pitchFamily="2" charset="0"/>
                </a:rPr>
                <a:t> </a:t>
              </a:r>
              <a:endParaRPr lang="en-GB" sz="7200" b="1">
                <a:solidFill>
                  <a:schemeClr val="bg1"/>
                </a:solidFill>
                <a:latin typeface="Lucida Calligraphy" panose="03010101010101010101" pitchFamily="66" charset="0"/>
                <a:ea typeface="BatangChe" panose="020B0503020000020004" pitchFamily="49" charset="-127"/>
                <a:cs typeface="Poppins" panose="00000500000000000000" pitchFamily="2" charset="0"/>
              </a:endParaRPr>
            </a:p>
          </p:txBody>
        </p:sp>
        <p:sp>
          <p:nvSpPr>
            <p:cNvPr id="24" name="TextBox 23">
              <a:extLst>
                <a:ext uri="{FF2B5EF4-FFF2-40B4-BE49-F238E27FC236}">
                  <a16:creationId xmlns:a16="http://schemas.microsoft.com/office/drawing/2014/main" id="{E54BCAC4-04D1-D550-5EEC-6453337A7321}"/>
                </a:ext>
              </a:extLst>
            </p:cNvPr>
            <p:cNvSpPr txBox="1"/>
            <p:nvPr/>
          </p:nvSpPr>
          <p:spPr>
            <a:xfrm>
              <a:off x="2822826" y="3284108"/>
              <a:ext cx="4313300" cy="1200329"/>
            </a:xfrm>
            <a:prstGeom prst="rect">
              <a:avLst/>
            </a:prstGeom>
            <a:noFill/>
            <a:effectLst>
              <a:outerShdw blurRad="50800" dist="38100" dir="16200000" rotWithShape="0">
                <a:prstClr val="black">
                  <a:alpha val="40000"/>
                </a:prstClr>
              </a:outerShdw>
            </a:effectLst>
          </p:spPr>
          <p:txBody>
            <a:bodyPr wrap="square" rtlCol="0">
              <a:spAutoFit/>
            </a:bodyPr>
            <a:lstStyle/>
            <a:p>
              <a:r>
                <a:rPr lang="en-GB" sz="7200">
                  <a:solidFill>
                    <a:schemeClr val="bg1"/>
                  </a:solidFill>
                  <a:latin typeface="Poppins" panose="00000500000000000000" pitchFamily="2" charset="0"/>
                  <a:ea typeface="BatangChe" panose="020B0503020000020004" pitchFamily="49" charset="-127"/>
                  <a:cs typeface="Poppins" panose="00000500000000000000" pitchFamily="2" charset="0"/>
                </a:rPr>
                <a:t>and</a:t>
              </a:r>
              <a:endParaRPr lang="en-GB" sz="7200">
                <a:solidFill>
                  <a:schemeClr val="bg1"/>
                </a:solidFill>
                <a:latin typeface="Lucida Calligraphy" panose="03010101010101010101" pitchFamily="66" charset="0"/>
                <a:ea typeface="BatangChe" panose="020B0503020000020004" pitchFamily="49" charset="-127"/>
                <a:cs typeface="Poppins" panose="00000500000000000000" pitchFamily="2" charset="0"/>
              </a:endParaRPr>
            </a:p>
          </p:txBody>
        </p:sp>
        <p:sp>
          <p:nvSpPr>
            <p:cNvPr id="26" name="TextBox 25">
              <a:extLst>
                <a:ext uri="{FF2B5EF4-FFF2-40B4-BE49-F238E27FC236}">
                  <a16:creationId xmlns:a16="http://schemas.microsoft.com/office/drawing/2014/main" id="{A1ED1B2A-2DA0-E444-58FC-402FDD7D04E3}"/>
                </a:ext>
              </a:extLst>
            </p:cNvPr>
            <p:cNvSpPr txBox="1"/>
            <p:nvPr/>
          </p:nvSpPr>
          <p:spPr>
            <a:xfrm>
              <a:off x="4795647" y="3262228"/>
              <a:ext cx="4313300" cy="1200329"/>
            </a:xfrm>
            <a:prstGeom prst="rect">
              <a:avLst/>
            </a:prstGeom>
            <a:noFill/>
            <a:effectLst>
              <a:outerShdw blurRad="50800" dist="38100" dir="16200000" rotWithShape="0">
                <a:prstClr val="black">
                  <a:alpha val="40000"/>
                </a:prstClr>
              </a:outerShdw>
            </a:effectLst>
          </p:spPr>
          <p:txBody>
            <a:bodyPr wrap="square" rtlCol="0">
              <a:spAutoFit/>
            </a:bodyPr>
            <a:lstStyle/>
            <a:p>
              <a:r>
                <a:rPr lang="en-GB" sz="7200">
                  <a:solidFill>
                    <a:schemeClr val="bg1"/>
                  </a:solidFill>
                  <a:latin typeface="Poppins" panose="00000500000000000000" pitchFamily="2" charset="0"/>
                  <a:ea typeface="BatangChe" panose="020B0503020000020004" pitchFamily="49" charset="-127"/>
                  <a:cs typeface="Poppins" panose="00000500000000000000" pitchFamily="2" charset="0"/>
                </a:rPr>
                <a:t>Rescue</a:t>
              </a:r>
              <a:endParaRPr lang="en-GB" sz="7200">
                <a:solidFill>
                  <a:schemeClr val="bg1"/>
                </a:solidFill>
                <a:latin typeface="Lucida Calligraphy" panose="03010101010101010101" pitchFamily="66" charset="0"/>
                <a:ea typeface="BatangChe" panose="020B0503020000020004" pitchFamily="49" charset="-127"/>
                <a:cs typeface="Poppins" panose="00000500000000000000" pitchFamily="2" charset="0"/>
              </a:endParaRPr>
            </a:p>
          </p:txBody>
        </p:sp>
        <p:sp>
          <p:nvSpPr>
            <p:cNvPr id="6" name="TextBox 5">
              <a:extLst>
                <a:ext uri="{FF2B5EF4-FFF2-40B4-BE49-F238E27FC236}">
                  <a16:creationId xmlns:a16="http://schemas.microsoft.com/office/drawing/2014/main" id="{181CD7E5-E1E0-610D-37DC-A021BC08645F}"/>
                </a:ext>
              </a:extLst>
            </p:cNvPr>
            <p:cNvSpPr txBox="1"/>
            <p:nvPr/>
          </p:nvSpPr>
          <p:spPr>
            <a:xfrm>
              <a:off x="6352243" y="1748624"/>
              <a:ext cx="8189089" cy="1107996"/>
            </a:xfrm>
            <a:prstGeom prst="rect">
              <a:avLst/>
            </a:prstGeom>
            <a:noFill/>
            <a:effectLst>
              <a:outerShdw blurRad="50800" dist="38100" dir="16200000" rotWithShape="0">
                <a:prstClr val="black">
                  <a:alpha val="40000"/>
                </a:prstClr>
              </a:outerShdw>
            </a:effectLst>
          </p:spPr>
          <p:txBody>
            <a:bodyPr wrap="square" rtlCol="0">
              <a:spAutoFit/>
            </a:bodyPr>
            <a:lstStyle/>
            <a:p>
              <a:r>
                <a:rPr lang="en-GB" sz="6600" b="1">
                  <a:ln w="28575">
                    <a:solidFill>
                      <a:schemeClr val="bg1"/>
                    </a:solidFill>
                  </a:ln>
                  <a:solidFill>
                    <a:schemeClr val="bg1">
                      <a:alpha val="12000"/>
                    </a:schemeClr>
                  </a:solidFill>
                  <a:latin typeface="Poppins" panose="00000500000000000000" pitchFamily="2" charset="0"/>
                  <a:cs typeface="Poppins" panose="00000500000000000000" pitchFamily="2" charset="0"/>
                </a:rPr>
                <a:t>we do</a:t>
              </a:r>
              <a:endParaRPr lang="en-GB" sz="6600" b="1">
                <a:ln w="28575">
                  <a:solidFill>
                    <a:schemeClr val="bg1"/>
                  </a:solidFill>
                </a:ln>
                <a:solidFill>
                  <a:schemeClr val="bg1">
                    <a:alpha val="12000"/>
                  </a:schemeClr>
                </a:solidFill>
                <a:latin typeface="Lucida Calligraphy" panose="03010101010101010101" pitchFamily="66" charset="0"/>
                <a:ea typeface="BatangChe" panose="020B0503020000020004" pitchFamily="49" charset="-127"/>
                <a:cs typeface="Poppins" panose="00000500000000000000" pitchFamily="2" charset="0"/>
              </a:endParaRPr>
            </a:p>
          </p:txBody>
        </p:sp>
      </p:grpSp>
      <p:sp>
        <p:nvSpPr>
          <p:cNvPr id="11" name="TextBox 10">
            <a:hlinkClick r:id="rId4" action="ppaction://hlinksldjump"/>
            <a:extLst>
              <a:ext uri="{FF2B5EF4-FFF2-40B4-BE49-F238E27FC236}">
                <a16:creationId xmlns:a16="http://schemas.microsoft.com/office/drawing/2014/main" id="{1274226A-50FB-5012-4977-12FE0F6BC451}"/>
              </a:ext>
            </a:extLst>
          </p:cNvPr>
          <p:cNvSpPr txBox="1"/>
          <p:nvPr/>
        </p:nvSpPr>
        <p:spPr>
          <a:xfrm rot="10056134">
            <a:off x="9586919" y="2675421"/>
            <a:ext cx="1887302" cy="1883540"/>
          </a:xfrm>
          <a:prstGeom prst="rect">
            <a:avLst/>
          </a:prstGeom>
          <a:noFill/>
        </p:spPr>
        <p:txBody>
          <a:bodyPr wrap="square" rtlCol="0">
            <a:prstTxWarp prst="textCircle">
              <a:avLst>
                <a:gd name="adj" fmla="val 577682"/>
              </a:avLst>
            </a:prstTxWarp>
            <a:spAutoFit/>
          </a:bodyPr>
          <a:lstStyle/>
          <a:p>
            <a:r>
              <a:rPr lang="en-GB" spc="300">
                <a:solidFill>
                  <a:schemeClr val="bg1"/>
                </a:solidFill>
                <a:effectLst>
                  <a:outerShdw blurRad="50800" dist="38100" dir="5400000" algn="t" rotWithShape="0">
                    <a:prstClr val="black">
                      <a:alpha val="40000"/>
                    </a:prstClr>
                  </a:outerShdw>
                </a:effectLst>
                <a:latin typeface="Poppins" panose="00000500000000000000" pitchFamily="2" charset="0"/>
                <a:cs typeface="Poppins" panose="00000500000000000000" pitchFamily="2" charset="0"/>
              </a:rPr>
              <a:t>click to get started</a:t>
            </a:r>
          </a:p>
        </p:txBody>
      </p:sp>
      <p:sp>
        <p:nvSpPr>
          <p:cNvPr id="10" name="Oval 9">
            <a:extLst>
              <a:ext uri="{FF2B5EF4-FFF2-40B4-BE49-F238E27FC236}">
                <a16:creationId xmlns:a16="http://schemas.microsoft.com/office/drawing/2014/main" id="{6EB0773F-1D89-1F11-DF8E-2DB786463D3C}"/>
              </a:ext>
            </a:extLst>
          </p:cNvPr>
          <p:cNvSpPr/>
          <p:nvPr/>
        </p:nvSpPr>
        <p:spPr>
          <a:xfrm>
            <a:off x="9969428" y="2926784"/>
            <a:ext cx="1122283" cy="1081692"/>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Graphic 4" descr="Play with solid fill">
            <a:hlinkClick r:id="rId4" action="ppaction://hlinksldjump"/>
            <a:extLst>
              <a:ext uri="{FF2B5EF4-FFF2-40B4-BE49-F238E27FC236}">
                <a16:creationId xmlns:a16="http://schemas.microsoft.com/office/drawing/2014/main" id="{824C67B4-9E37-896E-E406-D3A09A01EA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146627" y="2984631"/>
            <a:ext cx="914400" cy="914400"/>
          </a:xfrm>
          <a:prstGeom prst="rect">
            <a:avLst/>
          </a:prstGeom>
          <a:effectLst>
            <a:outerShdw blurRad="50800" dist="38100" dir="5400000" algn="t" rotWithShape="0">
              <a:prstClr val="black">
                <a:alpha val="40000"/>
              </a:prstClr>
            </a:outerShdw>
          </a:effectLst>
        </p:spPr>
      </p:pic>
      <p:pic>
        <p:nvPicPr>
          <p:cNvPr id="15" name="Picture 14">
            <a:extLst>
              <a:ext uri="{FF2B5EF4-FFF2-40B4-BE49-F238E27FC236}">
                <a16:creationId xmlns:a16="http://schemas.microsoft.com/office/drawing/2014/main" id="{4A01F590-21C5-67B9-C788-09956F8DFD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114" y="225074"/>
            <a:ext cx="1897524" cy="571981"/>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10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p:cNvGrpSpPr/>
        <p:nvPr/>
      </p:nvGrpSpPr>
      <p:grpSpPr>
        <a:xfrm>
          <a:off x="0" y="0"/>
          <a:ext cx="0" cy="0"/>
          <a:chOff x="0" y="0"/>
          <a:chExt cx="0" cy="0"/>
        </a:xfrm>
      </p:grpSpPr>
      <p:sp>
        <p:nvSpPr>
          <p:cNvPr id="15" name="Oval 14">
            <a:hlinkClick r:id="rId3" action="ppaction://hlinksldjump"/>
            <a:extLst>
              <a:ext uri="{FF2B5EF4-FFF2-40B4-BE49-F238E27FC236}">
                <a16:creationId xmlns:a16="http://schemas.microsoft.com/office/drawing/2014/main" id="{F0085CD8-A7F3-0446-80A9-78D272BA3C49}"/>
              </a:ext>
            </a:extLst>
          </p:cNvPr>
          <p:cNvSpPr/>
          <p:nvPr/>
        </p:nvSpPr>
        <p:spPr>
          <a:xfrm>
            <a:off x="10406669" y="2738324"/>
            <a:ext cx="1122283" cy="1081692"/>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07CD4AAE-A721-1F0B-154A-D3D0E5757322}"/>
              </a:ext>
            </a:extLst>
          </p:cNvPr>
          <p:cNvSpPr txBox="1">
            <a:spLocks noGrp="1"/>
          </p:cNvSpPr>
          <p:nvPr>
            <p:ph type="title"/>
          </p:nvPr>
        </p:nvSpPr>
        <p:spPr>
          <a:xfrm>
            <a:off x="663048" y="2578120"/>
            <a:ext cx="4588824" cy="1094146"/>
          </a:xfrm>
          <a:prstGeom prst="rect">
            <a:avLst/>
          </a:prstGeom>
          <a:noFill/>
        </p:spPr>
        <p:txBody>
          <a:bodyPr wrap="square" rtlCol="0">
            <a:spAutoFit/>
          </a:bodyPr>
          <a:lstStyle/>
          <a:p>
            <a:r>
              <a:rPr lang="en-GB" sz="3600" b="1">
                <a:solidFill>
                  <a:schemeClr val="bg1"/>
                </a:solidFill>
                <a:latin typeface="Poppins" panose="00000500000000000000" pitchFamily="2" charset="0"/>
                <a:cs typeface="Poppins" panose="00000500000000000000" pitchFamily="2" charset="0"/>
              </a:rPr>
              <a:t>Aims and objectives</a:t>
            </a:r>
          </a:p>
        </p:txBody>
      </p:sp>
      <p:cxnSp>
        <p:nvCxnSpPr>
          <p:cNvPr id="32" name="Straight Connector 31">
            <a:extLst>
              <a:ext uri="{FF2B5EF4-FFF2-40B4-BE49-F238E27FC236}">
                <a16:creationId xmlns:a16="http://schemas.microsoft.com/office/drawing/2014/main" id="{2D80393E-927F-B0BB-7A31-B4C1574A3EB6}"/>
              </a:ext>
            </a:extLst>
          </p:cNvPr>
          <p:cNvCxnSpPr>
            <a:cxnSpLocks/>
          </p:cNvCxnSpPr>
          <p:nvPr/>
        </p:nvCxnSpPr>
        <p:spPr>
          <a:xfrm>
            <a:off x="434767" y="2354340"/>
            <a:ext cx="0" cy="1474357"/>
          </a:xfrm>
          <a:prstGeom prst="line">
            <a:avLst/>
          </a:prstGeom>
          <a:ln w="381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33" name="Oval 32">
            <a:extLst>
              <a:ext uri="{FF2B5EF4-FFF2-40B4-BE49-F238E27FC236}">
                <a16:creationId xmlns:a16="http://schemas.microsoft.com/office/drawing/2014/main" id="{380EE2F6-F408-9DE7-7F32-EDB76F2AE093}"/>
              </a:ext>
            </a:extLst>
          </p:cNvPr>
          <p:cNvSpPr/>
          <p:nvPr/>
        </p:nvSpPr>
        <p:spPr>
          <a:xfrm>
            <a:off x="4177524" y="746174"/>
            <a:ext cx="1425031" cy="1389413"/>
          </a:xfrm>
          <a:prstGeom prst="ellipse">
            <a:avLst/>
          </a:prstGeom>
          <a:solidFill>
            <a:srgbClr val="202A44"/>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38" name="Arc 37">
            <a:extLst>
              <a:ext uri="{FF2B5EF4-FFF2-40B4-BE49-F238E27FC236}">
                <a16:creationId xmlns:a16="http://schemas.microsoft.com/office/drawing/2014/main" id="{196DB9B9-C561-36D6-2B27-77E459E00EC6}"/>
              </a:ext>
            </a:extLst>
          </p:cNvPr>
          <p:cNvSpPr/>
          <p:nvPr/>
        </p:nvSpPr>
        <p:spPr>
          <a:xfrm rot="10083696">
            <a:off x="4173374" y="731825"/>
            <a:ext cx="1433333" cy="1418112"/>
          </a:xfrm>
          <a:prstGeom prst="arc">
            <a:avLst>
              <a:gd name="adj1" fmla="val 16896639"/>
              <a:gd name="adj2" fmla="val 1155514"/>
            </a:avLst>
          </a:prstGeom>
          <a:noFill/>
          <a:ln w="127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42" name="Oval 41">
            <a:extLst>
              <a:ext uri="{FF2B5EF4-FFF2-40B4-BE49-F238E27FC236}">
                <a16:creationId xmlns:a16="http://schemas.microsoft.com/office/drawing/2014/main" id="{BD7442F5-386E-B6C2-676A-652B87869A58}"/>
              </a:ext>
            </a:extLst>
          </p:cNvPr>
          <p:cNvSpPr/>
          <p:nvPr/>
        </p:nvSpPr>
        <p:spPr>
          <a:xfrm>
            <a:off x="4177525" y="2667618"/>
            <a:ext cx="1425031" cy="1389413"/>
          </a:xfrm>
          <a:prstGeom prst="ellipse">
            <a:avLst/>
          </a:prstGeom>
          <a:solidFill>
            <a:srgbClr val="202A44"/>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3" name="Arc 42">
            <a:extLst>
              <a:ext uri="{FF2B5EF4-FFF2-40B4-BE49-F238E27FC236}">
                <a16:creationId xmlns:a16="http://schemas.microsoft.com/office/drawing/2014/main" id="{521CCD5B-6D99-CB02-04BA-68B0C7076B77}"/>
              </a:ext>
            </a:extLst>
          </p:cNvPr>
          <p:cNvSpPr/>
          <p:nvPr/>
        </p:nvSpPr>
        <p:spPr>
          <a:xfrm rot="1613137">
            <a:off x="4173375" y="2653269"/>
            <a:ext cx="1433333" cy="1418112"/>
          </a:xfrm>
          <a:prstGeom prst="arc">
            <a:avLst>
              <a:gd name="adj1" fmla="val 16896639"/>
              <a:gd name="adj2" fmla="val 1155514"/>
            </a:avLst>
          </a:prstGeom>
          <a:noFill/>
          <a:ln w="127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46" name="Oval 45">
            <a:extLst>
              <a:ext uri="{FF2B5EF4-FFF2-40B4-BE49-F238E27FC236}">
                <a16:creationId xmlns:a16="http://schemas.microsoft.com/office/drawing/2014/main" id="{0290DC01-89D8-E6CE-04C9-29ACBD0EB52E}"/>
              </a:ext>
            </a:extLst>
          </p:cNvPr>
          <p:cNvSpPr/>
          <p:nvPr/>
        </p:nvSpPr>
        <p:spPr>
          <a:xfrm>
            <a:off x="4177525" y="4530074"/>
            <a:ext cx="1425031" cy="1389413"/>
          </a:xfrm>
          <a:prstGeom prst="ellipse">
            <a:avLst/>
          </a:prstGeom>
          <a:solidFill>
            <a:srgbClr val="202A44"/>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47" name="Arc 46">
            <a:extLst>
              <a:ext uri="{FF2B5EF4-FFF2-40B4-BE49-F238E27FC236}">
                <a16:creationId xmlns:a16="http://schemas.microsoft.com/office/drawing/2014/main" id="{0E87B30F-20DD-1B81-CB92-957E7572F19A}"/>
              </a:ext>
            </a:extLst>
          </p:cNvPr>
          <p:cNvSpPr/>
          <p:nvPr/>
        </p:nvSpPr>
        <p:spPr>
          <a:xfrm rot="11179502">
            <a:off x="4173375" y="4515725"/>
            <a:ext cx="1433333" cy="1418112"/>
          </a:xfrm>
          <a:prstGeom prst="arc">
            <a:avLst>
              <a:gd name="adj1" fmla="val 16896639"/>
              <a:gd name="adj2" fmla="val 1155514"/>
            </a:avLst>
          </a:prstGeom>
          <a:noFill/>
          <a:ln w="127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pic>
        <p:nvPicPr>
          <p:cNvPr id="2" name="Picture 1" descr="A black and white sign with white text&#10;&#10;AI-generated content may be incorrect.">
            <a:extLst>
              <a:ext uri="{FF2B5EF4-FFF2-40B4-BE49-F238E27FC236}">
                <a16:creationId xmlns:a16="http://schemas.microsoft.com/office/drawing/2014/main" id="{AB34A49B-970A-D832-FB1E-D2B221FD0F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121" y="281653"/>
            <a:ext cx="2066592" cy="622944"/>
          </a:xfrm>
          <a:prstGeom prst="rect">
            <a:avLst/>
          </a:prstGeom>
        </p:spPr>
      </p:pic>
      <p:pic>
        <p:nvPicPr>
          <p:cNvPr id="7" name="Graphic 6" descr="Target with solid fill">
            <a:extLst>
              <a:ext uri="{FF2B5EF4-FFF2-40B4-BE49-F238E27FC236}">
                <a16:creationId xmlns:a16="http://schemas.microsoft.com/office/drawing/2014/main" id="{E63C3B69-AFF8-145C-3015-A14A3B9727B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32839" y="984883"/>
            <a:ext cx="914400" cy="914400"/>
          </a:xfrm>
          <a:prstGeom prst="rect">
            <a:avLst/>
          </a:prstGeom>
        </p:spPr>
      </p:pic>
      <p:sp>
        <p:nvSpPr>
          <p:cNvPr id="9" name="Rectangle 8">
            <a:extLst>
              <a:ext uri="{FF2B5EF4-FFF2-40B4-BE49-F238E27FC236}">
                <a16:creationId xmlns:a16="http://schemas.microsoft.com/office/drawing/2014/main" id="{5A3B3CED-ACF6-0F50-F80E-F322F17D3B6C}"/>
              </a:ext>
            </a:extLst>
          </p:cNvPr>
          <p:cNvSpPr/>
          <p:nvPr/>
        </p:nvSpPr>
        <p:spPr>
          <a:xfrm>
            <a:off x="-135328" y="2107011"/>
            <a:ext cx="527710" cy="2036363"/>
          </a:xfrm>
          <a:prstGeom prst="rect">
            <a:avLst/>
          </a:prstGeom>
          <a:solidFill>
            <a:srgbClr val="2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11" name="Graphic 10" descr="Target with solid fill">
            <a:extLst>
              <a:ext uri="{FF2B5EF4-FFF2-40B4-BE49-F238E27FC236}">
                <a16:creationId xmlns:a16="http://schemas.microsoft.com/office/drawing/2014/main" id="{B87D81B8-CB98-DB19-7944-A4E9B34D0C1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32839" y="2905124"/>
            <a:ext cx="914400" cy="914400"/>
          </a:xfrm>
          <a:prstGeom prst="rect">
            <a:avLst/>
          </a:prstGeom>
        </p:spPr>
      </p:pic>
      <p:pic>
        <p:nvPicPr>
          <p:cNvPr id="12" name="Graphic 11" descr="Target with solid fill">
            <a:extLst>
              <a:ext uri="{FF2B5EF4-FFF2-40B4-BE49-F238E27FC236}">
                <a16:creationId xmlns:a16="http://schemas.microsoft.com/office/drawing/2014/main" id="{10E2E49C-8894-5B71-EFB1-050B335D000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35857" y="4767580"/>
            <a:ext cx="914400" cy="914400"/>
          </a:xfrm>
          <a:prstGeom prst="rect">
            <a:avLst/>
          </a:prstGeom>
        </p:spPr>
      </p:pic>
      <p:pic>
        <p:nvPicPr>
          <p:cNvPr id="8" name="Graphic 7" descr="Play with solid fill">
            <a:hlinkClick r:id="rId3" action="ppaction://hlinksldjump"/>
            <a:extLst>
              <a:ext uri="{FF2B5EF4-FFF2-40B4-BE49-F238E27FC236}">
                <a16:creationId xmlns:a16="http://schemas.microsoft.com/office/drawing/2014/main" id="{0A17222E-0DDB-64D5-E621-C163B2FB507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83868" y="2796171"/>
            <a:ext cx="914400" cy="914400"/>
          </a:xfrm>
          <a:prstGeom prst="rect">
            <a:avLst/>
          </a:prstGeom>
          <a:effectLst>
            <a:outerShdw blurRad="50800" dist="38100" dir="5400000" algn="t" rotWithShape="0">
              <a:prstClr val="black">
                <a:alpha val="40000"/>
              </a:prstClr>
            </a:outerShdw>
          </a:effectLst>
        </p:spPr>
      </p:pic>
      <p:sp>
        <p:nvSpPr>
          <p:cNvPr id="17" name="TextBox 16">
            <a:extLst>
              <a:ext uri="{FF2B5EF4-FFF2-40B4-BE49-F238E27FC236}">
                <a16:creationId xmlns:a16="http://schemas.microsoft.com/office/drawing/2014/main" id="{327E3173-34A8-662C-E75B-F294E8FC1DE4}"/>
              </a:ext>
            </a:extLst>
          </p:cNvPr>
          <p:cNvSpPr txBox="1"/>
          <p:nvPr/>
        </p:nvSpPr>
        <p:spPr>
          <a:xfrm>
            <a:off x="5758366" y="4784867"/>
            <a:ext cx="4089025" cy="830997"/>
          </a:xfrm>
          <a:prstGeom prst="rect">
            <a:avLst/>
          </a:prstGeom>
          <a:noFill/>
        </p:spPr>
        <p:txBody>
          <a:bodyPr wrap="square" rtlCol="0">
            <a:spAutoFit/>
          </a:bodyPr>
          <a:lstStyle/>
          <a:p>
            <a:r>
              <a:rPr lang="en-GB" sz="1600" b="1">
                <a:solidFill>
                  <a:schemeClr val="bg1"/>
                </a:solidFill>
                <a:latin typeface="Poppins" panose="00000500000000000000" pitchFamily="2" charset="0"/>
                <a:cs typeface="Poppins" panose="00000500000000000000" pitchFamily="2" charset="0"/>
              </a:rPr>
              <a:t>Understand how the Fire Service works to keep communities safe</a:t>
            </a:r>
            <a:r>
              <a:rPr lang="en-GB" sz="1600">
                <a:solidFill>
                  <a:schemeClr val="bg1"/>
                </a:solidFill>
                <a:latin typeface="Poppins" panose="00000500000000000000" pitchFamily="2" charset="0"/>
                <a:cs typeface="Poppins" panose="00000500000000000000" pitchFamily="2" charset="0"/>
              </a:rPr>
              <a:t>, including responding to emergencies.</a:t>
            </a:r>
            <a:endParaRPr lang="en-GB" sz="1600" b="1" spc="-150">
              <a:solidFill>
                <a:schemeClr val="bg1"/>
              </a:solidFill>
              <a:latin typeface="Poppins" panose="00000500000000000000" pitchFamily="2" charset="0"/>
              <a:ea typeface="BatangChe" panose="020B0503020000020004" pitchFamily="49" charset="-127"/>
              <a:cs typeface="Poppins" panose="00000500000000000000" pitchFamily="2" charset="0"/>
            </a:endParaRPr>
          </a:p>
        </p:txBody>
      </p:sp>
      <p:sp>
        <p:nvSpPr>
          <p:cNvPr id="18" name="TextBox 17">
            <a:extLst>
              <a:ext uri="{FF2B5EF4-FFF2-40B4-BE49-F238E27FC236}">
                <a16:creationId xmlns:a16="http://schemas.microsoft.com/office/drawing/2014/main" id="{45CAC088-BD13-57B5-6343-7D51D2C23289}"/>
              </a:ext>
            </a:extLst>
          </p:cNvPr>
          <p:cNvSpPr txBox="1"/>
          <p:nvPr/>
        </p:nvSpPr>
        <p:spPr>
          <a:xfrm>
            <a:off x="5737880" y="1025381"/>
            <a:ext cx="4089026" cy="830997"/>
          </a:xfrm>
          <a:prstGeom prst="rect">
            <a:avLst/>
          </a:prstGeom>
          <a:noFill/>
        </p:spPr>
        <p:txBody>
          <a:bodyPr wrap="square" rtlCol="0">
            <a:spAutoFit/>
          </a:bodyPr>
          <a:lstStyle/>
          <a:p>
            <a:r>
              <a:rPr lang="en-GB" sz="1600" b="1">
                <a:solidFill>
                  <a:schemeClr val="bg1"/>
                </a:solidFill>
                <a:latin typeface="Poppins" panose="00000500000000000000" pitchFamily="2" charset="0"/>
                <a:cs typeface="Poppins" panose="00000500000000000000" pitchFamily="2" charset="0"/>
              </a:rPr>
              <a:t>Understand the different roles and responsibilities </a:t>
            </a:r>
            <a:r>
              <a:rPr lang="en-GB" sz="1600">
                <a:solidFill>
                  <a:schemeClr val="bg1"/>
                </a:solidFill>
                <a:latin typeface="Poppins" panose="00000500000000000000" pitchFamily="2" charset="0"/>
                <a:cs typeface="Poppins" panose="00000500000000000000" pitchFamily="2" charset="0"/>
              </a:rPr>
              <a:t>at Kent Fire and Rescue Service.</a:t>
            </a:r>
            <a:endParaRPr lang="en-GB" sz="1600" spc="-150">
              <a:solidFill>
                <a:schemeClr val="bg1"/>
              </a:solidFill>
              <a:latin typeface="Poppins" panose="00000500000000000000" pitchFamily="2" charset="0"/>
              <a:ea typeface="BatangChe" panose="020B0503020000020004" pitchFamily="49" charset="-127"/>
              <a:cs typeface="Poppins" panose="00000500000000000000" pitchFamily="2" charset="0"/>
            </a:endParaRPr>
          </a:p>
        </p:txBody>
      </p:sp>
      <p:sp>
        <p:nvSpPr>
          <p:cNvPr id="19" name="TextBox 18">
            <a:extLst>
              <a:ext uri="{FF2B5EF4-FFF2-40B4-BE49-F238E27FC236}">
                <a16:creationId xmlns:a16="http://schemas.microsoft.com/office/drawing/2014/main" id="{0DA0D66E-BDAD-2276-8E5B-8F1C0D37A2D7}"/>
              </a:ext>
            </a:extLst>
          </p:cNvPr>
          <p:cNvSpPr txBox="1"/>
          <p:nvPr/>
        </p:nvSpPr>
        <p:spPr>
          <a:xfrm>
            <a:off x="5779755" y="2905124"/>
            <a:ext cx="4089026" cy="830997"/>
          </a:xfrm>
          <a:prstGeom prst="rect">
            <a:avLst/>
          </a:prstGeom>
          <a:noFill/>
        </p:spPr>
        <p:txBody>
          <a:bodyPr wrap="square" rtlCol="0">
            <a:spAutoFit/>
          </a:bodyPr>
          <a:lstStyle/>
          <a:p>
            <a:r>
              <a:rPr lang="en-GB" sz="1600" b="1">
                <a:solidFill>
                  <a:schemeClr val="bg1"/>
                </a:solidFill>
                <a:latin typeface="Poppins" panose="00000500000000000000" pitchFamily="2" charset="0"/>
                <a:cs typeface="Poppins" panose="00000500000000000000" pitchFamily="2" charset="0"/>
              </a:rPr>
              <a:t>Understand and identify “super strengths”</a:t>
            </a:r>
            <a:r>
              <a:rPr lang="en-GB" sz="1600">
                <a:solidFill>
                  <a:schemeClr val="bg1"/>
                </a:solidFill>
                <a:latin typeface="Poppins" panose="00000500000000000000" pitchFamily="2" charset="0"/>
                <a:cs typeface="Poppins" panose="00000500000000000000" pitchFamily="2" charset="0"/>
              </a:rPr>
              <a:t> and how they bring value to a role within the Fire Service.</a:t>
            </a:r>
            <a:endParaRPr lang="en-GB" sz="1600" spc="-150">
              <a:solidFill>
                <a:schemeClr val="bg1"/>
              </a:solidFill>
              <a:latin typeface="Poppins" panose="00000500000000000000" pitchFamily="2" charset="0"/>
              <a:ea typeface="BatangChe" panose="020B0503020000020004" pitchFamily="49" charset="-127"/>
              <a:cs typeface="Poppins" panose="00000500000000000000" pitchFamily="2" charset="0"/>
            </a:endParaRPr>
          </a:p>
        </p:txBody>
      </p:sp>
    </p:spTree>
    <p:extLst>
      <p:ext uri="{BB962C8B-B14F-4D97-AF65-F5344CB8AC3E}">
        <p14:creationId xmlns:p14="http://schemas.microsoft.com/office/powerpoint/2010/main" val="345945448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childTnLst>
                          </p:cTn>
                        </p:par>
                        <p:par>
                          <p:cTn id="12" fill="hold">
                            <p:stCondLst>
                              <p:cond delay="500"/>
                            </p:stCondLst>
                            <p:childTnLst>
                              <p:par>
                                <p:cTn id="13" presetID="22" presetClass="entr" presetSubtype="2"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right)">
                                      <p:cBhvr>
                                        <p:cTn id="15" dur="500"/>
                                        <p:tgtEl>
                                          <p:spTgt spid="43"/>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up)">
                                      <p:cBhvr>
                                        <p:cTn id="1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8" grpId="0" animBg="1"/>
      <p:bldP spid="43" grpId="0" animBg="1"/>
      <p:bldP spid="4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D989A64C-A311-72BE-CAE1-5B299801F19D}"/>
              </a:ext>
            </a:extLst>
          </p:cNvPr>
          <p:cNvGrpSpPr/>
          <p:nvPr/>
        </p:nvGrpSpPr>
        <p:grpSpPr>
          <a:xfrm>
            <a:off x="1886819" y="1282365"/>
            <a:ext cx="8262554" cy="3229230"/>
            <a:chOff x="1837462" y="1794818"/>
            <a:chExt cx="8262554" cy="4415385"/>
          </a:xfrm>
        </p:grpSpPr>
        <p:sp>
          <p:nvSpPr>
            <p:cNvPr id="4" name="Rectangle: Rounded Corners 3">
              <a:extLst>
                <a:ext uri="{FF2B5EF4-FFF2-40B4-BE49-F238E27FC236}">
                  <a16:creationId xmlns:a16="http://schemas.microsoft.com/office/drawing/2014/main" id="{030C8F90-2A00-2056-F4A4-9937E1A88603}"/>
                </a:ext>
              </a:extLst>
            </p:cNvPr>
            <p:cNvSpPr/>
            <p:nvPr/>
          </p:nvSpPr>
          <p:spPr>
            <a:xfrm>
              <a:off x="1837462" y="1794818"/>
              <a:ext cx="8262554" cy="4415385"/>
            </a:xfrm>
            <a:prstGeom prst="roundRect">
              <a:avLst/>
            </a:prstGeom>
            <a:solidFill>
              <a:schemeClr val="bg1">
                <a:alpha val="5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2" name="TextBox 11">
              <a:extLst>
                <a:ext uri="{FF2B5EF4-FFF2-40B4-BE49-F238E27FC236}">
                  <a16:creationId xmlns:a16="http://schemas.microsoft.com/office/drawing/2014/main" id="{087A508C-F366-0234-AA1D-3A9C42EBC550}"/>
                </a:ext>
              </a:extLst>
            </p:cNvPr>
            <p:cNvSpPr txBox="1"/>
            <p:nvPr/>
          </p:nvSpPr>
          <p:spPr>
            <a:xfrm>
              <a:off x="2966342" y="4042641"/>
              <a:ext cx="6759558" cy="19778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endParaRPr>
            </a:p>
            <a:p>
              <a:pPr lvl="0">
                <a:defRPr/>
              </a:pPr>
              <a:r>
                <a:rPr lang="en-GB" sz="2400">
                  <a:solidFill>
                    <a:prstClr val="black"/>
                  </a:solidFill>
                  <a:latin typeface="Helvetica "/>
                  <a:cs typeface="Poppins" panose="00000500000000000000" pitchFamily="2" charset="0"/>
                </a:rPr>
                <a:t>‘</a:t>
              </a:r>
              <a:r>
                <a:rPr lang="en-GB" sz="2400">
                  <a:latin typeface="Helvetica "/>
                </a:rPr>
                <a:t>Super strengths are the personal </a:t>
              </a:r>
              <a:r>
                <a:rPr lang="en-GB" sz="2400" b="1">
                  <a:latin typeface="Helvetica "/>
                </a:rPr>
                <a:t>qualities</a:t>
              </a:r>
              <a:r>
                <a:rPr lang="en-GB" sz="2400">
                  <a:latin typeface="Helvetica "/>
                </a:rPr>
                <a:t>, </a:t>
              </a:r>
              <a:r>
                <a:rPr lang="en-GB" sz="2400" b="1">
                  <a:latin typeface="Helvetica "/>
                </a:rPr>
                <a:t>skills</a:t>
              </a:r>
              <a:r>
                <a:rPr lang="en-GB" sz="2400">
                  <a:latin typeface="Helvetica "/>
                </a:rPr>
                <a:t> and </a:t>
              </a:r>
              <a:r>
                <a:rPr lang="en-GB" sz="2400" b="1">
                  <a:latin typeface="Helvetica "/>
                </a:rPr>
                <a:t>characteristics </a:t>
              </a:r>
              <a:r>
                <a:rPr lang="en-GB" sz="2400">
                  <a:latin typeface="Helvetica "/>
                </a:rPr>
                <a:t>that you bring to a job role.’ </a:t>
              </a:r>
              <a:endParaRPr kumimoji="0" lang="en-GB" sz="2400" i="0" u="none" strike="noStrike" kern="1200" cap="none" spc="0" normalizeH="0" baseline="0" noProof="0">
                <a:ln>
                  <a:noFill/>
                </a:ln>
                <a:solidFill>
                  <a:prstClr val="black"/>
                </a:solidFill>
                <a:effectLst/>
                <a:uLnTx/>
                <a:uFillTx/>
                <a:latin typeface="Helvetica "/>
                <a:cs typeface="Poppins" panose="00000500000000000000" pitchFamily="2" charset="0"/>
              </a:endParaRPr>
            </a:p>
          </p:txBody>
        </p:sp>
        <p:pic>
          <p:nvPicPr>
            <p:cNvPr id="15" name="Graphic 14" descr="Magnifying glass with solid fill">
              <a:extLst>
                <a:ext uri="{FF2B5EF4-FFF2-40B4-BE49-F238E27FC236}">
                  <a16:creationId xmlns:a16="http://schemas.microsoft.com/office/drawing/2014/main" id="{E2957BA9-171C-720F-C683-CA1AAEADE7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04216" y="4509943"/>
              <a:ext cx="595372" cy="736490"/>
            </a:xfrm>
            <a:prstGeom prst="rect">
              <a:avLst/>
            </a:prstGeom>
          </p:spPr>
        </p:pic>
      </p:grpSp>
      <p:sp>
        <p:nvSpPr>
          <p:cNvPr id="11" name="Rectangle 10">
            <a:extLst>
              <a:ext uri="{FF2B5EF4-FFF2-40B4-BE49-F238E27FC236}">
                <a16:creationId xmlns:a16="http://schemas.microsoft.com/office/drawing/2014/main" id="{3381E2C1-3724-EE17-C003-03914C03DEB9}"/>
              </a:ext>
            </a:extLst>
          </p:cNvPr>
          <p:cNvSpPr/>
          <p:nvPr/>
        </p:nvSpPr>
        <p:spPr>
          <a:xfrm>
            <a:off x="1198605" y="0"/>
            <a:ext cx="9662984" cy="2174789"/>
          </a:xfrm>
          <a:prstGeom prst="rect">
            <a:avLst/>
          </a:prstGeom>
          <a:solidFill>
            <a:srgbClr val="2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5" name="Rectangle: Rounded Corners 4">
            <a:extLst>
              <a:ext uri="{FF2B5EF4-FFF2-40B4-BE49-F238E27FC236}">
                <a16:creationId xmlns:a16="http://schemas.microsoft.com/office/drawing/2014/main" id="{E3C4C303-61CE-454C-42AB-3840D86438DF}"/>
              </a:ext>
            </a:extLst>
          </p:cNvPr>
          <p:cNvSpPr/>
          <p:nvPr/>
        </p:nvSpPr>
        <p:spPr>
          <a:xfrm>
            <a:off x="1615395" y="1282365"/>
            <a:ext cx="8805402" cy="1547631"/>
          </a:xfrm>
          <a:prstGeom prst="roundRect">
            <a:avLst>
              <a:gd name="adj" fmla="val 50000"/>
            </a:avLst>
          </a:prstGeom>
          <a:solidFill>
            <a:schemeClr val="bg1"/>
          </a:solidFill>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7" name="Graphic 6" descr="Magnifying glass with solid fill">
            <a:extLst>
              <a:ext uri="{FF2B5EF4-FFF2-40B4-BE49-F238E27FC236}">
                <a16:creationId xmlns:a16="http://schemas.microsoft.com/office/drawing/2014/main" id="{EB1EBBDE-E83A-880B-7639-BD01A7AD4F0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869916" y="1433734"/>
            <a:ext cx="1162687" cy="1162687"/>
          </a:xfrm>
          <a:prstGeom prst="rect">
            <a:avLst/>
          </a:prstGeom>
        </p:spPr>
      </p:pic>
      <p:sp>
        <p:nvSpPr>
          <p:cNvPr id="8" name="TextBox 7">
            <a:extLst>
              <a:ext uri="{FF2B5EF4-FFF2-40B4-BE49-F238E27FC236}">
                <a16:creationId xmlns:a16="http://schemas.microsoft.com/office/drawing/2014/main" id="{0756104E-D2C3-3D5E-2730-14039D4706F8}"/>
              </a:ext>
            </a:extLst>
          </p:cNvPr>
          <p:cNvSpPr txBox="1"/>
          <p:nvPr/>
        </p:nvSpPr>
        <p:spPr>
          <a:xfrm>
            <a:off x="3287124" y="1820817"/>
            <a:ext cx="610835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Poppins Medium" panose="00000600000000000000" pitchFamily="2" charset="0"/>
                <a:ea typeface="+mn-ea"/>
                <a:cs typeface="Poppins Medium" panose="00000600000000000000" pitchFamily="2" charset="0"/>
              </a:rPr>
              <a:t>What are super strengths?</a:t>
            </a:r>
          </a:p>
        </p:txBody>
      </p:sp>
      <p:pic>
        <p:nvPicPr>
          <p:cNvPr id="19" name="Picture 18" descr="A black and white sign with white text&#10;&#10;AI-generated content may be incorrect.">
            <a:extLst>
              <a:ext uri="{FF2B5EF4-FFF2-40B4-BE49-F238E27FC236}">
                <a16:creationId xmlns:a16="http://schemas.microsoft.com/office/drawing/2014/main" id="{32879CE3-BD17-7FE0-6243-DD244D054E1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121" y="281653"/>
            <a:ext cx="2066592" cy="622944"/>
          </a:xfrm>
          <a:prstGeom prst="rect">
            <a:avLst/>
          </a:prstGeom>
        </p:spPr>
      </p:pic>
      <p:grpSp>
        <p:nvGrpSpPr>
          <p:cNvPr id="27" name="Group 26">
            <a:extLst>
              <a:ext uri="{FF2B5EF4-FFF2-40B4-BE49-F238E27FC236}">
                <a16:creationId xmlns:a16="http://schemas.microsoft.com/office/drawing/2014/main" id="{EC8F69E7-9FCB-4012-D34E-EDA9904CE688}"/>
              </a:ext>
            </a:extLst>
          </p:cNvPr>
          <p:cNvGrpSpPr/>
          <p:nvPr/>
        </p:nvGrpSpPr>
        <p:grpSpPr>
          <a:xfrm>
            <a:off x="2935048" y="4796111"/>
            <a:ext cx="1830055" cy="3773606"/>
            <a:chOff x="2862311" y="4781368"/>
            <a:chExt cx="1830055" cy="3773606"/>
          </a:xfrm>
        </p:grpSpPr>
        <p:grpSp>
          <p:nvGrpSpPr>
            <p:cNvPr id="21" name="Group 20">
              <a:extLst>
                <a:ext uri="{FF2B5EF4-FFF2-40B4-BE49-F238E27FC236}">
                  <a16:creationId xmlns:a16="http://schemas.microsoft.com/office/drawing/2014/main" id="{906EB5D4-679F-1D42-8EBB-15DC10C2E96F}"/>
                </a:ext>
              </a:extLst>
            </p:cNvPr>
            <p:cNvGrpSpPr/>
            <p:nvPr/>
          </p:nvGrpSpPr>
          <p:grpSpPr>
            <a:xfrm>
              <a:off x="2862311" y="4781368"/>
              <a:ext cx="1830055" cy="3773606"/>
              <a:chOff x="2581756" y="4781368"/>
              <a:chExt cx="1830055" cy="3773606"/>
            </a:xfrm>
            <a:solidFill>
              <a:srgbClr val="202A44"/>
            </a:solidFill>
          </p:grpSpPr>
          <p:sp>
            <p:nvSpPr>
              <p:cNvPr id="17" name="Rectangle: Rounded Corners 16">
                <a:extLst>
                  <a:ext uri="{FF2B5EF4-FFF2-40B4-BE49-F238E27FC236}">
                    <a16:creationId xmlns:a16="http://schemas.microsoft.com/office/drawing/2014/main" id="{64A4576F-5E46-88A6-F5DF-0D8D199FA1E3}"/>
                  </a:ext>
                </a:extLst>
              </p:cNvPr>
              <p:cNvSpPr/>
              <p:nvPr/>
            </p:nvSpPr>
            <p:spPr>
              <a:xfrm>
                <a:off x="2581756" y="4781368"/>
                <a:ext cx="1830055" cy="3773606"/>
              </a:xfrm>
              <a:prstGeom prst="roundRect">
                <a:avLst>
                  <a:gd name="adj" fmla="val 50000"/>
                </a:avLst>
              </a:prstGeom>
              <a:grpFill/>
              <a:ln>
                <a:solidFill>
                  <a:schemeClr val="bg1"/>
                </a:solidFill>
              </a:ln>
              <a:effectLst>
                <a:innerShdw blurRad="63500" dist="50800" dir="162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8276146B-290C-EB08-0F99-79DD59FFE671}"/>
                  </a:ext>
                </a:extLst>
              </p:cNvPr>
              <p:cNvSpPr txBox="1"/>
              <p:nvPr/>
            </p:nvSpPr>
            <p:spPr>
              <a:xfrm>
                <a:off x="2661538" y="5641642"/>
                <a:ext cx="1670490" cy="1015663"/>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Kent Fire and Rescue</a:t>
                </a:r>
                <a:r>
                  <a:rPr kumimoji="0" lang="en-GB" sz="1200" b="0" i="0" u="none" strike="noStrike" kern="1200" cap="none" spc="0" normalizeH="0" noProof="0">
                    <a:ln>
                      <a:noFill/>
                    </a:ln>
                    <a:solidFill>
                      <a:prstClr val="white"/>
                    </a:solidFill>
                    <a:effectLst/>
                    <a:uLnTx/>
                    <a:uFillTx/>
                    <a:latin typeface="Poppins" panose="00000500000000000000" pitchFamily="2" charset="0"/>
                    <a:ea typeface="+mn-ea"/>
                    <a:cs typeface="Poppins" panose="00000500000000000000" pitchFamily="2" charset="0"/>
                  </a:rPr>
                  <a:t> </a:t>
                </a:r>
                <a:r>
                  <a:rPr kumimoji="0" lang="en-GB" sz="12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values individuals who can identify their </a:t>
                </a:r>
                <a:r>
                  <a:rPr kumimoji="0" lang="en-GB" sz="12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super strengths. </a:t>
                </a:r>
              </a:p>
            </p:txBody>
          </p:sp>
        </p:grpSp>
        <p:pic>
          <p:nvPicPr>
            <p:cNvPr id="24" name="Picture 23" descr="Strength Icon">
              <a:extLst>
                <a:ext uri="{FF2B5EF4-FFF2-40B4-BE49-F238E27FC236}">
                  <a16:creationId xmlns:a16="http://schemas.microsoft.com/office/drawing/2014/main" id="{A1018653-979E-E351-90FB-E800F6FE0B74}"/>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42004" y1="28971" x2="42004" y2="28971"/>
                          <a14:foregroundMark x1="46309" y1="21549" x2="46309" y2="21549"/>
                          <a14:foregroundMark x1="53251" y1="19010" x2="53251" y2="19010"/>
                          <a14:foregroundMark x1="59359" y1="21029" x2="59359" y2="21029"/>
                          <a14:foregroundMark x1="64499" y1="28451" x2="64499" y2="28451"/>
                          <a14:foregroundMark x1="64060" y1="45313" x2="64060" y2="45313"/>
                          <a14:foregroundMark x1="69728" y1="44466" x2="69728" y2="44466"/>
                          <a14:foregroundMark x1="72232" y1="50195" x2="72232" y2="50195"/>
                          <a14:foregroundMark x1="53120" y1="59440" x2="53120" y2="59440"/>
                          <a14:foregroundMark x1="53691" y1="70573" x2="53691" y2="70573"/>
                          <a14:foregroundMark x1="41520" y1="47135" x2="41520" y2="47135"/>
                          <a14:foregroundMark x1="42794" y1="40755" x2="42794" y2="40755"/>
                          <a14:foregroundMark x1="34842" y1="43294" x2="34842" y2="43294"/>
                          <a14:foregroundMark x1="33216" y1="50846" x2="33216" y2="50846"/>
                        </a14:backgroundRemoval>
                      </a14:imgEffect>
                      <a14:imgEffect>
                        <a14:brightnessContrast bright="100000"/>
                      </a14:imgEffect>
                    </a14:imgLayer>
                  </a14:imgProps>
                </a:ext>
              </a:extLst>
            </a:blip>
            <a:stretch>
              <a:fillRect/>
            </a:stretch>
          </p:blipFill>
          <p:spPr>
            <a:xfrm>
              <a:off x="3032603" y="4863822"/>
              <a:ext cx="1356789" cy="915654"/>
            </a:xfrm>
            <a:prstGeom prst="rect">
              <a:avLst/>
            </a:prstGeom>
          </p:spPr>
        </p:pic>
      </p:grpSp>
      <p:grpSp>
        <p:nvGrpSpPr>
          <p:cNvPr id="28" name="Group 27">
            <a:extLst>
              <a:ext uri="{FF2B5EF4-FFF2-40B4-BE49-F238E27FC236}">
                <a16:creationId xmlns:a16="http://schemas.microsoft.com/office/drawing/2014/main" id="{75E7C75F-F491-65CF-ECBA-C63CC361BB52}"/>
              </a:ext>
            </a:extLst>
          </p:cNvPr>
          <p:cNvGrpSpPr/>
          <p:nvPr/>
        </p:nvGrpSpPr>
        <p:grpSpPr>
          <a:xfrm>
            <a:off x="4996773" y="4796111"/>
            <a:ext cx="1830055" cy="3773606"/>
            <a:chOff x="4924036" y="4781368"/>
            <a:chExt cx="1830055" cy="3773606"/>
          </a:xfrm>
        </p:grpSpPr>
        <p:grpSp>
          <p:nvGrpSpPr>
            <p:cNvPr id="22" name="Group 21">
              <a:extLst>
                <a:ext uri="{FF2B5EF4-FFF2-40B4-BE49-F238E27FC236}">
                  <a16:creationId xmlns:a16="http://schemas.microsoft.com/office/drawing/2014/main" id="{89C30F69-8236-8EE0-2AED-BF0C4F29CDFC}"/>
                </a:ext>
              </a:extLst>
            </p:cNvPr>
            <p:cNvGrpSpPr/>
            <p:nvPr/>
          </p:nvGrpSpPr>
          <p:grpSpPr>
            <a:xfrm>
              <a:off x="4924036" y="4781368"/>
              <a:ext cx="1830055" cy="3773606"/>
              <a:chOff x="4643481" y="4781368"/>
              <a:chExt cx="1830055" cy="3773606"/>
            </a:xfrm>
            <a:solidFill>
              <a:srgbClr val="202A44"/>
            </a:solidFill>
          </p:grpSpPr>
          <p:sp>
            <p:nvSpPr>
              <p:cNvPr id="13" name="Rectangle: Rounded Corners 12">
                <a:extLst>
                  <a:ext uri="{FF2B5EF4-FFF2-40B4-BE49-F238E27FC236}">
                    <a16:creationId xmlns:a16="http://schemas.microsoft.com/office/drawing/2014/main" id="{F0DB49F4-BFBD-5E58-0336-81B82665782D}"/>
                  </a:ext>
                </a:extLst>
              </p:cNvPr>
              <p:cNvSpPr/>
              <p:nvPr/>
            </p:nvSpPr>
            <p:spPr>
              <a:xfrm>
                <a:off x="4643481" y="4781368"/>
                <a:ext cx="1830055" cy="3773606"/>
              </a:xfrm>
              <a:prstGeom prst="roundRect">
                <a:avLst>
                  <a:gd name="adj" fmla="val 50000"/>
                </a:avLst>
              </a:prstGeom>
              <a:grpFill/>
              <a:ln>
                <a:solidFill>
                  <a:schemeClr val="bg1"/>
                </a:solidFill>
              </a:ln>
              <a:effectLst>
                <a:innerShdw blurRad="63500" dist="50800" dir="162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9E3C3E82-3B74-D3EF-5D44-E322287F6BE2}"/>
                  </a:ext>
                </a:extLst>
              </p:cNvPr>
              <p:cNvSpPr txBox="1"/>
              <p:nvPr/>
            </p:nvSpPr>
            <p:spPr>
              <a:xfrm>
                <a:off x="4680661" y="5652508"/>
                <a:ext cx="1750412" cy="1015663"/>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This encourages feelings of </a:t>
                </a:r>
                <a:r>
                  <a:rPr kumimoji="0" lang="en-GB" sz="1200" b="1"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self-worth</a:t>
                </a:r>
                <a:r>
                  <a:rPr kumimoji="0" lang="en-GB" sz="12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 </a:t>
                </a:r>
                <a:r>
                  <a:rPr kumimoji="0" lang="en-GB" sz="1200" b="1"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confidence,</a:t>
                </a:r>
                <a:r>
                  <a:rPr kumimoji="0" lang="en-GB" sz="12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 and </a:t>
                </a:r>
                <a:r>
                  <a:rPr kumimoji="0" lang="en-GB" sz="1200" b="1"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develops</a:t>
                </a:r>
                <a:r>
                  <a:rPr kumimoji="0" lang="en-GB" sz="12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 </a:t>
                </a:r>
                <a:r>
                  <a:rPr kumimoji="0" lang="en-GB" sz="1200" b="1"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strengths</a:t>
                </a:r>
                <a:r>
                  <a:rPr lang="en-GB" sz="1200">
                    <a:solidFill>
                      <a:prstClr val="white"/>
                    </a:solidFill>
                    <a:latin typeface="Poppins" panose="00000500000000000000" pitchFamily="2" charset="0"/>
                    <a:cs typeface="Poppins" panose="00000500000000000000" pitchFamily="2" charset="0"/>
                  </a:rPr>
                  <a:t>. </a:t>
                </a:r>
                <a:endParaRPr kumimoji="0" lang="en-GB" sz="12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endParaRPr>
              </a:p>
            </p:txBody>
          </p:sp>
        </p:grpSp>
        <p:pic>
          <p:nvPicPr>
            <p:cNvPr id="25" name="Picture 24" descr="Self Confidence icon. outline icon 34950178 Vector Art at Vecteezy">
              <a:extLst>
                <a:ext uri="{FF2B5EF4-FFF2-40B4-BE49-F238E27FC236}">
                  <a16:creationId xmlns:a16="http://schemas.microsoft.com/office/drawing/2014/main" id="{1A88CF10-EA71-06BE-91B7-75FADC04D067}"/>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foregroundMark x1="42448" y1="27604" x2="42448" y2="27604"/>
                          <a14:foregroundMark x1="40000" y1="34271" x2="40000" y2="34271"/>
                          <a14:foregroundMark x1="50000" y1="23750" x2="50000" y2="23750"/>
                          <a14:foregroundMark x1="58438" y1="27448" x2="58438" y2="27448"/>
                          <a14:foregroundMark x1="60729" y1="35156" x2="60729" y2="35156"/>
                          <a14:foregroundMark x1="56667" y1="33906" x2="56667" y2="33906"/>
                          <a14:foregroundMark x1="62292" y1="67500" x2="62292" y2="67500"/>
                          <a14:foregroundMark x1="37708" y1="67135" x2="37708" y2="67135"/>
                          <a14:foregroundMark x1="52500" y1="57917" x2="52500" y2="57917"/>
                          <a14:foregroundMark x1="48073" y1="36927" x2="48073" y2="36927"/>
                          <a14:foregroundMark x1="49219" y1="33646" x2="49219" y2="33646"/>
                          <a14:backgroundMark x1="49479" y1="71510" x2="49479" y2="71510"/>
                          <a14:backgroundMark x1="51042" y1="56927" x2="51042" y2="56927"/>
                          <a14:backgroundMark x1="63021" y1="53594" x2="63021" y2="53594"/>
                          <a14:backgroundMark x1="35417" y1="52031" x2="35417" y2="52031"/>
                          <a14:backgroundMark x1="47552" y1="31667" x2="47552" y2="31667"/>
                        </a14:backgroundRemoval>
                      </a14:imgEffect>
                      <a14:imgEffect>
                        <a14:brightnessContrast bright="100000"/>
                      </a14:imgEffect>
                    </a14:imgLayer>
                  </a14:imgProps>
                </a:ext>
              </a:extLst>
            </a:blip>
            <a:stretch>
              <a:fillRect/>
            </a:stretch>
          </p:blipFill>
          <p:spPr>
            <a:xfrm>
              <a:off x="5310932" y="4781368"/>
              <a:ext cx="1022135" cy="1022135"/>
            </a:xfrm>
            <a:prstGeom prst="rect">
              <a:avLst/>
            </a:prstGeom>
          </p:spPr>
        </p:pic>
      </p:grpSp>
      <p:grpSp>
        <p:nvGrpSpPr>
          <p:cNvPr id="29" name="Group 28">
            <a:extLst>
              <a:ext uri="{FF2B5EF4-FFF2-40B4-BE49-F238E27FC236}">
                <a16:creationId xmlns:a16="http://schemas.microsoft.com/office/drawing/2014/main" id="{22E57F76-9BFF-D6C1-E5EC-E6277F8F7860}"/>
              </a:ext>
            </a:extLst>
          </p:cNvPr>
          <p:cNvGrpSpPr/>
          <p:nvPr/>
        </p:nvGrpSpPr>
        <p:grpSpPr>
          <a:xfrm>
            <a:off x="6826826" y="4607929"/>
            <a:ext cx="2097747" cy="3961788"/>
            <a:chOff x="6754089" y="4593186"/>
            <a:chExt cx="2097747" cy="3961788"/>
          </a:xfrm>
        </p:grpSpPr>
        <p:grpSp>
          <p:nvGrpSpPr>
            <p:cNvPr id="23" name="Group 22">
              <a:extLst>
                <a:ext uri="{FF2B5EF4-FFF2-40B4-BE49-F238E27FC236}">
                  <a16:creationId xmlns:a16="http://schemas.microsoft.com/office/drawing/2014/main" id="{55F8A815-E7C3-DDDE-EEB8-BA063BB0C752}"/>
                </a:ext>
              </a:extLst>
            </p:cNvPr>
            <p:cNvGrpSpPr/>
            <p:nvPr/>
          </p:nvGrpSpPr>
          <p:grpSpPr>
            <a:xfrm>
              <a:off x="6937513" y="4781368"/>
              <a:ext cx="1830055" cy="3773606"/>
              <a:chOff x="6656958" y="4781368"/>
              <a:chExt cx="1830055" cy="3773606"/>
            </a:xfrm>
          </p:grpSpPr>
          <p:sp>
            <p:nvSpPr>
              <p:cNvPr id="20" name="Rectangle: Rounded Corners 19">
                <a:extLst>
                  <a:ext uri="{FF2B5EF4-FFF2-40B4-BE49-F238E27FC236}">
                    <a16:creationId xmlns:a16="http://schemas.microsoft.com/office/drawing/2014/main" id="{C784201C-5A9F-DFB0-B906-5B645C6C7EDF}"/>
                  </a:ext>
                </a:extLst>
              </p:cNvPr>
              <p:cNvSpPr/>
              <p:nvPr/>
            </p:nvSpPr>
            <p:spPr>
              <a:xfrm>
                <a:off x="6656958" y="4781368"/>
                <a:ext cx="1830055" cy="3773606"/>
              </a:xfrm>
              <a:prstGeom prst="roundRect">
                <a:avLst>
                  <a:gd name="adj" fmla="val 50000"/>
                </a:avLst>
              </a:prstGeom>
              <a:solidFill>
                <a:srgbClr val="202A44"/>
              </a:solidFill>
              <a:ln>
                <a:solidFill>
                  <a:schemeClr val="bg1"/>
                </a:solidFill>
              </a:ln>
              <a:effectLst>
                <a:innerShdw blurRad="63500" dist="50800" dir="162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3DE00715-F94F-2A23-FC2A-E56FC9E476EF}"/>
                  </a:ext>
                </a:extLst>
              </p:cNvPr>
              <p:cNvSpPr txBox="1"/>
              <p:nvPr/>
            </p:nvSpPr>
            <p:spPr>
              <a:xfrm>
                <a:off x="6741880" y="5641641"/>
                <a:ext cx="166021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By identifying your </a:t>
                </a:r>
                <a:r>
                  <a:rPr kumimoji="0" lang="en-GB" sz="1200" b="1"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super strengths </a:t>
                </a:r>
                <a:r>
                  <a:rPr kumimoji="0" lang="en-GB" sz="1200" b="0"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this can help guide you with </a:t>
                </a:r>
                <a:r>
                  <a:rPr kumimoji="0" lang="en-GB" sz="1200" b="1" i="0" u="none" strike="noStrike" kern="1200" cap="none" spc="0" normalizeH="0" baseline="0" noProof="0">
                    <a:ln>
                      <a:noFill/>
                    </a:ln>
                    <a:solidFill>
                      <a:prstClr val="white"/>
                    </a:solidFill>
                    <a:effectLst/>
                    <a:uLnTx/>
                    <a:uFillTx/>
                    <a:latin typeface="Poppins" panose="00000500000000000000" pitchFamily="2" charset="0"/>
                    <a:cs typeface="Poppins" panose="00000500000000000000" pitchFamily="2" charset="0"/>
                  </a:rPr>
                  <a:t>career moves.</a:t>
                </a:r>
              </a:p>
            </p:txBody>
          </p:sp>
        </p:grpSp>
        <p:pic>
          <p:nvPicPr>
            <p:cNvPr id="26" name="Picture 25" descr="Career Icon Graphic by aimagenarium · Creative Fabrica">
              <a:extLst>
                <a:ext uri="{FF2B5EF4-FFF2-40B4-BE49-F238E27FC236}">
                  <a16:creationId xmlns:a16="http://schemas.microsoft.com/office/drawing/2014/main" id="{18DC2504-9C4B-8320-C0FF-B1BAFC7A635F}"/>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52967" y1="63050" x2="52967" y2="63050"/>
                          <a14:foregroundMark x1="52233" y1="58600" x2="52233" y2="58600"/>
                          <a14:foregroundMark x1="52467" y1="56000" x2="52467" y2="56000"/>
                          <a14:foregroundMark x1="53700" y1="51000" x2="53700" y2="51000"/>
                          <a14:foregroundMark x1="55567" y1="47150" x2="55567" y2="47150"/>
                          <a14:foregroundMark x1="56667" y1="43050" x2="56667" y2="43050"/>
                          <a14:foregroundMark x1="58533" y1="34550" x2="58533" y2="34550"/>
                          <a14:foregroundMark x1="45567" y1="46000" x2="45567" y2="46000"/>
                          <a14:foregroundMark x1="45667" y1="39700" x2="45667" y2="39700"/>
                        </a14:backgroundRemoval>
                      </a14:imgEffect>
                      <a14:imgEffect>
                        <a14:brightnessContrast bright="100000"/>
                      </a14:imgEffect>
                    </a14:imgLayer>
                  </a14:imgProps>
                </a:ext>
              </a:extLst>
            </a:blip>
            <a:stretch>
              <a:fillRect/>
            </a:stretch>
          </p:blipFill>
          <p:spPr>
            <a:xfrm>
              <a:off x="6754089" y="4593186"/>
              <a:ext cx="2097747" cy="1398498"/>
            </a:xfrm>
            <a:prstGeom prst="rect">
              <a:avLst/>
            </a:prstGeom>
          </p:spPr>
        </p:pic>
      </p:grpSp>
    </p:spTree>
    <p:extLst>
      <p:ext uri="{BB962C8B-B14F-4D97-AF65-F5344CB8AC3E}">
        <p14:creationId xmlns:p14="http://schemas.microsoft.com/office/powerpoint/2010/main" val="318285191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6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1000"/>
                                        <p:tgtEl>
                                          <p:spTgt spid="29"/>
                                        </p:tgtEl>
                                      </p:cBhvr>
                                    </p:animEffect>
                                    <p:anim calcmode="lin" valueType="num">
                                      <p:cBhvr>
                                        <p:cTn id="31" dur="1000" fill="hold"/>
                                        <p:tgtEl>
                                          <p:spTgt spid="29"/>
                                        </p:tgtEl>
                                        <p:attrNameLst>
                                          <p:attrName>ppt_x</p:attrName>
                                        </p:attrNameLst>
                                      </p:cBhvr>
                                      <p:tavLst>
                                        <p:tav tm="0">
                                          <p:val>
                                            <p:strVal val="#ppt_x"/>
                                          </p:val>
                                        </p:tav>
                                        <p:tav tm="100000">
                                          <p:val>
                                            <p:strVal val="#ppt_x"/>
                                          </p:val>
                                        </p:tav>
                                      </p:tavLst>
                                    </p:anim>
                                    <p:anim calcmode="lin" valueType="num">
                                      <p:cBhvr>
                                        <p:cTn id="3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1E8477B-5DDB-D72B-5437-2DCD19B49312}"/>
              </a:ext>
            </a:extLst>
          </p:cNvPr>
          <p:cNvSpPr/>
          <p:nvPr/>
        </p:nvSpPr>
        <p:spPr>
          <a:xfrm>
            <a:off x="6015419" y="1704322"/>
            <a:ext cx="3379947" cy="697609"/>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35DD328-A9FB-6A55-0790-477B24CAD794}"/>
              </a:ext>
            </a:extLst>
          </p:cNvPr>
          <p:cNvSpPr/>
          <p:nvPr/>
        </p:nvSpPr>
        <p:spPr>
          <a:xfrm>
            <a:off x="405516" y="2133601"/>
            <a:ext cx="4841807" cy="553156"/>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1E5DB92-999F-76BF-9C3F-65C42348786B}"/>
              </a:ext>
            </a:extLst>
          </p:cNvPr>
          <p:cNvSpPr/>
          <p:nvPr/>
        </p:nvSpPr>
        <p:spPr>
          <a:xfrm>
            <a:off x="6044316" y="3070025"/>
            <a:ext cx="3379947" cy="697609"/>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Shape 20">
            <a:extLst>
              <a:ext uri="{FF2B5EF4-FFF2-40B4-BE49-F238E27FC236}">
                <a16:creationId xmlns:a16="http://schemas.microsoft.com/office/drawing/2014/main" id="{B330CF35-42A1-B7ED-4FF0-840BDFF6485E}"/>
              </a:ext>
            </a:extLst>
          </p:cNvPr>
          <p:cNvSpPr/>
          <p:nvPr/>
        </p:nvSpPr>
        <p:spPr>
          <a:xfrm>
            <a:off x="-413656" y="-971037"/>
            <a:ext cx="13536384" cy="7968341"/>
          </a:xfrm>
          <a:custGeom>
            <a:avLst/>
            <a:gdLst/>
            <a:ahLst/>
            <a:cxnLst/>
            <a:rect l="l" t="t" r="r" b="b"/>
            <a:pathLst>
              <a:path w="13536384" h="7968341">
                <a:moveTo>
                  <a:pt x="2703698" y="5880806"/>
                </a:moveTo>
                <a:cubicBezTo>
                  <a:pt x="2720767" y="5880806"/>
                  <a:pt x="2733975" y="5885683"/>
                  <a:pt x="2743322" y="5895437"/>
                </a:cubicBezTo>
                <a:cubicBezTo>
                  <a:pt x="2752669" y="5905190"/>
                  <a:pt x="2757343" y="5920024"/>
                  <a:pt x="2757343" y="5939938"/>
                </a:cubicBezTo>
                <a:lnTo>
                  <a:pt x="2757343" y="5996630"/>
                </a:lnTo>
                <a:lnTo>
                  <a:pt x="2650053" y="5996630"/>
                </a:lnTo>
                <a:lnTo>
                  <a:pt x="2650053" y="5939938"/>
                </a:lnTo>
                <a:cubicBezTo>
                  <a:pt x="2650053" y="5920024"/>
                  <a:pt x="2654727" y="5905190"/>
                  <a:pt x="2664074" y="5895437"/>
                </a:cubicBezTo>
                <a:cubicBezTo>
                  <a:pt x="2673421" y="5885683"/>
                  <a:pt x="2686629" y="5880806"/>
                  <a:pt x="2703698" y="5880806"/>
                </a:cubicBezTo>
                <a:close/>
                <a:moveTo>
                  <a:pt x="2703698" y="5774736"/>
                </a:moveTo>
                <a:cubicBezTo>
                  <a:pt x="2676876" y="5774736"/>
                  <a:pt x="2653101" y="5780629"/>
                  <a:pt x="2632375" y="5792414"/>
                </a:cubicBezTo>
                <a:cubicBezTo>
                  <a:pt x="2611649" y="5804200"/>
                  <a:pt x="2595392" y="5821878"/>
                  <a:pt x="2583607" y="5845450"/>
                </a:cubicBezTo>
                <a:cubicBezTo>
                  <a:pt x="2571821" y="5869021"/>
                  <a:pt x="2565929" y="5897875"/>
                  <a:pt x="2565929" y="5932013"/>
                </a:cubicBezTo>
                <a:lnTo>
                  <a:pt x="2565929" y="6100872"/>
                </a:lnTo>
                <a:lnTo>
                  <a:pt x="2993868" y="6100872"/>
                </a:lnTo>
                <a:lnTo>
                  <a:pt x="2993868" y="5996630"/>
                </a:lnTo>
                <a:lnTo>
                  <a:pt x="2840249" y="5996630"/>
                </a:lnTo>
                <a:lnTo>
                  <a:pt x="2840249" y="5932013"/>
                </a:lnTo>
                <a:cubicBezTo>
                  <a:pt x="2840249" y="5897062"/>
                  <a:pt x="2833949" y="5867802"/>
                  <a:pt x="2821351" y="5844230"/>
                </a:cubicBezTo>
                <a:cubicBezTo>
                  <a:pt x="2808753" y="5820659"/>
                  <a:pt x="2792192" y="5803184"/>
                  <a:pt x="2771669" y="5791805"/>
                </a:cubicBezTo>
                <a:cubicBezTo>
                  <a:pt x="2751145" y="5780426"/>
                  <a:pt x="2728489" y="5774736"/>
                  <a:pt x="2703698" y="5774736"/>
                </a:cubicBezTo>
                <a:close/>
                <a:moveTo>
                  <a:pt x="2823789" y="5493101"/>
                </a:moveTo>
                <a:cubicBezTo>
                  <a:pt x="2851018" y="5493101"/>
                  <a:pt x="2871948" y="5500111"/>
                  <a:pt x="2886578" y="5514132"/>
                </a:cubicBezTo>
                <a:cubicBezTo>
                  <a:pt x="2901209" y="5528153"/>
                  <a:pt x="2908524" y="5545120"/>
                  <a:pt x="2908524" y="5565034"/>
                </a:cubicBezTo>
                <a:cubicBezTo>
                  <a:pt x="2908524" y="5584947"/>
                  <a:pt x="2901209" y="5601508"/>
                  <a:pt x="2886578" y="5614716"/>
                </a:cubicBezTo>
                <a:cubicBezTo>
                  <a:pt x="2871948" y="5627924"/>
                  <a:pt x="2851018" y="5634528"/>
                  <a:pt x="2823789" y="5634528"/>
                </a:cubicBezTo>
                <a:cubicBezTo>
                  <a:pt x="2796154" y="5634528"/>
                  <a:pt x="2775123" y="5627822"/>
                  <a:pt x="2760696" y="5614411"/>
                </a:cubicBezTo>
                <a:cubicBezTo>
                  <a:pt x="2746269" y="5601000"/>
                  <a:pt x="2739055" y="5584134"/>
                  <a:pt x="2739055" y="5563814"/>
                </a:cubicBezTo>
                <a:cubicBezTo>
                  <a:pt x="2739055" y="5543901"/>
                  <a:pt x="2746370" y="5527137"/>
                  <a:pt x="2761000" y="5513522"/>
                </a:cubicBezTo>
                <a:cubicBezTo>
                  <a:pt x="2775631" y="5499908"/>
                  <a:pt x="2796561" y="5493101"/>
                  <a:pt x="2823789" y="5493101"/>
                </a:cubicBezTo>
                <a:close/>
                <a:moveTo>
                  <a:pt x="11150158" y="5398317"/>
                </a:moveTo>
                <a:cubicBezTo>
                  <a:pt x="11168853" y="5401161"/>
                  <a:pt x="11183280" y="5408578"/>
                  <a:pt x="11193440" y="5420567"/>
                </a:cubicBezTo>
                <a:cubicBezTo>
                  <a:pt x="11203600" y="5432556"/>
                  <a:pt x="11208680" y="5447288"/>
                  <a:pt x="11208680" y="5464763"/>
                </a:cubicBezTo>
                <a:cubicBezTo>
                  <a:pt x="11208680" y="5483051"/>
                  <a:pt x="11203397" y="5498291"/>
                  <a:pt x="11192830" y="5510483"/>
                </a:cubicBezTo>
                <a:cubicBezTo>
                  <a:pt x="11182264" y="5522675"/>
                  <a:pt x="11168040" y="5528771"/>
                  <a:pt x="11150158" y="5528771"/>
                </a:cubicBezTo>
                <a:close/>
                <a:moveTo>
                  <a:pt x="2823789" y="5387030"/>
                </a:moveTo>
                <a:cubicBezTo>
                  <a:pt x="2788839" y="5387030"/>
                  <a:pt x="2758054" y="5394752"/>
                  <a:pt x="2731435" y="5410195"/>
                </a:cubicBezTo>
                <a:cubicBezTo>
                  <a:pt x="2704816" y="5425638"/>
                  <a:pt x="2684394" y="5446771"/>
                  <a:pt x="2670170" y="5473594"/>
                </a:cubicBezTo>
                <a:cubicBezTo>
                  <a:pt x="2655946" y="5500416"/>
                  <a:pt x="2648834" y="5530490"/>
                  <a:pt x="2648834" y="5563814"/>
                </a:cubicBezTo>
                <a:cubicBezTo>
                  <a:pt x="2648834" y="5597139"/>
                  <a:pt x="2655946" y="5627213"/>
                  <a:pt x="2670170" y="5654035"/>
                </a:cubicBezTo>
                <a:cubicBezTo>
                  <a:pt x="2684394" y="5680858"/>
                  <a:pt x="2704816" y="5701990"/>
                  <a:pt x="2731435" y="5717434"/>
                </a:cubicBezTo>
                <a:cubicBezTo>
                  <a:pt x="2758054" y="5732877"/>
                  <a:pt x="2788839" y="5740598"/>
                  <a:pt x="2823789" y="5740598"/>
                </a:cubicBezTo>
                <a:cubicBezTo>
                  <a:pt x="2859146" y="5740598"/>
                  <a:pt x="2890033" y="5732978"/>
                  <a:pt x="2916448" y="5717738"/>
                </a:cubicBezTo>
                <a:cubicBezTo>
                  <a:pt x="2942865" y="5702498"/>
                  <a:pt x="2963185" y="5681569"/>
                  <a:pt x="2977409" y="5654950"/>
                </a:cubicBezTo>
                <a:cubicBezTo>
                  <a:pt x="2991633" y="5628330"/>
                  <a:pt x="2998744" y="5598358"/>
                  <a:pt x="2998744" y="5565034"/>
                </a:cubicBezTo>
                <a:cubicBezTo>
                  <a:pt x="2998744" y="5531709"/>
                  <a:pt x="2991633" y="5501534"/>
                  <a:pt x="2977409" y="5474508"/>
                </a:cubicBezTo>
                <a:cubicBezTo>
                  <a:pt x="2963185" y="5447482"/>
                  <a:pt x="2942763" y="5426146"/>
                  <a:pt x="2916144" y="5410500"/>
                </a:cubicBezTo>
                <a:cubicBezTo>
                  <a:pt x="2889525" y="5394854"/>
                  <a:pt x="2858740" y="5387030"/>
                  <a:pt x="2823789" y="5387030"/>
                </a:cubicBezTo>
                <a:close/>
                <a:moveTo>
                  <a:pt x="11117240" y="5294075"/>
                </a:moveTo>
                <a:cubicBezTo>
                  <a:pt x="11081883" y="5294075"/>
                  <a:pt x="11050997" y="5301390"/>
                  <a:pt x="11024581" y="5316021"/>
                </a:cubicBezTo>
                <a:cubicBezTo>
                  <a:pt x="10998165" y="5330651"/>
                  <a:pt x="10977845" y="5350971"/>
                  <a:pt x="10963621" y="5376981"/>
                </a:cubicBezTo>
                <a:cubicBezTo>
                  <a:pt x="10949397" y="5402990"/>
                  <a:pt x="10942285" y="5432657"/>
                  <a:pt x="10942285" y="5465982"/>
                </a:cubicBezTo>
                <a:cubicBezTo>
                  <a:pt x="10942285" y="5493617"/>
                  <a:pt x="10947365" y="5518611"/>
                  <a:pt x="10957525" y="5540963"/>
                </a:cubicBezTo>
                <a:cubicBezTo>
                  <a:pt x="10967685" y="5563315"/>
                  <a:pt x="10981705" y="5581908"/>
                  <a:pt x="10999587" y="5596741"/>
                </a:cubicBezTo>
                <a:cubicBezTo>
                  <a:pt x="11017469" y="5611575"/>
                  <a:pt x="11037585" y="5621837"/>
                  <a:pt x="11059937" y="5627526"/>
                </a:cubicBezTo>
                <a:lnTo>
                  <a:pt x="11059937" y="5516579"/>
                </a:lnTo>
                <a:cubicBezTo>
                  <a:pt x="11037992" y="5506419"/>
                  <a:pt x="11027019" y="5488334"/>
                  <a:pt x="11027019" y="5462325"/>
                </a:cubicBezTo>
                <a:cubicBezTo>
                  <a:pt x="11027019" y="5444849"/>
                  <a:pt x="11032607" y="5430117"/>
                  <a:pt x="11043783" y="5418129"/>
                </a:cubicBezTo>
                <a:cubicBezTo>
                  <a:pt x="11054959" y="5406140"/>
                  <a:pt x="11071113" y="5399332"/>
                  <a:pt x="11092246" y="5397707"/>
                </a:cubicBezTo>
                <a:lnTo>
                  <a:pt x="11092246" y="5633622"/>
                </a:lnTo>
                <a:cubicBezTo>
                  <a:pt x="11102813" y="5634841"/>
                  <a:pt x="11112973" y="5635451"/>
                  <a:pt x="11122726" y="5635451"/>
                </a:cubicBezTo>
                <a:cubicBezTo>
                  <a:pt x="11156864" y="5635451"/>
                  <a:pt x="11186734" y="5628237"/>
                  <a:pt x="11212337" y="5613810"/>
                </a:cubicBezTo>
                <a:cubicBezTo>
                  <a:pt x="11237941" y="5599383"/>
                  <a:pt x="11257651" y="5579368"/>
                  <a:pt x="11271469" y="5553765"/>
                </a:cubicBezTo>
                <a:cubicBezTo>
                  <a:pt x="11285286" y="5528161"/>
                  <a:pt x="11292195" y="5498900"/>
                  <a:pt x="11292195" y="5465982"/>
                </a:cubicBezTo>
                <a:cubicBezTo>
                  <a:pt x="11292195" y="5432251"/>
                  <a:pt x="11285083" y="5402381"/>
                  <a:pt x="11270859" y="5376371"/>
                </a:cubicBezTo>
                <a:cubicBezTo>
                  <a:pt x="11256635" y="5350362"/>
                  <a:pt x="11236315" y="5330143"/>
                  <a:pt x="11209899" y="5315716"/>
                </a:cubicBezTo>
                <a:cubicBezTo>
                  <a:pt x="11183483" y="5301289"/>
                  <a:pt x="11152597" y="5294075"/>
                  <a:pt x="11117240" y="5294075"/>
                </a:cubicBezTo>
                <a:close/>
                <a:moveTo>
                  <a:pt x="10947161" y="5133826"/>
                </a:moveTo>
                <a:lnTo>
                  <a:pt x="10947161" y="5238068"/>
                </a:lnTo>
                <a:lnTo>
                  <a:pt x="11398266" y="5238068"/>
                </a:lnTo>
                <a:lnTo>
                  <a:pt x="11398266" y="5133826"/>
                </a:lnTo>
                <a:close/>
                <a:moveTo>
                  <a:pt x="2895113" y="5053198"/>
                </a:moveTo>
                <a:cubicBezTo>
                  <a:pt x="2871541" y="5053605"/>
                  <a:pt x="2852745" y="5059802"/>
                  <a:pt x="2838725" y="5071791"/>
                </a:cubicBezTo>
                <a:cubicBezTo>
                  <a:pt x="2824704" y="5083780"/>
                  <a:pt x="2814544" y="5097699"/>
                  <a:pt x="2808245" y="5113549"/>
                </a:cubicBezTo>
                <a:cubicBezTo>
                  <a:pt x="2801945" y="5129398"/>
                  <a:pt x="2795545" y="5149921"/>
                  <a:pt x="2789042" y="5175118"/>
                </a:cubicBezTo>
                <a:cubicBezTo>
                  <a:pt x="2784165" y="5197064"/>
                  <a:pt x="2779289" y="5213218"/>
                  <a:pt x="2774412" y="5223581"/>
                </a:cubicBezTo>
                <a:cubicBezTo>
                  <a:pt x="2769535" y="5233945"/>
                  <a:pt x="2762220" y="5239126"/>
                  <a:pt x="2752466" y="5239126"/>
                </a:cubicBezTo>
                <a:cubicBezTo>
                  <a:pt x="2744338" y="5239126"/>
                  <a:pt x="2737937" y="5235875"/>
                  <a:pt x="2733264" y="5229373"/>
                </a:cubicBezTo>
                <a:cubicBezTo>
                  <a:pt x="2728590" y="5222870"/>
                  <a:pt x="2726253" y="5213523"/>
                  <a:pt x="2726253" y="5201331"/>
                </a:cubicBezTo>
                <a:cubicBezTo>
                  <a:pt x="2726253" y="5187107"/>
                  <a:pt x="2729708" y="5175626"/>
                  <a:pt x="2736617" y="5166889"/>
                </a:cubicBezTo>
                <a:cubicBezTo>
                  <a:pt x="2743525" y="5158151"/>
                  <a:pt x="2752872" y="5152969"/>
                  <a:pt x="2764658" y="5151344"/>
                </a:cubicBezTo>
                <a:lnTo>
                  <a:pt x="2764658" y="5055027"/>
                </a:lnTo>
                <a:cubicBezTo>
                  <a:pt x="2729708" y="5058685"/>
                  <a:pt x="2701666" y="5072807"/>
                  <a:pt x="2680533" y="5097394"/>
                </a:cubicBezTo>
                <a:cubicBezTo>
                  <a:pt x="2659400" y="5121981"/>
                  <a:pt x="2648834" y="5155611"/>
                  <a:pt x="2648834" y="5198283"/>
                </a:cubicBezTo>
                <a:cubicBezTo>
                  <a:pt x="2648834" y="5227137"/>
                  <a:pt x="2653508" y="5252029"/>
                  <a:pt x="2662855" y="5272959"/>
                </a:cubicBezTo>
                <a:cubicBezTo>
                  <a:pt x="2672202" y="5293889"/>
                  <a:pt x="2684902" y="5309738"/>
                  <a:pt x="2700955" y="5320508"/>
                </a:cubicBezTo>
                <a:cubicBezTo>
                  <a:pt x="2717008" y="5331277"/>
                  <a:pt x="2734788" y="5336662"/>
                  <a:pt x="2754295" y="5336662"/>
                </a:cubicBezTo>
                <a:cubicBezTo>
                  <a:pt x="2777460" y="5336662"/>
                  <a:pt x="2795849" y="5330769"/>
                  <a:pt x="2809464" y="5318984"/>
                </a:cubicBezTo>
                <a:cubicBezTo>
                  <a:pt x="2823078" y="5307198"/>
                  <a:pt x="2833035" y="5293177"/>
                  <a:pt x="2839334" y="5276921"/>
                </a:cubicBezTo>
                <a:cubicBezTo>
                  <a:pt x="2845633" y="5260665"/>
                  <a:pt x="2851628" y="5240345"/>
                  <a:pt x="2857317" y="5215961"/>
                </a:cubicBezTo>
                <a:cubicBezTo>
                  <a:pt x="2863007" y="5193203"/>
                  <a:pt x="2868188" y="5176744"/>
                  <a:pt x="2872862" y="5166584"/>
                </a:cubicBezTo>
                <a:cubicBezTo>
                  <a:pt x="2877536" y="5156424"/>
                  <a:pt x="2884749" y="5151344"/>
                  <a:pt x="2894503" y="5151344"/>
                </a:cubicBezTo>
                <a:cubicBezTo>
                  <a:pt x="2902631" y="5151344"/>
                  <a:pt x="2909235" y="5154900"/>
                  <a:pt x="2914315" y="5162012"/>
                </a:cubicBezTo>
                <a:cubicBezTo>
                  <a:pt x="2919395" y="5169124"/>
                  <a:pt x="2921935" y="5179182"/>
                  <a:pt x="2921935" y="5192187"/>
                </a:cubicBezTo>
                <a:cubicBezTo>
                  <a:pt x="2921935" y="5206411"/>
                  <a:pt x="2918277" y="5218400"/>
                  <a:pt x="2910962" y="5228153"/>
                </a:cubicBezTo>
                <a:cubicBezTo>
                  <a:pt x="2903647" y="5237907"/>
                  <a:pt x="2894097" y="5243393"/>
                  <a:pt x="2882311" y="5244613"/>
                </a:cubicBezTo>
                <a:lnTo>
                  <a:pt x="2882311" y="5347635"/>
                </a:lnTo>
                <a:cubicBezTo>
                  <a:pt x="2904257" y="5346009"/>
                  <a:pt x="2924069" y="5338491"/>
                  <a:pt x="2941747" y="5325080"/>
                </a:cubicBezTo>
                <a:cubicBezTo>
                  <a:pt x="2959425" y="5311669"/>
                  <a:pt x="2973345" y="5293381"/>
                  <a:pt x="2983505" y="5270216"/>
                </a:cubicBezTo>
                <a:cubicBezTo>
                  <a:pt x="2993664" y="5247051"/>
                  <a:pt x="2998744" y="5220635"/>
                  <a:pt x="2998744" y="5190968"/>
                </a:cubicBezTo>
                <a:cubicBezTo>
                  <a:pt x="2998744" y="5163333"/>
                  <a:pt x="2994274" y="5139050"/>
                  <a:pt x="2985333" y="5118121"/>
                </a:cubicBezTo>
                <a:cubicBezTo>
                  <a:pt x="2976393" y="5097191"/>
                  <a:pt x="2964099" y="5081138"/>
                  <a:pt x="2948453" y="5069962"/>
                </a:cubicBezTo>
                <a:cubicBezTo>
                  <a:pt x="2932806" y="5058786"/>
                  <a:pt x="2915026" y="5053198"/>
                  <a:pt x="2895113" y="5053198"/>
                </a:cubicBezTo>
                <a:close/>
                <a:moveTo>
                  <a:pt x="5804495" y="5015588"/>
                </a:moveTo>
                <a:lnTo>
                  <a:pt x="5804495" y="5277716"/>
                </a:lnTo>
                <a:lnTo>
                  <a:pt x="6232432" y="5277716"/>
                </a:lnTo>
                <a:lnTo>
                  <a:pt x="6232432" y="5015588"/>
                </a:lnTo>
                <a:lnTo>
                  <a:pt x="6148917" y="5015588"/>
                </a:lnTo>
                <a:lnTo>
                  <a:pt x="6148917" y="5173474"/>
                </a:lnTo>
                <a:lnTo>
                  <a:pt x="6055039" y="5173474"/>
                </a:lnTo>
                <a:lnTo>
                  <a:pt x="6055039" y="5033876"/>
                </a:lnTo>
                <a:lnTo>
                  <a:pt x="5974572" y="5033876"/>
                </a:lnTo>
                <a:lnTo>
                  <a:pt x="5974572" y="5173474"/>
                </a:lnTo>
                <a:lnTo>
                  <a:pt x="5888008" y="5173474"/>
                </a:lnTo>
                <a:lnTo>
                  <a:pt x="5888008" y="5015588"/>
                </a:lnTo>
                <a:close/>
                <a:moveTo>
                  <a:pt x="2653711" y="4882205"/>
                </a:moveTo>
                <a:lnTo>
                  <a:pt x="2653711" y="4986447"/>
                </a:lnTo>
                <a:lnTo>
                  <a:pt x="2993868" y="4986447"/>
                </a:lnTo>
                <a:lnTo>
                  <a:pt x="2993868" y="4882205"/>
                </a:lnTo>
                <a:close/>
                <a:moveTo>
                  <a:pt x="2562271" y="4872452"/>
                </a:moveTo>
                <a:cubicBezTo>
                  <a:pt x="2546015" y="4872452"/>
                  <a:pt x="2532502" y="4878243"/>
                  <a:pt x="2521733" y="4889825"/>
                </a:cubicBezTo>
                <a:cubicBezTo>
                  <a:pt x="2510963" y="4901408"/>
                  <a:pt x="2505578" y="4916140"/>
                  <a:pt x="2505578" y="4934021"/>
                </a:cubicBezTo>
                <a:cubicBezTo>
                  <a:pt x="2505578" y="4952309"/>
                  <a:pt x="2510963" y="4967245"/>
                  <a:pt x="2521733" y="4978827"/>
                </a:cubicBezTo>
                <a:cubicBezTo>
                  <a:pt x="2532502" y="4990409"/>
                  <a:pt x="2546015" y="4996201"/>
                  <a:pt x="2562271" y="4996201"/>
                </a:cubicBezTo>
                <a:cubicBezTo>
                  <a:pt x="2578120" y="4996201"/>
                  <a:pt x="2591430" y="4990409"/>
                  <a:pt x="2602200" y="4978827"/>
                </a:cubicBezTo>
                <a:cubicBezTo>
                  <a:pt x="2612969" y="4967245"/>
                  <a:pt x="2618354" y="4952309"/>
                  <a:pt x="2618354" y="4934021"/>
                </a:cubicBezTo>
                <a:cubicBezTo>
                  <a:pt x="2618354" y="4916140"/>
                  <a:pt x="2612969" y="4901408"/>
                  <a:pt x="2602200" y="4889825"/>
                </a:cubicBezTo>
                <a:cubicBezTo>
                  <a:pt x="2591430" y="4878243"/>
                  <a:pt x="2578120" y="4872452"/>
                  <a:pt x="2562271" y="4872452"/>
                </a:cubicBezTo>
                <a:close/>
                <a:moveTo>
                  <a:pt x="11117240" y="4827883"/>
                </a:moveTo>
                <a:cubicBezTo>
                  <a:pt x="11143249" y="4827883"/>
                  <a:pt x="11163773" y="4835097"/>
                  <a:pt x="11178809" y="4849524"/>
                </a:cubicBezTo>
                <a:cubicBezTo>
                  <a:pt x="11193846" y="4863951"/>
                  <a:pt x="11201365" y="4881528"/>
                  <a:pt x="11201365" y="4902255"/>
                </a:cubicBezTo>
                <a:cubicBezTo>
                  <a:pt x="11201365" y="4923387"/>
                  <a:pt x="11193948" y="4941167"/>
                  <a:pt x="11179114" y="4955595"/>
                </a:cubicBezTo>
                <a:cubicBezTo>
                  <a:pt x="11164281" y="4970022"/>
                  <a:pt x="11143859" y="4977236"/>
                  <a:pt x="11117849" y="4977236"/>
                </a:cubicBezTo>
                <a:cubicBezTo>
                  <a:pt x="11091840" y="4977236"/>
                  <a:pt x="11071215" y="4969920"/>
                  <a:pt x="11055975" y="4955290"/>
                </a:cubicBezTo>
                <a:cubicBezTo>
                  <a:pt x="11040735" y="4940659"/>
                  <a:pt x="11033115" y="4922981"/>
                  <a:pt x="11033115" y="4902255"/>
                </a:cubicBezTo>
                <a:cubicBezTo>
                  <a:pt x="11033115" y="4881528"/>
                  <a:pt x="11040633" y="4863951"/>
                  <a:pt x="11055670" y="4849524"/>
                </a:cubicBezTo>
                <a:cubicBezTo>
                  <a:pt x="11070707" y="4835097"/>
                  <a:pt x="11091230" y="4827883"/>
                  <a:pt x="11117240" y="4827883"/>
                </a:cubicBezTo>
                <a:close/>
                <a:moveTo>
                  <a:pt x="10947161" y="4724251"/>
                </a:moveTo>
                <a:lnTo>
                  <a:pt x="10947161" y="4828493"/>
                </a:lnTo>
                <a:lnTo>
                  <a:pt x="10994710" y="4828493"/>
                </a:lnTo>
                <a:cubicBezTo>
                  <a:pt x="10978861" y="4838653"/>
                  <a:pt x="10966161" y="4852674"/>
                  <a:pt x="10956610" y="4870555"/>
                </a:cubicBezTo>
                <a:cubicBezTo>
                  <a:pt x="10947060" y="4888437"/>
                  <a:pt x="10942285" y="4909366"/>
                  <a:pt x="10942285" y="4933344"/>
                </a:cubicBezTo>
                <a:cubicBezTo>
                  <a:pt x="10942285" y="4961386"/>
                  <a:pt x="10949498" y="4986786"/>
                  <a:pt x="10963925" y="5009544"/>
                </a:cubicBezTo>
                <a:cubicBezTo>
                  <a:pt x="10978353" y="5032303"/>
                  <a:pt x="10998876" y="5050286"/>
                  <a:pt x="11025495" y="5063494"/>
                </a:cubicBezTo>
                <a:cubicBezTo>
                  <a:pt x="11052114" y="5076702"/>
                  <a:pt x="11082899" y="5083306"/>
                  <a:pt x="11117849" y="5083306"/>
                </a:cubicBezTo>
                <a:cubicBezTo>
                  <a:pt x="11152800" y="5083306"/>
                  <a:pt x="11183483" y="5076702"/>
                  <a:pt x="11209899" y="5063494"/>
                </a:cubicBezTo>
                <a:cubicBezTo>
                  <a:pt x="11236315" y="5050286"/>
                  <a:pt x="11256635" y="5032303"/>
                  <a:pt x="11270859" y="5009544"/>
                </a:cubicBezTo>
                <a:cubicBezTo>
                  <a:pt x="11285083" y="4986786"/>
                  <a:pt x="11292195" y="4961386"/>
                  <a:pt x="11292195" y="4933344"/>
                </a:cubicBezTo>
                <a:cubicBezTo>
                  <a:pt x="11292195" y="4909773"/>
                  <a:pt x="11287318" y="4888843"/>
                  <a:pt x="11277565" y="4870555"/>
                </a:cubicBezTo>
                <a:cubicBezTo>
                  <a:pt x="11267811" y="4852267"/>
                  <a:pt x="11255009" y="4838247"/>
                  <a:pt x="11239160" y="4828493"/>
                </a:cubicBezTo>
                <a:lnTo>
                  <a:pt x="11398266" y="4828493"/>
                </a:lnTo>
                <a:lnTo>
                  <a:pt x="11398266" y="4724251"/>
                </a:lnTo>
                <a:close/>
                <a:moveTo>
                  <a:pt x="2905476" y="4615886"/>
                </a:moveTo>
                <a:lnTo>
                  <a:pt x="2905476" y="4653072"/>
                </a:lnTo>
                <a:cubicBezTo>
                  <a:pt x="2905476" y="4664451"/>
                  <a:pt x="2903241" y="4672579"/>
                  <a:pt x="2898770" y="4677456"/>
                </a:cubicBezTo>
                <a:cubicBezTo>
                  <a:pt x="2894300" y="4682333"/>
                  <a:pt x="2886985" y="4684771"/>
                  <a:pt x="2876825" y="4684771"/>
                </a:cubicBezTo>
                <a:lnTo>
                  <a:pt x="2740274" y="4684771"/>
                </a:lnTo>
                <a:lnTo>
                  <a:pt x="2740274" y="4616496"/>
                </a:lnTo>
                <a:lnTo>
                  <a:pt x="2653711" y="4616496"/>
                </a:lnTo>
                <a:lnTo>
                  <a:pt x="2653711" y="4684771"/>
                </a:lnTo>
                <a:lnTo>
                  <a:pt x="2570805" y="4684771"/>
                </a:lnTo>
                <a:lnTo>
                  <a:pt x="2570805" y="4789013"/>
                </a:lnTo>
                <a:lnTo>
                  <a:pt x="2653711" y="4789013"/>
                </a:lnTo>
                <a:lnTo>
                  <a:pt x="2653711" y="4830466"/>
                </a:lnTo>
                <a:lnTo>
                  <a:pt x="2740274" y="4830466"/>
                </a:lnTo>
                <a:lnTo>
                  <a:pt x="2740274" y="4789013"/>
                </a:lnTo>
                <a:lnTo>
                  <a:pt x="2875605" y="4789013"/>
                </a:lnTo>
                <a:cubicBezTo>
                  <a:pt x="2917465" y="4789013"/>
                  <a:pt x="2947640" y="4778446"/>
                  <a:pt x="2966131" y="4757314"/>
                </a:cubicBezTo>
                <a:cubicBezTo>
                  <a:pt x="2984622" y="4736181"/>
                  <a:pt x="2993868" y="4706717"/>
                  <a:pt x="2993868" y="4668922"/>
                </a:cubicBezTo>
                <a:lnTo>
                  <a:pt x="2993868" y="4615886"/>
                </a:lnTo>
                <a:close/>
                <a:moveTo>
                  <a:pt x="2653711" y="4453580"/>
                </a:moveTo>
                <a:lnTo>
                  <a:pt x="2653711" y="4557822"/>
                </a:lnTo>
                <a:lnTo>
                  <a:pt x="2993868" y="4557822"/>
                </a:lnTo>
                <a:lnTo>
                  <a:pt x="2993868" y="4453580"/>
                </a:lnTo>
                <a:close/>
                <a:moveTo>
                  <a:pt x="2562271" y="4443827"/>
                </a:moveTo>
                <a:cubicBezTo>
                  <a:pt x="2546015" y="4443827"/>
                  <a:pt x="2532502" y="4449618"/>
                  <a:pt x="2521733" y="4461200"/>
                </a:cubicBezTo>
                <a:cubicBezTo>
                  <a:pt x="2510963" y="4472783"/>
                  <a:pt x="2505578" y="4487515"/>
                  <a:pt x="2505578" y="4505396"/>
                </a:cubicBezTo>
                <a:cubicBezTo>
                  <a:pt x="2505578" y="4523684"/>
                  <a:pt x="2510963" y="4538620"/>
                  <a:pt x="2521733" y="4550202"/>
                </a:cubicBezTo>
                <a:cubicBezTo>
                  <a:pt x="2532502" y="4561784"/>
                  <a:pt x="2546015" y="4567576"/>
                  <a:pt x="2562271" y="4567576"/>
                </a:cubicBezTo>
                <a:cubicBezTo>
                  <a:pt x="2578120" y="4567576"/>
                  <a:pt x="2591430" y="4561784"/>
                  <a:pt x="2602200" y="4550202"/>
                </a:cubicBezTo>
                <a:cubicBezTo>
                  <a:pt x="2612969" y="4538620"/>
                  <a:pt x="2618354" y="4523684"/>
                  <a:pt x="2618354" y="4505396"/>
                </a:cubicBezTo>
                <a:cubicBezTo>
                  <a:pt x="2618354" y="4487515"/>
                  <a:pt x="2612969" y="4472783"/>
                  <a:pt x="2602200" y="4461200"/>
                </a:cubicBezTo>
                <a:cubicBezTo>
                  <a:pt x="2591430" y="4449618"/>
                  <a:pt x="2578120" y="4443827"/>
                  <a:pt x="2562271" y="4443827"/>
                </a:cubicBezTo>
                <a:close/>
                <a:moveTo>
                  <a:pt x="11117849" y="4400020"/>
                </a:moveTo>
                <a:cubicBezTo>
                  <a:pt x="11143859" y="4400020"/>
                  <a:pt x="11164281" y="4407234"/>
                  <a:pt x="11179114" y="4421661"/>
                </a:cubicBezTo>
                <a:cubicBezTo>
                  <a:pt x="11193948" y="4436088"/>
                  <a:pt x="11201365" y="4453665"/>
                  <a:pt x="11201365" y="4474392"/>
                </a:cubicBezTo>
                <a:cubicBezTo>
                  <a:pt x="11201365" y="4495118"/>
                  <a:pt x="11193846" y="4512695"/>
                  <a:pt x="11178809" y="4527122"/>
                </a:cubicBezTo>
                <a:cubicBezTo>
                  <a:pt x="11163773" y="4541549"/>
                  <a:pt x="11143249" y="4548763"/>
                  <a:pt x="11117240" y="4548763"/>
                </a:cubicBezTo>
                <a:cubicBezTo>
                  <a:pt x="11091230" y="4548763"/>
                  <a:pt x="11070707" y="4541549"/>
                  <a:pt x="11055670" y="4527122"/>
                </a:cubicBezTo>
                <a:cubicBezTo>
                  <a:pt x="11040633" y="4512695"/>
                  <a:pt x="11033115" y="4495118"/>
                  <a:pt x="11033115" y="4474392"/>
                </a:cubicBezTo>
                <a:cubicBezTo>
                  <a:pt x="11033115" y="4453665"/>
                  <a:pt x="11040735" y="4436088"/>
                  <a:pt x="11055975" y="4421661"/>
                </a:cubicBezTo>
                <a:cubicBezTo>
                  <a:pt x="11071215" y="4407234"/>
                  <a:pt x="11091840" y="4400020"/>
                  <a:pt x="11117849" y="4400020"/>
                </a:cubicBezTo>
                <a:close/>
                <a:moveTo>
                  <a:pt x="6033703" y="4371927"/>
                </a:moveTo>
                <a:cubicBezTo>
                  <a:pt x="5988186" y="4371927"/>
                  <a:pt x="5952626" y="4384423"/>
                  <a:pt x="5927023" y="4409417"/>
                </a:cubicBezTo>
                <a:cubicBezTo>
                  <a:pt x="5901420" y="4434411"/>
                  <a:pt x="5888618" y="4468040"/>
                  <a:pt x="5888618" y="4510306"/>
                </a:cubicBezTo>
                <a:cubicBezTo>
                  <a:pt x="5888618" y="4534283"/>
                  <a:pt x="5894512" y="4556432"/>
                  <a:pt x="5906296" y="4576752"/>
                </a:cubicBezTo>
                <a:cubicBezTo>
                  <a:pt x="5918082" y="4597072"/>
                  <a:pt x="5933322" y="4613125"/>
                  <a:pt x="5952017" y="4624911"/>
                </a:cubicBezTo>
                <a:cubicBezTo>
                  <a:pt x="5931697" y="4636290"/>
                  <a:pt x="5916050" y="4652038"/>
                  <a:pt x="5905078" y="4672155"/>
                </a:cubicBezTo>
                <a:cubicBezTo>
                  <a:pt x="5894104" y="4692271"/>
                  <a:pt x="5888618" y="4715131"/>
                  <a:pt x="5888618" y="4740735"/>
                </a:cubicBezTo>
                <a:cubicBezTo>
                  <a:pt x="5888618" y="4762274"/>
                  <a:pt x="5892783" y="4781578"/>
                  <a:pt x="5901115" y="4798647"/>
                </a:cubicBezTo>
                <a:cubicBezTo>
                  <a:pt x="5909446" y="4815715"/>
                  <a:pt x="5920723" y="4829533"/>
                  <a:pt x="5934947" y="4840099"/>
                </a:cubicBezTo>
                <a:lnTo>
                  <a:pt x="5892276" y="4840099"/>
                </a:lnTo>
                <a:lnTo>
                  <a:pt x="5892276" y="4944341"/>
                </a:lnTo>
                <a:lnTo>
                  <a:pt x="6232432" y="4944341"/>
                </a:lnTo>
                <a:lnTo>
                  <a:pt x="6232432" y="4840099"/>
                </a:lnTo>
                <a:lnTo>
                  <a:pt x="6047724" y="4840099"/>
                </a:lnTo>
                <a:cubicBezTo>
                  <a:pt x="6025779" y="4840099"/>
                  <a:pt x="6008811" y="4834308"/>
                  <a:pt x="5996822" y="4822726"/>
                </a:cubicBezTo>
                <a:cubicBezTo>
                  <a:pt x="5984833" y="4811143"/>
                  <a:pt x="5978840" y="4795192"/>
                  <a:pt x="5978840" y="4774872"/>
                </a:cubicBezTo>
                <a:cubicBezTo>
                  <a:pt x="5978840" y="4754552"/>
                  <a:pt x="5984833" y="4738601"/>
                  <a:pt x="5996822" y="4727019"/>
                </a:cubicBezTo>
                <a:cubicBezTo>
                  <a:pt x="6008811" y="4715436"/>
                  <a:pt x="6025779" y="4709645"/>
                  <a:pt x="6047724" y="4709645"/>
                </a:cubicBezTo>
                <a:lnTo>
                  <a:pt x="6232432" y="4709645"/>
                </a:lnTo>
                <a:lnTo>
                  <a:pt x="6232432" y="4606013"/>
                </a:lnTo>
                <a:lnTo>
                  <a:pt x="6047724" y="4606013"/>
                </a:lnTo>
                <a:cubicBezTo>
                  <a:pt x="6025779" y="4606013"/>
                  <a:pt x="6008811" y="4600222"/>
                  <a:pt x="5996822" y="4588639"/>
                </a:cubicBezTo>
                <a:cubicBezTo>
                  <a:pt x="5984833" y="4577057"/>
                  <a:pt x="5978840" y="4561106"/>
                  <a:pt x="5978840" y="4540786"/>
                </a:cubicBezTo>
                <a:cubicBezTo>
                  <a:pt x="5978840" y="4520466"/>
                  <a:pt x="5984833" y="4504515"/>
                  <a:pt x="5996822" y="4492932"/>
                </a:cubicBezTo>
                <a:cubicBezTo>
                  <a:pt x="6008811" y="4481350"/>
                  <a:pt x="6025779" y="4475559"/>
                  <a:pt x="6047724" y="4475559"/>
                </a:cubicBezTo>
                <a:lnTo>
                  <a:pt x="6232432" y="4475559"/>
                </a:lnTo>
                <a:lnTo>
                  <a:pt x="6232432" y="4371927"/>
                </a:lnTo>
                <a:close/>
                <a:moveTo>
                  <a:pt x="11117849" y="4293950"/>
                </a:moveTo>
                <a:cubicBezTo>
                  <a:pt x="11082899" y="4293950"/>
                  <a:pt x="11052114" y="4300554"/>
                  <a:pt x="11025495" y="4313762"/>
                </a:cubicBezTo>
                <a:cubicBezTo>
                  <a:pt x="10998876" y="4326970"/>
                  <a:pt x="10978353" y="4344953"/>
                  <a:pt x="10963925" y="4367712"/>
                </a:cubicBezTo>
                <a:cubicBezTo>
                  <a:pt x="10949498" y="4390470"/>
                  <a:pt x="10942285" y="4415667"/>
                  <a:pt x="10942285" y="4443302"/>
                </a:cubicBezTo>
                <a:cubicBezTo>
                  <a:pt x="10942285" y="4467280"/>
                  <a:pt x="10947161" y="4488311"/>
                  <a:pt x="10956915" y="4506396"/>
                </a:cubicBezTo>
                <a:cubicBezTo>
                  <a:pt x="10966669" y="4524480"/>
                  <a:pt x="10979470" y="4538603"/>
                  <a:pt x="10995320" y="4548763"/>
                </a:cubicBezTo>
                <a:lnTo>
                  <a:pt x="10947161" y="4548763"/>
                </a:lnTo>
                <a:lnTo>
                  <a:pt x="10947161" y="4653004"/>
                </a:lnTo>
                <a:lnTo>
                  <a:pt x="11287318" y="4653004"/>
                </a:lnTo>
                <a:lnTo>
                  <a:pt x="11287318" y="4548763"/>
                </a:lnTo>
                <a:lnTo>
                  <a:pt x="11239160" y="4548763"/>
                </a:lnTo>
                <a:cubicBezTo>
                  <a:pt x="11255009" y="4539009"/>
                  <a:pt x="11267811" y="4525090"/>
                  <a:pt x="11277565" y="4507005"/>
                </a:cubicBezTo>
                <a:cubicBezTo>
                  <a:pt x="11287318" y="4488920"/>
                  <a:pt x="11292195" y="4467889"/>
                  <a:pt x="11292195" y="4443912"/>
                </a:cubicBezTo>
                <a:cubicBezTo>
                  <a:pt x="11292195" y="4415870"/>
                  <a:pt x="11285083" y="4390470"/>
                  <a:pt x="11270859" y="4367712"/>
                </a:cubicBezTo>
                <a:cubicBezTo>
                  <a:pt x="11256635" y="4344953"/>
                  <a:pt x="11236315" y="4326970"/>
                  <a:pt x="11209899" y="4313762"/>
                </a:cubicBezTo>
                <a:cubicBezTo>
                  <a:pt x="11183483" y="4300554"/>
                  <a:pt x="11152800" y="4293950"/>
                  <a:pt x="11117849" y="4293950"/>
                </a:cubicBezTo>
                <a:close/>
                <a:moveTo>
                  <a:pt x="7746727" y="4288284"/>
                </a:moveTo>
                <a:cubicBezTo>
                  <a:pt x="7767453" y="4288284"/>
                  <a:pt x="7785030" y="4295803"/>
                  <a:pt x="7799457" y="4310840"/>
                </a:cubicBezTo>
                <a:cubicBezTo>
                  <a:pt x="7813884" y="4325876"/>
                  <a:pt x="7821098" y="4346400"/>
                  <a:pt x="7821098" y="4372409"/>
                </a:cubicBezTo>
                <a:cubicBezTo>
                  <a:pt x="7821098" y="4398419"/>
                  <a:pt x="7813884" y="4418942"/>
                  <a:pt x="7799457" y="4433979"/>
                </a:cubicBezTo>
                <a:cubicBezTo>
                  <a:pt x="7785030" y="4449016"/>
                  <a:pt x="7767453" y="4456534"/>
                  <a:pt x="7746727" y="4456534"/>
                </a:cubicBezTo>
                <a:cubicBezTo>
                  <a:pt x="7726000" y="4456534"/>
                  <a:pt x="7708424" y="4448914"/>
                  <a:pt x="7693996" y="4433674"/>
                </a:cubicBezTo>
                <a:cubicBezTo>
                  <a:pt x="7679569" y="4418434"/>
                  <a:pt x="7672356" y="4397809"/>
                  <a:pt x="7672356" y="4371800"/>
                </a:cubicBezTo>
                <a:cubicBezTo>
                  <a:pt x="7672356" y="4345790"/>
                  <a:pt x="7679569" y="4325368"/>
                  <a:pt x="7693996" y="4310535"/>
                </a:cubicBezTo>
                <a:cubicBezTo>
                  <a:pt x="7708424" y="4295701"/>
                  <a:pt x="7726000" y="4288284"/>
                  <a:pt x="7746727" y="4288284"/>
                </a:cubicBezTo>
                <a:close/>
                <a:moveTo>
                  <a:pt x="7365498" y="4280969"/>
                </a:moveTo>
                <a:cubicBezTo>
                  <a:pt x="7383786" y="4280969"/>
                  <a:pt x="7399026" y="4286252"/>
                  <a:pt x="7411218" y="4296819"/>
                </a:cubicBezTo>
                <a:cubicBezTo>
                  <a:pt x="7423410" y="4307385"/>
                  <a:pt x="7429506" y="4321609"/>
                  <a:pt x="7429506" y="4339491"/>
                </a:cubicBezTo>
                <a:lnTo>
                  <a:pt x="7299052" y="4339491"/>
                </a:lnTo>
                <a:cubicBezTo>
                  <a:pt x="7301896" y="4320796"/>
                  <a:pt x="7309313" y="4306369"/>
                  <a:pt x="7321302" y="4296209"/>
                </a:cubicBezTo>
                <a:cubicBezTo>
                  <a:pt x="7333291" y="4286049"/>
                  <a:pt x="7348023" y="4280969"/>
                  <a:pt x="7365498" y="4280969"/>
                </a:cubicBezTo>
                <a:close/>
                <a:moveTo>
                  <a:pt x="9196431" y="4202331"/>
                </a:moveTo>
                <a:lnTo>
                  <a:pt x="9334811" y="4530905"/>
                </a:lnTo>
                <a:lnTo>
                  <a:pt x="9256782" y="4704032"/>
                </a:lnTo>
                <a:lnTo>
                  <a:pt x="9368948" y="4704032"/>
                </a:lnTo>
                <a:lnTo>
                  <a:pt x="9582308" y="4202331"/>
                </a:lnTo>
                <a:lnTo>
                  <a:pt x="9469532" y="4202331"/>
                </a:lnTo>
                <a:lnTo>
                  <a:pt x="9391503" y="4415081"/>
                </a:lnTo>
                <a:lnTo>
                  <a:pt x="9312865" y="4202331"/>
                </a:lnTo>
                <a:close/>
                <a:moveTo>
                  <a:pt x="8806211" y="4202331"/>
                </a:moveTo>
                <a:lnTo>
                  <a:pt x="8806211" y="4542488"/>
                </a:lnTo>
                <a:lnTo>
                  <a:pt x="8910453" y="4542488"/>
                </a:lnTo>
                <a:lnTo>
                  <a:pt x="8910453" y="4202331"/>
                </a:lnTo>
                <a:close/>
                <a:moveTo>
                  <a:pt x="8392903" y="4202331"/>
                </a:moveTo>
                <a:lnTo>
                  <a:pt x="8513603" y="4542488"/>
                </a:lnTo>
                <a:lnTo>
                  <a:pt x="8642229" y="4542488"/>
                </a:lnTo>
                <a:lnTo>
                  <a:pt x="8762930" y="4202331"/>
                </a:lnTo>
                <a:lnTo>
                  <a:pt x="8651983" y="4202331"/>
                </a:lnTo>
                <a:lnTo>
                  <a:pt x="8578221" y="4444952"/>
                </a:lnTo>
                <a:lnTo>
                  <a:pt x="8504459" y="4202331"/>
                </a:lnTo>
                <a:close/>
                <a:moveTo>
                  <a:pt x="8244236" y="4202331"/>
                </a:moveTo>
                <a:lnTo>
                  <a:pt x="8244236" y="4542488"/>
                </a:lnTo>
                <a:lnTo>
                  <a:pt x="8348478" y="4542488"/>
                </a:lnTo>
                <a:lnTo>
                  <a:pt x="8348478" y="4202331"/>
                </a:lnTo>
                <a:close/>
                <a:moveTo>
                  <a:pt x="7169283" y="4198673"/>
                </a:moveTo>
                <a:cubicBezTo>
                  <a:pt x="7146931" y="4198673"/>
                  <a:pt x="7126611" y="4204058"/>
                  <a:pt x="7108323" y="4214828"/>
                </a:cubicBezTo>
                <a:cubicBezTo>
                  <a:pt x="7090035" y="4225597"/>
                  <a:pt x="7074795" y="4240329"/>
                  <a:pt x="7062603" y="4259024"/>
                </a:cubicBezTo>
                <a:lnTo>
                  <a:pt x="7062603" y="4202331"/>
                </a:lnTo>
                <a:lnTo>
                  <a:pt x="6958361" y="4202331"/>
                </a:lnTo>
                <a:lnTo>
                  <a:pt x="6958361" y="4542488"/>
                </a:lnTo>
                <a:lnTo>
                  <a:pt x="7062603" y="4542488"/>
                </a:lnTo>
                <a:lnTo>
                  <a:pt x="7062603" y="4384601"/>
                </a:lnTo>
                <a:cubicBezTo>
                  <a:pt x="7062603" y="4356560"/>
                  <a:pt x="7069105" y="4336951"/>
                  <a:pt x="7082110" y="4325775"/>
                </a:cubicBezTo>
                <a:cubicBezTo>
                  <a:pt x="7095115" y="4314599"/>
                  <a:pt x="7114622" y="4309011"/>
                  <a:pt x="7140632" y="4309011"/>
                </a:cubicBezTo>
                <a:lnTo>
                  <a:pt x="7169283" y="4309011"/>
                </a:lnTo>
                <a:close/>
                <a:moveTo>
                  <a:pt x="7716247" y="4197454"/>
                </a:moveTo>
                <a:cubicBezTo>
                  <a:pt x="7688205" y="4197454"/>
                  <a:pt x="7662805" y="4204566"/>
                  <a:pt x="7640047" y="4218790"/>
                </a:cubicBezTo>
                <a:cubicBezTo>
                  <a:pt x="7617288" y="4233014"/>
                  <a:pt x="7599305" y="4253334"/>
                  <a:pt x="7586097" y="4279750"/>
                </a:cubicBezTo>
                <a:cubicBezTo>
                  <a:pt x="7572889" y="4306166"/>
                  <a:pt x="7566285" y="4336849"/>
                  <a:pt x="7566285" y="4371800"/>
                </a:cubicBezTo>
                <a:cubicBezTo>
                  <a:pt x="7566285" y="4406750"/>
                  <a:pt x="7572889" y="4437535"/>
                  <a:pt x="7586097" y="4464154"/>
                </a:cubicBezTo>
                <a:cubicBezTo>
                  <a:pt x="7599305" y="4490773"/>
                  <a:pt x="7617288" y="4511296"/>
                  <a:pt x="7640047" y="4525724"/>
                </a:cubicBezTo>
                <a:cubicBezTo>
                  <a:pt x="7662805" y="4540151"/>
                  <a:pt x="7688002" y="4547365"/>
                  <a:pt x="7715637" y="4547365"/>
                </a:cubicBezTo>
                <a:cubicBezTo>
                  <a:pt x="7739615" y="4547365"/>
                  <a:pt x="7760646" y="4542488"/>
                  <a:pt x="7778731" y="4532734"/>
                </a:cubicBezTo>
                <a:cubicBezTo>
                  <a:pt x="7796816" y="4522980"/>
                  <a:pt x="7810938" y="4510179"/>
                  <a:pt x="7821098" y="4494329"/>
                </a:cubicBezTo>
                <a:lnTo>
                  <a:pt x="7821098" y="4542488"/>
                </a:lnTo>
                <a:lnTo>
                  <a:pt x="7925340" y="4542488"/>
                </a:lnTo>
                <a:lnTo>
                  <a:pt x="7925340" y="4202331"/>
                </a:lnTo>
                <a:lnTo>
                  <a:pt x="7821098" y="4202331"/>
                </a:lnTo>
                <a:lnTo>
                  <a:pt x="7821098" y="4250489"/>
                </a:lnTo>
                <a:cubicBezTo>
                  <a:pt x="7811344" y="4234640"/>
                  <a:pt x="7797425" y="4221838"/>
                  <a:pt x="7779340" y="4212084"/>
                </a:cubicBezTo>
                <a:cubicBezTo>
                  <a:pt x="7761255" y="4202331"/>
                  <a:pt x="7740224" y="4197454"/>
                  <a:pt x="7716247" y="4197454"/>
                </a:cubicBezTo>
                <a:close/>
                <a:moveTo>
                  <a:pt x="7366717" y="4197454"/>
                </a:moveTo>
                <a:cubicBezTo>
                  <a:pt x="7332986" y="4197454"/>
                  <a:pt x="7303116" y="4204566"/>
                  <a:pt x="7277106" y="4218790"/>
                </a:cubicBezTo>
                <a:cubicBezTo>
                  <a:pt x="7251097" y="4233014"/>
                  <a:pt x="7230878" y="4253334"/>
                  <a:pt x="7216451" y="4279750"/>
                </a:cubicBezTo>
                <a:cubicBezTo>
                  <a:pt x="7202024" y="4306166"/>
                  <a:pt x="7194810" y="4337052"/>
                  <a:pt x="7194810" y="4372409"/>
                </a:cubicBezTo>
                <a:cubicBezTo>
                  <a:pt x="7194810" y="4407766"/>
                  <a:pt x="7202125" y="4438652"/>
                  <a:pt x="7216756" y="4465068"/>
                </a:cubicBezTo>
                <a:cubicBezTo>
                  <a:pt x="7231386" y="4491484"/>
                  <a:pt x="7251706" y="4511804"/>
                  <a:pt x="7277716" y="4526028"/>
                </a:cubicBezTo>
                <a:cubicBezTo>
                  <a:pt x="7303725" y="4540252"/>
                  <a:pt x="7333393" y="4547365"/>
                  <a:pt x="7366717" y="4547365"/>
                </a:cubicBezTo>
                <a:cubicBezTo>
                  <a:pt x="7394352" y="4547365"/>
                  <a:pt x="7419346" y="4542284"/>
                  <a:pt x="7441698" y="4532124"/>
                </a:cubicBezTo>
                <a:cubicBezTo>
                  <a:pt x="7464050" y="4521964"/>
                  <a:pt x="7482643" y="4507944"/>
                  <a:pt x="7497476" y="4490062"/>
                </a:cubicBezTo>
                <a:cubicBezTo>
                  <a:pt x="7512310" y="4472180"/>
                  <a:pt x="7522572" y="4452064"/>
                  <a:pt x="7528261" y="4429712"/>
                </a:cubicBezTo>
                <a:lnTo>
                  <a:pt x="7417314" y="4429712"/>
                </a:lnTo>
                <a:cubicBezTo>
                  <a:pt x="7407154" y="4451657"/>
                  <a:pt x="7389069" y="4462630"/>
                  <a:pt x="7363060" y="4462630"/>
                </a:cubicBezTo>
                <a:cubicBezTo>
                  <a:pt x="7345585" y="4462630"/>
                  <a:pt x="7330852" y="4457042"/>
                  <a:pt x="7318864" y="4445866"/>
                </a:cubicBezTo>
                <a:cubicBezTo>
                  <a:pt x="7306875" y="4434690"/>
                  <a:pt x="7300068" y="4418536"/>
                  <a:pt x="7298442" y="4397403"/>
                </a:cubicBezTo>
                <a:lnTo>
                  <a:pt x="7534357" y="4397403"/>
                </a:lnTo>
                <a:cubicBezTo>
                  <a:pt x="7535576" y="4386836"/>
                  <a:pt x="7536186" y="4376676"/>
                  <a:pt x="7536186" y="4366923"/>
                </a:cubicBezTo>
                <a:cubicBezTo>
                  <a:pt x="7536186" y="4332785"/>
                  <a:pt x="7528972" y="4302915"/>
                  <a:pt x="7514545" y="4277312"/>
                </a:cubicBezTo>
                <a:cubicBezTo>
                  <a:pt x="7500118" y="4251708"/>
                  <a:pt x="7480103" y="4231998"/>
                  <a:pt x="7454500" y="4218180"/>
                </a:cubicBezTo>
                <a:cubicBezTo>
                  <a:pt x="7428896" y="4204363"/>
                  <a:pt x="7399636" y="4197454"/>
                  <a:pt x="7366717" y="4197454"/>
                </a:cubicBezTo>
                <a:close/>
                <a:moveTo>
                  <a:pt x="9003646" y="4119425"/>
                </a:moveTo>
                <a:lnTo>
                  <a:pt x="9003646" y="4202331"/>
                </a:lnTo>
                <a:lnTo>
                  <a:pt x="8962193" y="4202331"/>
                </a:lnTo>
                <a:lnTo>
                  <a:pt x="8962193" y="4288894"/>
                </a:lnTo>
                <a:lnTo>
                  <a:pt x="9003646" y="4288894"/>
                </a:lnTo>
                <a:lnTo>
                  <a:pt x="9003646" y="4424225"/>
                </a:lnTo>
                <a:cubicBezTo>
                  <a:pt x="9003646" y="4466084"/>
                  <a:pt x="9014212" y="4496260"/>
                  <a:pt x="9035345" y="4514751"/>
                </a:cubicBezTo>
                <a:cubicBezTo>
                  <a:pt x="9056477" y="4533242"/>
                  <a:pt x="9085941" y="4542488"/>
                  <a:pt x="9123737" y="4542488"/>
                </a:cubicBezTo>
                <a:lnTo>
                  <a:pt x="9176772" y="4542488"/>
                </a:lnTo>
                <a:lnTo>
                  <a:pt x="9176772" y="4454096"/>
                </a:lnTo>
                <a:lnTo>
                  <a:pt x="9139586" y="4454096"/>
                </a:lnTo>
                <a:cubicBezTo>
                  <a:pt x="9128207" y="4454096"/>
                  <a:pt x="9120079" y="4451860"/>
                  <a:pt x="9115202" y="4447390"/>
                </a:cubicBezTo>
                <a:cubicBezTo>
                  <a:pt x="9110325" y="4442920"/>
                  <a:pt x="9107887" y="4435604"/>
                  <a:pt x="9107887" y="4425444"/>
                </a:cubicBezTo>
                <a:lnTo>
                  <a:pt x="9107887" y="4288894"/>
                </a:lnTo>
                <a:lnTo>
                  <a:pt x="9176163" y="4288894"/>
                </a:lnTo>
                <a:lnTo>
                  <a:pt x="9176163" y="4202331"/>
                </a:lnTo>
                <a:lnTo>
                  <a:pt x="9107887" y="4202331"/>
                </a:lnTo>
                <a:lnTo>
                  <a:pt x="9107887" y="4119425"/>
                </a:lnTo>
                <a:close/>
                <a:moveTo>
                  <a:pt x="8013046" y="4119425"/>
                </a:moveTo>
                <a:lnTo>
                  <a:pt x="8013046" y="4202331"/>
                </a:lnTo>
                <a:lnTo>
                  <a:pt x="7971593" y="4202331"/>
                </a:lnTo>
                <a:lnTo>
                  <a:pt x="7971593" y="4288894"/>
                </a:lnTo>
                <a:lnTo>
                  <a:pt x="8013046" y="4288894"/>
                </a:lnTo>
                <a:lnTo>
                  <a:pt x="8013046" y="4424225"/>
                </a:lnTo>
                <a:cubicBezTo>
                  <a:pt x="8013046" y="4466084"/>
                  <a:pt x="8023612" y="4496260"/>
                  <a:pt x="8044745" y="4514751"/>
                </a:cubicBezTo>
                <a:cubicBezTo>
                  <a:pt x="8065878" y="4533242"/>
                  <a:pt x="8095342" y="4542488"/>
                  <a:pt x="8133137" y="4542488"/>
                </a:cubicBezTo>
                <a:lnTo>
                  <a:pt x="8186172" y="4542488"/>
                </a:lnTo>
                <a:lnTo>
                  <a:pt x="8186172" y="4454096"/>
                </a:lnTo>
                <a:lnTo>
                  <a:pt x="8148986" y="4454096"/>
                </a:lnTo>
                <a:cubicBezTo>
                  <a:pt x="8137607" y="4454096"/>
                  <a:pt x="8129479" y="4451860"/>
                  <a:pt x="8124602" y="4447390"/>
                </a:cubicBezTo>
                <a:cubicBezTo>
                  <a:pt x="8119726" y="4442920"/>
                  <a:pt x="8117287" y="4435604"/>
                  <a:pt x="8117287" y="4425444"/>
                </a:cubicBezTo>
                <a:lnTo>
                  <a:pt x="8117287" y="4288894"/>
                </a:lnTo>
                <a:lnTo>
                  <a:pt x="8185562" y="4288894"/>
                </a:lnTo>
                <a:lnTo>
                  <a:pt x="8185562" y="4202331"/>
                </a:lnTo>
                <a:lnTo>
                  <a:pt x="8117287" y="4202331"/>
                </a:lnTo>
                <a:lnTo>
                  <a:pt x="8117287" y="4119425"/>
                </a:lnTo>
                <a:close/>
                <a:moveTo>
                  <a:pt x="6689147" y="4109672"/>
                </a:moveTo>
                <a:cubicBezTo>
                  <a:pt x="6647695" y="4109672"/>
                  <a:pt x="6610612" y="4118917"/>
                  <a:pt x="6577896" y="4137408"/>
                </a:cubicBezTo>
                <a:cubicBezTo>
                  <a:pt x="6545181" y="4155900"/>
                  <a:pt x="6519679" y="4181706"/>
                  <a:pt x="6501391" y="4214828"/>
                </a:cubicBezTo>
                <a:cubicBezTo>
                  <a:pt x="6483104" y="4247949"/>
                  <a:pt x="6473959" y="4285643"/>
                  <a:pt x="6473959" y="4327908"/>
                </a:cubicBezTo>
                <a:cubicBezTo>
                  <a:pt x="6473959" y="4370174"/>
                  <a:pt x="6483104" y="4407766"/>
                  <a:pt x="6501391" y="4440684"/>
                </a:cubicBezTo>
                <a:cubicBezTo>
                  <a:pt x="6519679" y="4473603"/>
                  <a:pt x="6545181" y="4499308"/>
                  <a:pt x="6577896" y="4517799"/>
                </a:cubicBezTo>
                <a:cubicBezTo>
                  <a:pt x="6610612" y="4536290"/>
                  <a:pt x="6647695" y="4545536"/>
                  <a:pt x="6689147" y="4545536"/>
                </a:cubicBezTo>
                <a:cubicBezTo>
                  <a:pt x="6739948" y="4545536"/>
                  <a:pt x="6783432" y="4532226"/>
                  <a:pt x="6819601" y="4505607"/>
                </a:cubicBezTo>
                <a:cubicBezTo>
                  <a:pt x="6855771" y="4478988"/>
                  <a:pt x="6879952" y="4442513"/>
                  <a:pt x="6892144" y="4396184"/>
                </a:cubicBezTo>
                <a:lnTo>
                  <a:pt x="6777539" y="4396184"/>
                </a:lnTo>
                <a:cubicBezTo>
                  <a:pt x="6769004" y="4414065"/>
                  <a:pt x="6756915" y="4427680"/>
                  <a:pt x="6741268" y="4437027"/>
                </a:cubicBezTo>
                <a:cubicBezTo>
                  <a:pt x="6725622" y="4446374"/>
                  <a:pt x="6707841" y="4451048"/>
                  <a:pt x="6687928" y="4451048"/>
                </a:cubicBezTo>
                <a:cubicBezTo>
                  <a:pt x="6655825" y="4451048"/>
                  <a:pt x="6629813" y="4439872"/>
                  <a:pt x="6609899" y="4417520"/>
                </a:cubicBezTo>
                <a:cubicBezTo>
                  <a:pt x="6589986" y="4395168"/>
                  <a:pt x="6580030" y="4365297"/>
                  <a:pt x="6580030" y="4327908"/>
                </a:cubicBezTo>
                <a:cubicBezTo>
                  <a:pt x="6580030" y="4290520"/>
                  <a:pt x="6589986" y="4260649"/>
                  <a:pt x="6609899" y="4238297"/>
                </a:cubicBezTo>
                <a:cubicBezTo>
                  <a:pt x="6629813" y="4215945"/>
                  <a:pt x="6655825" y="4204769"/>
                  <a:pt x="6687928" y="4204769"/>
                </a:cubicBezTo>
                <a:cubicBezTo>
                  <a:pt x="6707841" y="4204769"/>
                  <a:pt x="6725622" y="4209443"/>
                  <a:pt x="6741268" y="4218790"/>
                </a:cubicBezTo>
                <a:cubicBezTo>
                  <a:pt x="6756915" y="4228137"/>
                  <a:pt x="6769004" y="4241752"/>
                  <a:pt x="6777539" y="4259633"/>
                </a:cubicBezTo>
                <a:lnTo>
                  <a:pt x="6892144" y="4259633"/>
                </a:lnTo>
                <a:cubicBezTo>
                  <a:pt x="6879952" y="4213304"/>
                  <a:pt x="6855771" y="4176728"/>
                  <a:pt x="6819601" y="4149905"/>
                </a:cubicBezTo>
                <a:cubicBezTo>
                  <a:pt x="6783432" y="4123083"/>
                  <a:pt x="6739948" y="4109672"/>
                  <a:pt x="6689147" y="4109672"/>
                </a:cubicBezTo>
                <a:close/>
                <a:moveTo>
                  <a:pt x="8858637" y="4054198"/>
                </a:moveTo>
                <a:cubicBezTo>
                  <a:pt x="8840349" y="4054198"/>
                  <a:pt x="8825414" y="4059583"/>
                  <a:pt x="8813831" y="4070352"/>
                </a:cubicBezTo>
                <a:cubicBezTo>
                  <a:pt x="8802249" y="4081122"/>
                  <a:pt x="8796458" y="4094635"/>
                  <a:pt x="8796458" y="4110891"/>
                </a:cubicBezTo>
                <a:cubicBezTo>
                  <a:pt x="8796458" y="4126740"/>
                  <a:pt x="8802249" y="4140050"/>
                  <a:pt x="8813831" y="4150820"/>
                </a:cubicBezTo>
                <a:cubicBezTo>
                  <a:pt x="8825414" y="4161589"/>
                  <a:pt x="8840349" y="4166974"/>
                  <a:pt x="8858637" y="4166974"/>
                </a:cubicBezTo>
                <a:cubicBezTo>
                  <a:pt x="8876519" y="4166974"/>
                  <a:pt x="8891251" y="4161589"/>
                  <a:pt x="8902833" y="4150820"/>
                </a:cubicBezTo>
                <a:cubicBezTo>
                  <a:pt x="8914415" y="4140050"/>
                  <a:pt x="8920207" y="4126740"/>
                  <a:pt x="8920207" y="4110891"/>
                </a:cubicBezTo>
                <a:cubicBezTo>
                  <a:pt x="8920207" y="4094635"/>
                  <a:pt x="8914415" y="4081122"/>
                  <a:pt x="8902833" y="4070352"/>
                </a:cubicBezTo>
                <a:cubicBezTo>
                  <a:pt x="8891251" y="4059583"/>
                  <a:pt x="8876519" y="4054198"/>
                  <a:pt x="8858637" y="4054198"/>
                </a:cubicBezTo>
                <a:close/>
                <a:moveTo>
                  <a:pt x="8296662" y="4054198"/>
                </a:moveTo>
                <a:cubicBezTo>
                  <a:pt x="8278374" y="4054198"/>
                  <a:pt x="8263439" y="4059583"/>
                  <a:pt x="8251856" y="4070352"/>
                </a:cubicBezTo>
                <a:cubicBezTo>
                  <a:pt x="8240274" y="4081122"/>
                  <a:pt x="8234483" y="4094635"/>
                  <a:pt x="8234483" y="4110891"/>
                </a:cubicBezTo>
                <a:cubicBezTo>
                  <a:pt x="8234483" y="4126740"/>
                  <a:pt x="8240274" y="4140050"/>
                  <a:pt x="8251856" y="4150820"/>
                </a:cubicBezTo>
                <a:cubicBezTo>
                  <a:pt x="8263439" y="4161589"/>
                  <a:pt x="8278374" y="4166974"/>
                  <a:pt x="8296662" y="4166974"/>
                </a:cubicBezTo>
                <a:cubicBezTo>
                  <a:pt x="8314544" y="4166974"/>
                  <a:pt x="8329276" y="4161589"/>
                  <a:pt x="8340858" y="4150820"/>
                </a:cubicBezTo>
                <a:cubicBezTo>
                  <a:pt x="8352440" y="4140050"/>
                  <a:pt x="8358232" y="4126740"/>
                  <a:pt x="8358232" y="4110891"/>
                </a:cubicBezTo>
                <a:cubicBezTo>
                  <a:pt x="8358232" y="4094635"/>
                  <a:pt x="8352440" y="4081122"/>
                  <a:pt x="8340858" y="4070352"/>
                </a:cubicBezTo>
                <a:cubicBezTo>
                  <a:pt x="8329276" y="4059583"/>
                  <a:pt x="8314544" y="4054198"/>
                  <a:pt x="8296662" y="4054198"/>
                </a:cubicBezTo>
                <a:close/>
                <a:moveTo>
                  <a:pt x="6061744" y="4043657"/>
                </a:moveTo>
                <a:cubicBezTo>
                  <a:pt x="6087754" y="4043657"/>
                  <a:pt x="6108379" y="4050972"/>
                  <a:pt x="6123619" y="4065603"/>
                </a:cubicBezTo>
                <a:cubicBezTo>
                  <a:pt x="6138859" y="4080233"/>
                  <a:pt x="6146480" y="4097911"/>
                  <a:pt x="6146480" y="4118638"/>
                </a:cubicBezTo>
                <a:cubicBezTo>
                  <a:pt x="6146480" y="4139364"/>
                  <a:pt x="6138960" y="4156941"/>
                  <a:pt x="6123925" y="4171368"/>
                </a:cubicBezTo>
                <a:cubicBezTo>
                  <a:pt x="6108887" y="4185795"/>
                  <a:pt x="6088363" y="4193009"/>
                  <a:pt x="6062355" y="4193009"/>
                </a:cubicBezTo>
                <a:cubicBezTo>
                  <a:pt x="6036345" y="4193009"/>
                  <a:pt x="6015822" y="4185795"/>
                  <a:pt x="6000784" y="4171368"/>
                </a:cubicBezTo>
                <a:cubicBezTo>
                  <a:pt x="5985748" y="4156941"/>
                  <a:pt x="5978230" y="4139364"/>
                  <a:pt x="5978230" y="4118638"/>
                </a:cubicBezTo>
                <a:cubicBezTo>
                  <a:pt x="5978230" y="4097505"/>
                  <a:pt x="5985646" y="4079725"/>
                  <a:pt x="6000481" y="4065298"/>
                </a:cubicBezTo>
                <a:cubicBezTo>
                  <a:pt x="6015315" y="4050870"/>
                  <a:pt x="6035735" y="4043657"/>
                  <a:pt x="6061744" y="4043657"/>
                </a:cubicBezTo>
                <a:close/>
                <a:moveTo>
                  <a:pt x="11200755" y="4042033"/>
                </a:moveTo>
                <a:lnTo>
                  <a:pt x="11200755" y="4083486"/>
                </a:lnTo>
                <a:lnTo>
                  <a:pt x="11065424" y="4083486"/>
                </a:lnTo>
                <a:cubicBezTo>
                  <a:pt x="11023565" y="4083486"/>
                  <a:pt x="10993389" y="4094052"/>
                  <a:pt x="10974898" y="4115185"/>
                </a:cubicBezTo>
                <a:cubicBezTo>
                  <a:pt x="10956407" y="4136318"/>
                  <a:pt x="10947161" y="4165782"/>
                  <a:pt x="10947161" y="4203577"/>
                </a:cubicBezTo>
                <a:lnTo>
                  <a:pt x="10947161" y="4256612"/>
                </a:lnTo>
                <a:lnTo>
                  <a:pt x="11035553" y="4256612"/>
                </a:lnTo>
                <a:lnTo>
                  <a:pt x="11035553" y="4219426"/>
                </a:lnTo>
                <a:cubicBezTo>
                  <a:pt x="11035553" y="4208047"/>
                  <a:pt x="11037789" y="4199919"/>
                  <a:pt x="11042259" y="4195042"/>
                </a:cubicBezTo>
                <a:cubicBezTo>
                  <a:pt x="11046729" y="4190166"/>
                  <a:pt x="11054045" y="4187727"/>
                  <a:pt x="11064205" y="4187727"/>
                </a:cubicBezTo>
                <a:lnTo>
                  <a:pt x="11200755" y="4187727"/>
                </a:lnTo>
                <a:lnTo>
                  <a:pt x="11200755" y="4256002"/>
                </a:lnTo>
                <a:lnTo>
                  <a:pt x="11287318" y="4256002"/>
                </a:lnTo>
                <a:lnTo>
                  <a:pt x="11287318" y="4187727"/>
                </a:lnTo>
                <a:lnTo>
                  <a:pt x="11370224" y="4187727"/>
                </a:lnTo>
                <a:lnTo>
                  <a:pt x="11370224" y="4083486"/>
                </a:lnTo>
                <a:lnTo>
                  <a:pt x="11287318" y="4083486"/>
                </a:lnTo>
                <a:lnTo>
                  <a:pt x="11287318" y="4042033"/>
                </a:lnTo>
                <a:close/>
                <a:moveTo>
                  <a:pt x="2653711" y="4039129"/>
                </a:moveTo>
                <a:lnTo>
                  <a:pt x="2653711" y="4150076"/>
                </a:lnTo>
                <a:lnTo>
                  <a:pt x="2896332" y="4223837"/>
                </a:lnTo>
                <a:lnTo>
                  <a:pt x="2653711" y="4297599"/>
                </a:lnTo>
                <a:lnTo>
                  <a:pt x="2653711" y="4409156"/>
                </a:lnTo>
                <a:lnTo>
                  <a:pt x="2993868" y="4288455"/>
                </a:lnTo>
                <a:lnTo>
                  <a:pt x="2993868" y="4159829"/>
                </a:lnTo>
                <a:close/>
                <a:moveTo>
                  <a:pt x="6061744" y="3937587"/>
                </a:moveTo>
                <a:cubicBezTo>
                  <a:pt x="6026795" y="3937587"/>
                  <a:pt x="5996111" y="3944191"/>
                  <a:pt x="5969695" y="3957399"/>
                </a:cubicBezTo>
                <a:cubicBezTo>
                  <a:pt x="5943279" y="3970607"/>
                  <a:pt x="5922959" y="3988590"/>
                  <a:pt x="5908736" y="4011348"/>
                </a:cubicBezTo>
                <a:cubicBezTo>
                  <a:pt x="5894512" y="4034106"/>
                  <a:pt x="5887399" y="4059507"/>
                  <a:pt x="5887399" y="4087548"/>
                </a:cubicBezTo>
                <a:cubicBezTo>
                  <a:pt x="5887399" y="4111526"/>
                  <a:pt x="5892276" y="4132455"/>
                  <a:pt x="5902030" y="4150337"/>
                </a:cubicBezTo>
                <a:cubicBezTo>
                  <a:pt x="5911783" y="4168219"/>
                  <a:pt x="5924586" y="4182239"/>
                  <a:pt x="5940435" y="4192399"/>
                </a:cubicBezTo>
                <a:lnTo>
                  <a:pt x="5892276" y="4192399"/>
                </a:lnTo>
                <a:lnTo>
                  <a:pt x="5892276" y="4296641"/>
                </a:lnTo>
                <a:lnTo>
                  <a:pt x="6394587" y="4296641"/>
                </a:lnTo>
                <a:lnTo>
                  <a:pt x="6394587" y="4192399"/>
                </a:lnTo>
                <a:lnTo>
                  <a:pt x="6184883" y="4192399"/>
                </a:lnTo>
                <a:cubicBezTo>
                  <a:pt x="6200328" y="4182239"/>
                  <a:pt x="6212926" y="4168117"/>
                  <a:pt x="6222679" y="4150032"/>
                </a:cubicBezTo>
                <a:cubicBezTo>
                  <a:pt x="6232432" y="4131947"/>
                  <a:pt x="6237310" y="4111119"/>
                  <a:pt x="6237310" y="4087548"/>
                </a:cubicBezTo>
                <a:cubicBezTo>
                  <a:pt x="6237310" y="4059507"/>
                  <a:pt x="6230095" y="4034106"/>
                  <a:pt x="6215669" y="4011348"/>
                </a:cubicBezTo>
                <a:cubicBezTo>
                  <a:pt x="6201242" y="3988590"/>
                  <a:pt x="6180718" y="3970607"/>
                  <a:pt x="6154100" y="3957399"/>
                </a:cubicBezTo>
                <a:cubicBezTo>
                  <a:pt x="6127480" y="3944191"/>
                  <a:pt x="6096695" y="3937587"/>
                  <a:pt x="6061744" y="3937587"/>
                </a:cubicBezTo>
                <a:close/>
                <a:moveTo>
                  <a:pt x="3791975" y="3936079"/>
                </a:moveTo>
                <a:cubicBezTo>
                  <a:pt x="3812701" y="3936079"/>
                  <a:pt x="3830278" y="3943597"/>
                  <a:pt x="3844705" y="3958634"/>
                </a:cubicBezTo>
                <a:cubicBezTo>
                  <a:pt x="3859133" y="3973671"/>
                  <a:pt x="3866346" y="3994194"/>
                  <a:pt x="3866346" y="4020203"/>
                </a:cubicBezTo>
                <a:cubicBezTo>
                  <a:pt x="3866346" y="4046213"/>
                  <a:pt x="3859133" y="4066736"/>
                  <a:pt x="3844705" y="4081773"/>
                </a:cubicBezTo>
                <a:cubicBezTo>
                  <a:pt x="3830278" y="4096810"/>
                  <a:pt x="3812701" y="4104328"/>
                  <a:pt x="3791975" y="4104328"/>
                </a:cubicBezTo>
                <a:cubicBezTo>
                  <a:pt x="3771249" y="4104328"/>
                  <a:pt x="3753672" y="4096708"/>
                  <a:pt x="3739245" y="4081468"/>
                </a:cubicBezTo>
                <a:cubicBezTo>
                  <a:pt x="3724817" y="4066228"/>
                  <a:pt x="3717604" y="4045603"/>
                  <a:pt x="3717604" y="4019594"/>
                </a:cubicBezTo>
                <a:cubicBezTo>
                  <a:pt x="3717604" y="3993584"/>
                  <a:pt x="3724817" y="3973163"/>
                  <a:pt x="3739245" y="3958329"/>
                </a:cubicBezTo>
                <a:cubicBezTo>
                  <a:pt x="3753672" y="3943495"/>
                  <a:pt x="3771249" y="3936079"/>
                  <a:pt x="3791975" y="3936079"/>
                </a:cubicBezTo>
                <a:close/>
                <a:moveTo>
                  <a:pt x="5064668" y="3935469"/>
                </a:moveTo>
                <a:cubicBezTo>
                  <a:pt x="5084581" y="3935469"/>
                  <a:pt x="5101345" y="3942784"/>
                  <a:pt x="5114960" y="3957415"/>
                </a:cubicBezTo>
                <a:cubicBezTo>
                  <a:pt x="5128574" y="3972045"/>
                  <a:pt x="5135381" y="3992974"/>
                  <a:pt x="5135381" y="4020203"/>
                </a:cubicBezTo>
                <a:cubicBezTo>
                  <a:pt x="5135381" y="4047432"/>
                  <a:pt x="5128370" y="4068362"/>
                  <a:pt x="5114349" y="4082992"/>
                </a:cubicBezTo>
                <a:cubicBezTo>
                  <a:pt x="5100329" y="4097622"/>
                  <a:pt x="5083362" y="4104938"/>
                  <a:pt x="5063448" y="4104938"/>
                </a:cubicBezTo>
                <a:cubicBezTo>
                  <a:pt x="5043535" y="4104938"/>
                  <a:pt x="5026974" y="4097622"/>
                  <a:pt x="5013766" y="4082992"/>
                </a:cubicBezTo>
                <a:cubicBezTo>
                  <a:pt x="5000557" y="4068362"/>
                  <a:pt x="4993954" y="4047432"/>
                  <a:pt x="4993954" y="4020203"/>
                </a:cubicBezTo>
                <a:cubicBezTo>
                  <a:pt x="4993954" y="3992568"/>
                  <a:pt x="5000659" y="3971537"/>
                  <a:pt x="5014071" y="3957110"/>
                </a:cubicBezTo>
                <a:cubicBezTo>
                  <a:pt x="5027481" y="3942683"/>
                  <a:pt x="5044347" y="3935469"/>
                  <a:pt x="5064668" y="3935469"/>
                </a:cubicBezTo>
                <a:close/>
                <a:moveTo>
                  <a:pt x="4727635" y="3850125"/>
                </a:moveTo>
                <a:lnTo>
                  <a:pt x="4727635" y="4190282"/>
                </a:lnTo>
                <a:lnTo>
                  <a:pt x="4831876" y="4190282"/>
                </a:lnTo>
                <a:lnTo>
                  <a:pt x="4831876" y="3850125"/>
                </a:lnTo>
                <a:close/>
                <a:moveTo>
                  <a:pt x="5506399" y="3846467"/>
                </a:moveTo>
                <a:cubicBezTo>
                  <a:pt x="5484046" y="3846467"/>
                  <a:pt x="5463930" y="3850836"/>
                  <a:pt x="5446048" y="3859574"/>
                </a:cubicBezTo>
                <a:cubicBezTo>
                  <a:pt x="5428167" y="3868311"/>
                  <a:pt x="5413943" y="3880199"/>
                  <a:pt x="5403377" y="3895235"/>
                </a:cubicBezTo>
                <a:lnTo>
                  <a:pt x="5403377" y="3850125"/>
                </a:lnTo>
                <a:lnTo>
                  <a:pt x="5299135" y="3850125"/>
                </a:lnTo>
                <a:lnTo>
                  <a:pt x="5299135" y="4190282"/>
                </a:lnTo>
                <a:lnTo>
                  <a:pt x="5403377" y="4190282"/>
                </a:lnTo>
                <a:lnTo>
                  <a:pt x="5403377" y="4005573"/>
                </a:lnTo>
                <a:cubicBezTo>
                  <a:pt x="5403377" y="3982815"/>
                  <a:pt x="5409269" y="3965136"/>
                  <a:pt x="5421055" y="3952538"/>
                </a:cubicBezTo>
                <a:cubicBezTo>
                  <a:pt x="5432841" y="3939939"/>
                  <a:pt x="5448691" y="3933640"/>
                  <a:pt x="5468604" y="3933640"/>
                </a:cubicBezTo>
                <a:cubicBezTo>
                  <a:pt x="5488517" y="3933640"/>
                  <a:pt x="5504367" y="3939939"/>
                  <a:pt x="5516153" y="3952538"/>
                </a:cubicBezTo>
                <a:cubicBezTo>
                  <a:pt x="5527938" y="3965136"/>
                  <a:pt x="5533830" y="3982815"/>
                  <a:pt x="5533830" y="4005573"/>
                </a:cubicBezTo>
                <a:lnTo>
                  <a:pt x="5533830" y="4190282"/>
                </a:lnTo>
                <a:lnTo>
                  <a:pt x="5637463" y="4190282"/>
                </a:lnTo>
                <a:lnTo>
                  <a:pt x="5637463" y="3991552"/>
                </a:lnTo>
                <a:cubicBezTo>
                  <a:pt x="5637463" y="3946442"/>
                  <a:pt x="5625575" y="3910983"/>
                  <a:pt x="5601801" y="3885177"/>
                </a:cubicBezTo>
                <a:cubicBezTo>
                  <a:pt x="5578026" y="3859371"/>
                  <a:pt x="5546226" y="3846467"/>
                  <a:pt x="5506399" y="3846467"/>
                </a:cubicBezTo>
                <a:close/>
                <a:moveTo>
                  <a:pt x="3355501" y="3846467"/>
                </a:moveTo>
                <a:lnTo>
                  <a:pt x="3412194" y="3846467"/>
                </a:lnTo>
                <a:cubicBezTo>
                  <a:pt x="3432108" y="3846467"/>
                  <a:pt x="3446941" y="3851141"/>
                  <a:pt x="3456695" y="3860488"/>
                </a:cubicBezTo>
                <a:cubicBezTo>
                  <a:pt x="3466449" y="3869835"/>
                  <a:pt x="3471325" y="3883043"/>
                  <a:pt x="3471325" y="3900112"/>
                </a:cubicBezTo>
                <a:cubicBezTo>
                  <a:pt x="3471325" y="3917181"/>
                  <a:pt x="3466449" y="3930389"/>
                  <a:pt x="3456695" y="3939736"/>
                </a:cubicBezTo>
                <a:cubicBezTo>
                  <a:pt x="3446941" y="3949083"/>
                  <a:pt x="3432108" y="3953757"/>
                  <a:pt x="3412194" y="3953757"/>
                </a:cubicBezTo>
                <a:lnTo>
                  <a:pt x="3355501" y="3953757"/>
                </a:lnTo>
                <a:close/>
                <a:moveTo>
                  <a:pt x="5064668" y="3845248"/>
                </a:moveTo>
                <a:cubicBezTo>
                  <a:pt x="5031343" y="3845248"/>
                  <a:pt x="5001269" y="3852360"/>
                  <a:pt x="4974447" y="3866584"/>
                </a:cubicBezTo>
                <a:cubicBezTo>
                  <a:pt x="4947624" y="3880808"/>
                  <a:pt x="4926492" y="3901230"/>
                  <a:pt x="4911048" y="3927849"/>
                </a:cubicBezTo>
                <a:cubicBezTo>
                  <a:pt x="4895605" y="3954469"/>
                  <a:pt x="4887883" y="3985253"/>
                  <a:pt x="4887883" y="4020203"/>
                </a:cubicBezTo>
                <a:cubicBezTo>
                  <a:pt x="4887883" y="4055560"/>
                  <a:pt x="4895504" y="4086446"/>
                  <a:pt x="4910743" y="4112862"/>
                </a:cubicBezTo>
                <a:cubicBezTo>
                  <a:pt x="4925983" y="4139278"/>
                  <a:pt x="4946913" y="4159598"/>
                  <a:pt x="4973532" y="4173822"/>
                </a:cubicBezTo>
                <a:cubicBezTo>
                  <a:pt x="5000151" y="4188046"/>
                  <a:pt x="5030123" y="4195158"/>
                  <a:pt x="5063448" y="4195158"/>
                </a:cubicBezTo>
                <a:cubicBezTo>
                  <a:pt x="5096773" y="4195158"/>
                  <a:pt x="5126948" y="4188046"/>
                  <a:pt x="5153973" y="4173822"/>
                </a:cubicBezTo>
                <a:cubicBezTo>
                  <a:pt x="5180999" y="4159598"/>
                  <a:pt x="5202336" y="4139177"/>
                  <a:pt x="5217982" y="4112558"/>
                </a:cubicBezTo>
                <a:cubicBezTo>
                  <a:pt x="5233628" y="4085938"/>
                  <a:pt x="5241452" y="4055154"/>
                  <a:pt x="5241452" y="4020203"/>
                </a:cubicBezTo>
                <a:cubicBezTo>
                  <a:pt x="5241452" y="3985253"/>
                  <a:pt x="5233730" y="3954469"/>
                  <a:pt x="5218287" y="3927849"/>
                </a:cubicBezTo>
                <a:cubicBezTo>
                  <a:pt x="5202843" y="3901230"/>
                  <a:pt x="5181711" y="3880808"/>
                  <a:pt x="5154889" y="3866584"/>
                </a:cubicBezTo>
                <a:cubicBezTo>
                  <a:pt x="5128065" y="3852360"/>
                  <a:pt x="5097992" y="3845248"/>
                  <a:pt x="5064668" y="3845248"/>
                </a:cubicBezTo>
                <a:close/>
                <a:moveTo>
                  <a:pt x="4515799" y="3845248"/>
                </a:moveTo>
                <a:cubicBezTo>
                  <a:pt x="4486944" y="3845248"/>
                  <a:pt x="4462052" y="3849922"/>
                  <a:pt x="4441123" y="3859269"/>
                </a:cubicBezTo>
                <a:cubicBezTo>
                  <a:pt x="4420193" y="3868616"/>
                  <a:pt x="4404344" y="3881316"/>
                  <a:pt x="4393574" y="3897369"/>
                </a:cubicBezTo>
                <a:cubicBezTo>
                  <a:pt x="4382805" y="3913422"/>
                  <a:pt x="4377420" y="3931202"/>
                  <a:pt x="4377420" y="3950709"/>
                </a:cubicBezTo>
                <a:cubicBezTo>
                  <a:pt x="4377420" y="3973874"/>
                  <a:pt x="4383313" y="3992263"/>
                  <a:pt x="4395098" y="4005878"/>
                </a:cubicBezTo>
                <a:cubicBezTo>
                  <a:pt x="4406884" y="4019492"/>
                  <a:pt x="4420905" y="4029449"/>
                  <a:pt x="4437161" y="4035748"/>
                </a:cubicBezTo>
                <a:cubicBezTo>
                  <a:pt x="4453417" y="4042047"/>
                  <a:pt x="4473737" y="4048042"/>
                  <a:pt x="4498120" y="4053731"/>
                </a:cubicBezTo>
                <a:cubicBezTo>
                  <a:pt x="4520878" y="4059421"/>
                  <a:pt x="4537338" y="4064602"/>
                  <a:pt x="4547498" y="4069276"/>
                </a:cubicBezTo>
                <a:cubicBezTo>
                  <a:pt x="4557658" y="4073950"/>
                  <a:pt x="4562738" y="4081163"/>
                  <a:pt x="4562738" y="4090917"/>
                </a:cubicBezTo>
                <a:cubicBezTo>
                  <a:pt x="4562738" y="4099045"/>
                  <a:pt x="4559182" y="4105649"/>
                  <a:pt x="4552070" y="4110729"/>
                </a:cubicBezTo>
                <a:cubicBezTo>
                  <a:pt x="4544958" y="4115809"/>
                  <a:pt x="4534900" y="4118349"/>
                  <a:pt x="4521895" y="4118349"/>
                </a:cubicBezTo>
                <a:cubicBezTo>
                  <a:pt x="4507671" y="4118349"/>
                  <a:pt x="4495682" y="4114691"/>
                  <a:pt x="4485928" y="4107376"/>
                </a:cubicBezTo>
                <a:cubicBezTo>
                  <a:pt x="4476175" y="4100061"/>
                  <a:pt x="4470689" y="4090510"/>
                  <a:pt x="4469469" y="4078725"/>
                </a:cubicBezTo>
                <a:lnTo>
                  <a:pt x="4366447" y="4078725"/>
                </a:lnTo>
                <a:cubicBezTo>
                  <a:pt x="4368072" y="4100670"/>
                  <a:pt x="4375591" y="4120482"/>
                  <a:pt x="4389002" y="4138161"/>
                </a:cubicBezTo>
                <a:cubicBezTo>
                  <a:pt x="4402413" y="4155839"/>
                  <a:pt x="4420701" y="4169758"/>
                  <a:pt x="4443866" y="4179918"/>
                </a:cubicBezTo>
                <a:cubicBezTo>
                  <a:pt x="4467031" y="4190078"/>
                  <a:pt x="4493447" y="4195158"/>
                  <a:pt x="4523114" y="4195158"/>
                </a:cubicBezTo>
                <a:cubicBezTo>
                  <a:pt x="4550749" y="4195158"/>
                  <a:pt x="4575032" y="4190688"/>
                  <a:pt x="4595961" y="4181747"/>
                </a:cubicBezTo>
                <a:cubicBezTo>
                  <a:pt x="4616891" y="4172806"/>
                  <a:pt x="4632944" y="4160513"/>
                  <a:pt x="4644120" y="4144866"/>
                </a:cubicBezTo>
                <a:cubicBezTo>
                  <a:pt x="4655295" y="4129220"/>
                  <a:pt x="4660884" y="4111440"/>
                  <a:pt x="4660884" y="4091526"/>
                </a:cubicBezTo>
                <a:cubicBezTo>
                  <a:pt x="4660477" y="4067955"/>
                  <a:pt x="4654279" y="4049159"/>
                  <a:pt x="4642291" y="4035138"/>
                </a:cubicBezTo>
                <a:cubicBezTo>
                  <a:pt x="4630302" y="4021118"/>
                  <a:pt x="4616383" y="4010958"/>
                  <a:pt x="4600533" y="4004658"/>
                </a:cubicBezTo>
                <a:cubicBezTo>
                  <a:pt x="4584684" y="3998359"/>
                  <a:pt x="4564160" y="3991958"/>
                  <a:pt x="4538964" y="3985456"/>
                </a:cubicBezTo>
                <a:cubicBezTo>
                  <a:pt x="4517018" y="3980579"/>
                  <a:pt x="4500864" y="3975703"/>
                  <a:pt x="4490500" y="3970826"/>
                </a:cubicBezTo>
                <a:cubicBezTo>
                  <a:pt x="4480137" y="3965949"/>
                  <a:pt x="4474956" y="3958634"/>
                  <a:pt x="4474956" y="3948880"/>
                </a:cubicBezTo>
                <a:cubicBezTo>
                  <a:pt x="4474956" y="3940752"/>
                  <a:pt x="4478207" y="3934351"/>
                  <a:pt x="4484709" y="3929678"/>
                </a:cubicBezTo>
                <a:cubicBezTo>
                  <a:pt x="4491212" y="3925004"/>
                  <a:pt x="4500559" y="3922668"/>
                  <a:pt x="4512751" y="3922668"/>
                </a:cubicBezTo>
                <a:cubicBezTo>
                  <a:pt x="4526975" y="3922668"/>
                  <a:pt x="4538456" y="3926122"/>
                  <a:pt x="4547193" y="3933031"/>
                </a:cubicBezTo>
                <a:cubicBezTo>
                  <a:pt x="4555931" y="3939939"/>
                  <a:pt x="4561112" y="3949287"/>
                  <a:pt x="4562738" y="3961072"/>
                </a:cubicBezTo>
                <a:lnTo>
                  <a:pt x="4659055" y="3961072"/>
                </a:lnTo>
                <a:cubicBezTo>
                  <a:pt x="4655397" y="3926122"/>
                  <a:pt x="4641274" y="3898080"/>
                  <a:pt x="4616688" y="3876947"/>
                </a:cubicBezTo>
                <a:cubicBezTo>
                  <a:pt x="4592101" y="3855815"/>
                  <a:pt x="4558470" y="3845248"/>
                  <a:pt x="4515799" y="3845248"/>
                </a:cubicBezTo>
                <a:close/>
                <a:moveTo>
                  <a:pt x="4172899" y="3845248"/>
                </a:moveTo>
                <a:cubicBezTo>
                  <a:pt x="4144044" y="3845248"/>
                  <a:pt x="4119152" y="3849922"/>
                  <a:pt x="4098223" y="3859269"/>
                </a:cubicBezTo>
                <a:cubicBezTo>
                  <a:pt x="4077293" y="3868616"/>
                  <a:pt x="4061443" y="3881316"/>
                  <a:pt x="4050674" y="3897369"/>
                </a:cubicBezTo>
                <a:cubicBezTo>
                  <a:pt x="4039904" y="3913422"/>
                  <a:pt x="4034520" y="3931202"/>
                  <a:pt x="4034520" y="3950709"/>
                </a:cubicBezTo>
                <a:cubicBezTo>
                  <a:pt x="4034520" y="3973874"/>
                  <a:pt x="4040412" y="3992263"/>
                  <a:pt x="4052198" y="4005878"/>
                </a:cubicBezTo>
                <a:cubicBezTo>
                  <a:pt x="4063983" y="4019492"/>
                  <a:pt x="4078004" y="4029449"/>
                  <a:pt x="4094261" y="4035748"/>
                </a:cubicBezTo>
                <a:cubicBezTo>
                  <a:pt x="4110516" y="4042047"/>
                  <a:pt x="4130836" y="4048042"/>
                  <a:pt x="4155220" y="4053731"/>
                </a:cubicBezTo>
                <a:cubicBezTo>
                  <a:pt x="4177979" y="4059421"/>
                  <a:pt x="4194438" y="4064602"/>
                  <a:pt x="4204598" y="4069276"/>
                </a:cubicBezTo>
                <a:cubicBezTo>
                  <a:pt x="4214758" y="4073950"/>
                  <a:pt x="4219838" y="4081163"/>
                  <a:pt x="4219838" y="4090917"/>
                </a:cubicBezTo>
                <a:cubicBezTo>
                  <a:pt x="4219838" y="4099045"/>
                  <a:pt x="4216282" y="4105649"/>
                  <a:pt x="4209170" y="4110729"/>
                </a:cubicBezTo>
                <a:cubicBezTo>
                  <a:pt x="4202058" y="4115809"/>
                  <a:pt x="4192000" y="4118349"/>
                  <a:pt x="4178995" y="4118349"/>
                </a:cubicBezTo>
                <a:cubicBezTo>
                  <a:pt x="4164771" y="4118349"/>
                  <a:pt x="4152782" y="4114691"/>
                  <a:pt x="4143028" y="4107376"/>
                </a:cubicBezTo>
                <a:cubicBezTo>
                  <a:pt x="4133275" y="4100061"/>
                  <a:pt x="4127788" y="4090510"/>
                  <a:pt x="4126569" y="4078725"/>
                </a:cubicBezTo>
                <a:lnTo>
                  <a:pt x="4023547" y="4078725"/>
                </a:lnTo>
                <a:cubicBezTo>
                  <a:pt x="4025172" y="4100670"/>
                  <a:pt x="4032691" y="4120482"/>
                  <a:pt x="4046102" y="4138161"/>
                </a:cubicBezTo>
                <a:cubicBezTo>
                  <a:pt x="4059513" y="4155839"/>
                  <a:pt x="4077801" y="4169758"/>
                  <a:pt x="4100966" y="4179918"/>
                </a:cubicBezTo>
                <a:cubicBezTo>
                  <a:pt x="4124131" y="4190078"/>
                  <a:pt x="4150547" y="4195158"/>
                  <a:pt x="4180214" y="4195158"/>
                </a:cubicBezTo>
                <a:cubicBezTo>
                  <a:pt x="4207849" y="4195158"/>
                  <a:pt x="4232131" y="4190688"/>
                  <a:pt x="4253061" y="4181747"/>
                </a:cubicBezTo>
                <a:cubicBezTo>
                  <a:pt x="4273991" y="4172806"/>
                  <a:pt x="4290044" y="4160513"/>
                  <a:pt x="4301220" y="4144866"/>
                </a:cubicBezTo>
                <a:cubicBezTo>
                  <a:pt x="4312395" y="4129220"/>
                  <a:pt x="4317983" y="4111440"/>
                  <a:pt x="4317983" y="4091526"/>
                </a:cubicBezTo>
                <a:cubicBezTo>
                  <a:pt x="4317577" y="4067955"/>
                  <a:pt x="4311379" y="4049159"/>
                  <a:pt x="4299391" y="4035138"/>
                </a:cubicBezTo>
                <a:cubicBezTo>
                  <a:pt x="4287402" y="4021118"/>
                  <a:pt x="4273483" y="4010958"/>
                  <a:pt x="4257633" y="4004658"/>
                </a:cubicBezTo>
                <a:cubicBezTo>
                  <a:pt x="4241784" y="3998359"/>
                  <a:pt x="4221261" y="3991958"/>
                  <a:pt x="4196064" y="3985456"/>
                </a:cubicBezTo>
                <a:cubicBezTo>
                  <a:pt x="4174118" y="3980579"/>
                  <a:pt x="4157964" y="3975703"/>
                  <a:pt x="4147601" y="3970826"/>
                </a:cubicBezTo>
                <a:cubicBezTo>
                  <a:pt x="4137237" y="3965949"/>
                  <a:pt x="4132056" y="3958634"/>
                  <a:pt x="4132056" y="3948880"/>
                </a:cubicBezTo>
                <a:cubicBezTo>
                  <a:pt x="4132056" y="3940752"/>
                  <a:pt x="4135307" y="3934351"/>
                  <a:pt x="4141809" y="3929678"/>
                </a:cubicBezTo>
                <a:cubicBezTo>
                  <a:pt x="4148311" y="3925004"/>
                  <a:pt x="4157659" y="3922668"/>
                  <a:pt x="4169851" y="3922668"/>
                </a:cubicBezTo>
                <a:cubicBezTo>
                  <a:pt x="4184075" y="3922668"/>
                  <a:pt x="4195556" y="3926122"/>
                  <a:pt x="4204293" y="3933031"/>
                </a:cubicBezTo>
                <a:cubicBezTo>
                  <a:pt x="4213031" y="3939939"/>
                  <a:pt x="4218213" y="3949287"/>
                  <a:pt x="4219838" y="3961072"/>
                </a:cubicBezTo>
                <a:lnTo>
                  <a:pt x="4316155" y="3961072"/>
                </a:lnTo>
                <a:cubicBezTo>
                  <a:pt x="4312497" y="3926122"/>
                  <a:pt x="4298375" y="3898080"/>
                  <a:pt x="4273787" y="3876947"/>
                </a:cubicBezTo>
                <a:cubicBezTo>
                  <a:pt x="4249200" y="3855815"/>
                  <a:pt x="4215571" y="3845248"/>
                  <a:pt x="4172899" y="3845248"/>
                </a:cubicBezTo>
                <a:close/>
                <a:moveTo>
                  <a:pt x="3761495" y="3845248"/>
                </a:moveTo>
                <a:cubicBezTo>
                  <a:pt x="3733453" y="3845248"/>
                  <a:pt x="3708053" y="3852360"/>
                  <a:pt x="3685295" y="3866584"/>
                </a:cubicBezTo>
                <a:cubicBezTo>
                  <a:pt x="3662537" y="3880808"/>
                  <a:pt x="3644553" y="3901128"/>
                  <a:pt x="3631345" y="3927544"/>
                </a:cubicBezTo>
                <a:cubicBezTo>
                  <a:pt x="3618137" y="3953960"/>
                  <a:pt x="3611533" y="3984643"/>
                  <a:pt x="3611533" y="4019594"/>
                </a:cubicBezTo>
                <a:cubicBezTo>
                  <a:pt x="3611533" y="4054544"/>
                  <a:pt x="3618137" y="4085329"/>
                  <a:pt x="3631345" y="4111948"/>
                </a:cubicBezTo>
                <a:cubicBezTo>
                  <a:pt x="3644553" y="4138567"/>
                  <a:pt x="3662537" y="4159090"/>
                  <a:pt x="3685295" y="4173518"/>
                </a:cubicBezTo>
                <a:cubicBezTo>
                  <a:pt x="3708053" y="4187945"/>
                  <a:pt x="3733250" y="4195158"/>
                  <a:pt x="3760885" y="4195158"/>
                </a:cubicBezTo>
                <a:cubicBezTo>
                  <a:pt x="3784863" y="4195158"/>
                  <a:pt x="3805894" y="4190282"/>
                  <a:pt x="3823979" y="4180528"/>
                </a:cubicBezTo>
                <a:cubicBezTo>
                  <a:pt x="3842064" y="4170774"/>
                  <a:pt x="3856186" y="4157973"/>
                  <a:pt x="3866346" y="4142123"/>
                </a:cubicBezTo>
                <a:lnTo>
                  <a:pt x="3866346" y="4190282"/>
                </a:lnTo>
                <a:lnTo>
                  <a:pt x="3970588" y="4190282"/>
                </a:lnTo>
                <a:lnTo>
                  <a:pt x="3970588" y="3850125"/>
                </a:lnTo>
                <a:lnTo>
                  <a:pt x="3866346" y="3850125"/>
                </a:lnTo>
                <a:lnTo>
                  <a:pt x="3866346" y="3898283"/>
                </a:lnTo>
                <a:cubicBezTo>
                  <a:pt x="3856593" y="3882434"/>
                  <a:pt x="3842673" y="3869632"/>
                  <a:pt x="3824589" y="3859879"/>
                </a:cubicBezTo>
                <a:cubicBezTo>
                  <a:pt x="3806504" y="3850125"/>
                  <a:pt x="3785473" y="3845248"/>
                  <a:pt x="3761495" y="3845248"/>
                </a:cubicBezTo>
                <a:close/>
                <a:moveTo>
                  <a:pt x="2790871" y="3781877"/>
                </a:moveTo>
                <a:lnTo>
                  <a:pt x="2790871" y="3912332"/>
                </a:lnTo>
                <a:cubicBezTo>
                  <a:pt x="2772177" y="3909487"/>
                  <a:pt x="2757749" y="3902070"/>
                  <a:pt x="2747589" y="3890081"/>
                </a:cubicBezTo>
                <a:cubicBezTo>
                  <a:pt x="2737429" y="3878093"/>
                  <a:pt x="2732349" y="3863361"/>
                  <a:pt x="2732349" y="3845885"/>
                </a:cubicBezTo>
                <a:cubicBezTo>
                  <a:pt x="2732349" y="3827597"/>
                  <a:pt x="2737633" y="3812358"/>
                  <a:pt x="2748199" y="3800165"/>
                </a:cubicBezTo>
                <a:cubicBezTo>
                  <a:pt x="2758765" y="3787973"/>
                  <a:pt x="2772989" y="3781877"/>
                  <a:pt x="2790871" y="3781877"/>
                </a:cubicBezTo>
                <a:close/>
                <a:moveTo>
                  <a:pt x="3251260" y="3762343"/>
                </a:moveTo>
                <a:lnTo>
                  <a:pt x="3251260" y="4190282"/>
                </a:lnTo>
                <a:lnTo>
                  <a:pt x="3355501" y="4190282"/>
                </a:lnTo>
                <a:lnTo>
                  <a:pt x="3355501" y="4036662"/>
                </a:lnTo>
                <a:lnTo>
                  <a:pt x="3420119" y="4036662"/>
                </a:lnTo>
                <a:cubicBezTo>
                  <a:pt x="3455069" y="4036662"/>
                  <a:pt x="3484330" y="4030363"/>
                  <a:pt x="3507901" y="4017765"/>
                </a:cubicBezTo>
                <a:cubicBezTo>
                  <a:pt x="3531473" y="4005166"/>
                  <a:pt x="3548948" y="3988606"/>
                  <a:pt x="3560327" y="3968083"/>
                </a:cubicBezTo>
                <a:cubicBezTo>
                  <a:pt x="3571706" y="3947559"/>
                  <a:pt x="3577396" y="3924903"/>
                  <a:pt x="3577396" y="3900112"/>
                </a:cubicBezTo>
                <a:cubicBezTo>
                  <a:pt x="3577396" y="3873290"/>
                  <a:pt x="3571503" y="3849515"/>
                  <a:pt x="3559717" y="3828789"/>
                </a:cubicBezTo>
                <a:cubicBezTo>
                  <a:pt x="3547932" y="3808062"/>
                  <a:pt x="3530253" y="3791806"/>
                  <a:pt x="3506682" y="3780021"/>
                </a:cubicBezTo>
                <a:cubicBezTo>
                  <a:pt x="3483111" y="3768235"/>
                  <a:pt x="3454256" y="3762343"/>
                  <a:pt x="3420119" y="3762343"/>
                </a:cubicBezTo>
                <a:close/>
                <a:moveTo>
                  <a:pt x="11117240" y="3761085"/>
                </a:moveTo>
                <a:cubicBezTo>
                  <a:pt x="11143249" y="3761085"/>
                  <a:pt x="11163773" y="3768298"/>
                  <a:pt x="11178809" y="3782725"/>
                </a:cubicBezTo>
                <a:cubicBezTo>
                  <a:pt x="11193846" y="3797153"/>
                  <a:pt x="11201365" y="3814729"/>
                  <a:pt x="11201365" y="3835456"/>
                </a:cubicBezTo>
                <a:cubicBezTo>
                  <a:pt x="11201365" y="3856588"/>
                  <a:pt x="11193948" y="3874368"/>
                  <a:pt x="11179114" y="3888796"/>
                </a:cubicBezTo>
                <a:cubicBezTo>
                  <a:pt x="11164281" y="3903223"/>
                  <a:pt x="11143859" y="3910437"/>
                  <a:pt x="11117849" y="3910437"/>
                </a:cubicBezTo>
                <a:cubicBezTo>
                  <a:pt x="11091840" y="3910437"/>
                  <a:pt x="11071215" y="3903121"/>
                  <a:pt x="11055975" y="3888490"/>
                </a:cubicBezTo>
                <a:cubicBezTo>
                  <a:pt x="11040735" y="3873860"/>
                  <a:pt x="11033115" y="3856182"/>
                  <a:pt x="11033115" y="3835456"/>
                </a:cubicBezTo>
                <a:cubicBezTo>
                  <a:pt x="11033115" y="3814729"/>
                  <a:pt x="11040633" y="3797153"/>
                  <a:pt x="11055670" y="3782725"/>
                </a:cubicBezTo>
                <a:cubicBezTo>
                  <a:pt x="11070707" y="3768298"/>
                  <a:pt x="11091230" y="3761085"/>
                  <a:pt x="11117240" y="3761085"/>
                </a:cubicBezTo>
                <a:close/>
                <a:moveTo>
                  <a:pt x="4780060" y="3701992"/>
                </a:moveTo>
                <a:cubicBezTo>
                  <a:pt x="4761773" y="3701992"/>
                  <a:pt x="4746837" y="3707377"/>
                  <a:pt x="4735255" y="3718147"/>
                </a:cubicBezTo>
                <a:cubicBezTo>
                  <a:pt x="4723673" y="3728916"/>
                  <a:pt x="4717881" y="3742429"/>
                  <a:pt x="4717881" y="3758685"/>
                </a:cubicBezTo>
                <a:cubicBezTo>
                  <a:pt x="4717881" y="3774535"/>
                  <a:pt x="4723673" y="3787844"/>
                  <a:pt x="4735255" y="3798614"/>
                </a:cubicBezTo>
                <a:cubicBezTo>
                  <a:pt x="4746837" y="3809383"/>
                  <a:pt x="4761773" y="3814768"/>
                  <a:pt x="4780060" y="3814768"/>
                </a:cubicBezTo>
                <a:cubicBezTo>
                  <a:pt x="4797942" y="3814768"/>
                  <a:pt x="4812674" y="3809383"/>
                  <a:pt x="4824256" y="3798614"/>
                </a:cubicBezTo>
                <a:cubicBezTo>
                  <a:pt x="4835839" y="3787844"/>
                  <a:pt x="4841630" y="3774535"/>
                  <a:pt x="4841630" y="3758685"/>
                </a:cubicBezTo>
                <a:cubicBezTo>
                  <a:pt x="4841630" y="3742429"/>
                  <a:pt x="4835839" y="3728916"/>
                  <a:pt x="4824256" y="3718147"/>
                </a:cubicBezTo>
                <a:cubicBezTo>
                  <a:pt x="4812674" y="3707377"/>
                  <a:pt x="4797942" y="3701992"/>
                  <a:pt x="4780060" y="3701992"/>
                </a:cubicBezTo>
                <a:close/>
                <a:moveTo>
                  <a:pt x="2818303" y="3675198"/>
                </a:moveTo>
                <a:cubicBezTo>
                  <a:pt x="2784165" y="3675198"/>
                  <a:pt x="2754295" y="3682411"/>
                  <a:pt x="2728692" y="3696838"/>
                </a:cubicBezTo>
                <a:cubicBezTo>
                  <a:pt x="2703089" y="3711266"/>
                  <a:pt x="2683378" y="3731281"/>
                  <a:pt x="2669560" y="3756884"/>
                </a:cubicBezTo>
                <a:cubicBezTo>
                  <a:pt x="2655743" y="3782487"/>
                  <a:pt x="2648834" y="3811748"/>
                  <a:pt x="2648834" y="3844666"/>
                </a:cubicBezTo>
                <a:cubicBezTo>
                  <a:pt x="2648834" y="3878397"/>
                  <a:pt x="2655946" y="3908268"/>
                  <a:pt x="2670170" y="3934277"/>
                </a:cubicBezTo>
                <a:cubicBezTo>
                  <a:pt x="2684394" y="3960287"/>
                  <a:pt x="2704714" y="3980505"/>
                  <a:pt x="2731130" y="3994933"/>
                </a:cubicBezTo>
                <a:cubicBezTo>
                  <a:pt x="2757546" y="4009360"/>
                  <a:pt x="2788433" y="4016573"/>
                  <a:pt x="2823789" y="4016573"/>
                </a:cubicBezTo>
                <a:cubicBezTo>
                  <a:pt x="2859146" y="4016573"/>
                  <a:pt x="2890033" y="4009258"/>
                  <a:pt x="2916448" y="3994628"/>
                </a:cubicBezTo>
                <a:cubicBezTo>
                  <a:pt x="2942865" y="3979997"/>
                  <a:pt x="2963185" y="3959677"/>
                  <a:pt x="2977409" y="3933668"/>
                </a:cubicBezTo>
                <a:cubicBezTo>
                  <a:pt x="2991633" y="3907658"/>
                  <a:pt x="2998744" y="3877991"/>
                  <a:pt x="2998744" y="3844666"/>
                </a:cubicBezTo>
                <a:cubicBezTo>
                  <a:pt x="2998744" y="3817031"/>
                  <a:pt x="2993664" y="3792038"/>
                  <a:pt x="2983505" y="3769685"/>
                </a:cubicBezTo>
                <a:cubicBezTo>
                  <a:pt x="2973345" y="3747334"/>
                  <a:pt x="2959324" y="3728741"/>
                  <a:pt x="2941442" y="3713907"/>
                </a:cubicBezTo>
                <a:cubicBezTo>
                  <a:pt x="2923561" y="3699073"/>
                  <a:pt x="2903444" y="3688812"/>
                  <a:pt x="2881092" y="3683122"/>
                </a:cubicBezTo>
                <a:lnTo>
                  <a:pt x="2881092" y="3794069"/>
                </a:lnTo>
                <a:cubicBezTo>
                  <a:pt x="2903037" y="3804229"/>
                  <a:pt x="2914010" y="3822314"/>
                  <a:pt x="2914010" y="3848324"/>
                </a:cubicBezTo>
                <a:cubicBezTo>
                  <a:pt x="2914010" y="3865799"/>
                  <a:pt x="2908422" y="3880531"/>
                  <a:pt x="2897246" y="3892520"/>
                </a:cubicBezTo>
                <a:cubicBezTo>
                  <a:pt x="2886070" y="3904509"/>
                  <a:pt x="2869916" y="3911316"/>
                  <a:pt x="2848783" y="3912942"/>
                </a:cubicBezTo>
                <a:lnTo>
                  <a:pt x="2848783" y="3677026"/>
                </a:lnTo>
                <a:cubicBezTo>
                  <a:pt x="2838217" y="3675807"/>
                  <a:pt x="2828056" y="3675198"/>
                  <a:pt x="2818303" y="3675198"/>
                </a:cubicBezTo>
                <a:close/>
                <a:moveTo>
                  <a:pt x="9296473" y="3664436"/>
                </a:moveTo>
                <a:cubicBezTo>
                  <a:pt x="9317199" y="3664436"/>
                  <a:pt x="9334776" y="3671955"/>
                  <a:pt x="9349203" y="3686992"/>
                </a:cubicBezTo>
                <a:cubicBezTo>
                  <a:pt x="9363630" y="3702028"/>
                  <a:pt x="9370844" y="3722552"/>
                  <a:pt x="9370844" y="3748561"/>
                </a:cubicBezTo>
                <a:cubicBezTo>
                  <a:pt x="9370844" y="3774571"/>
                  <a:pt x="9363630" y="3795094"/>
                  <a:pt x="9349203" y="3810131"/>
                </a:cubicBezTo>
                <a:cubicBezTo>
                  <a:pt x="9334776" y="3825168"/>
                  <a:pt x="9317199" y="3832686"/>
                  <a:pt x="9296473" y="3832686"/>
                </a:cubicBezTo>
                <a:cubicBezTo>
                  <a:pt x="9275746" y="3832686"/>
                  <a:pt x="9258169" y="3825066"/>
                  <a:pt x="9243742" y="3809826"/>
                </a:cubicBezTo>
                <a:cubicBezTo>
                  <a:pt x="9229315" y="3794586"/>
                  <a:pt x="9222101" y="3773961"/>
                  <a:pt x="9222101" y="3747951"/>
                </a:cubicBezTo>
                <a:cubicBezTo>
                  <a:pt x="9222101" y="3721942"/>
                  <a:pt x="9229315" y="3701520"/>
                  <a:pt x="9243742" y="3686687"/>
                </a:cubicBezTo>
                <a:cubicBezTo>
                  <a:pt x="9258169" y="3671853"/>
                  <a:pt x="9275746" y="3664436"/>
                  <a:pt x="9296473" y="3664436"/>
                </a:cubicBezTo>
                <a:close/>
                <a:moveTo>
                  <a:pt x="8257486" y="3664436"/>
                </a:moveTo>
                <a:cubicBezTo>
                  <a:pt x="8278619" y="3664436"/>
                  <a:pt x="8296399" y="3671853"/>
                  <a:pt x="8310826" y="3686687"/>
                </a:cubicBezTo>
                <a:cubicBezTo>
                  <a:pt x="8325253" y="3701520"/>
                  <a:pt x="8332467" y="3721942"/>
                  <a:pt x="8332467" y="3747951"/>
                </a:cubicBezTo>
                <a:cubicBezTo>
                  <a:pt x="8332467" y="3773961"/>
                  <a:pt x="8325151" y="3794586"/>
                  <a:pt x="8310521" y="3809826"/>
                </a:cubicBezTo>
                <a:cubicBezTo>
                  <a:pt x="8295891" y="3825066"/>
                  <a:pt x="8278212" y="3832686"/>
                  <a:pt x="8257486" y="3832686"/>
                </a:cubicBezTo>
                <a:cubicBezTo>
                  <a:pt x="8236759" y="3832686"/>
                  <a:pt x="8219183" y="3825168"/>
                  <a:pt x="8204755" y="3810131"/>
                </a:cubicBezTo>
                <a:cubicBezTo>
                  <a:pt x="8190328" y="3795094"/>
                  <a:pt x="8183115" y="3774571"/>
                  <a:pt x="8183115" y="3748561"/>
                </a:cubicBezTo>
                <a:cubicBezTo>
                  <a:pt x="8183115" y="3722552"/>
                  <a:pt x="8190328" y="3702028"/>
                  <a:pt x="8204755" y="3686992"/>
                </a:cubicBezTo>
                <a:cubicBezTo>
                  <a:pt x="8219183" y="3671955"/>
                  <a:pt x="8236759" y="3664436"/>
                  <a:pt x="8257486" y="3664436"/>
                </a:cubicBezTo>
                <a:close/>
                <a:moveTo>
                  <a:pt x="7829623" y="3664436"/>
                </a:moveTo>
                <a:cubicBezTo>
                  <a:pt x="7850349" y="3664436"/>
                  <a:pt x="7867926" y="3671955"/>
                  <a:pt x="7882353" y="3686992"/>
                </a:cubicBezTo>
                <a:cubicBezTo>
                  <a:pt x="7896780" y="3702028"/>
                  <a:pt x="7903994" y="3722552"/>
                  <a:pt x="7903994" y="3748561"/>
                </a:cubicBezTo>
                <a:cubicBezTo>
                  <a:pt x="7903994" y="3774571"/>
                  <a:pt x="7896780" y="3795094"/>
                  <a:pt x="7882353" y="3810131"/>
                </a:cubicBezTo>
                <a:cubicBezTo>
                  <a:pt x="7867926" y="3825168"/>
                  <a:pt x="7850349" y="3832686"/>
                  <a:pt x="7829623" y="3832686"/>
                </a:cubicBezTo>
                <a:cubicBezTo>
                  <a:pt x="7808896" y="3832686"/>
                  <a:pt x="7791320" y="3825066"/>
                  <a:pt x="7776892" y="3809826"/>
                </a:cubicBezTo>
                <a:cubicBezTo>
                  <a:pt x="7762465" y="3794586"/>
                  <a:pt x="7755251" y="3773961"/>
                  <a:pt x="7755251" y="3747951"/>
                </a:cubicBezTo>
                <a:cubicBezTo>
                  <a:pt x="7755251" y="3721942"/>
                  <a:pt x="7762465" y="3701520"/>
                  <a:pt x="7776892" y="3686687"/>
                </a:cubicBezTo>
                <a:cubicBezTo>
                  <a:pt x="7791320" y="3671853"/>
                  <a:pt x="7808896" y="3664436"/>
                  <a:pt x="7829623" y="3664436"/>
                </a:cubicBezTo>
                <a:close/>
                <a:moveTo>
                  <a:pt x="10131015" y="3663827"/>
                </a:moveTo>
                <a:cubicBezTo>
                  <a:pt x="10150928" y="3663827"/>
                  <a:pt x="10167693" y="3671142"/>
                  <a:pt x="10181307" y="3685772"/>
                </a:cubicBezTo>
                <a:cubicBezTo>
                  <a:pt x="10194921" y="3700403"/>
                  <a:pt x="10201729" y="3721332"/>
                  <a:pt x="10201729" y="3748561"/>
                </a:cubicBezTo>
                <a:cubicBezTo>
                  <a:pt x="10201729" y="3775790"/>
                  <a:pt x="10194718" y="3796719"/>
                  <a:pt x="10180697" y="3811350"/>
                </a:cubicBezTo>
                <a:cubicBezTo>
                  <a:pt x="10166677" y="3825980"/>
                  <a:pt x="10149709" y="3833296"/>
                  <a:pt x="10129796" y="3833296"/>
                </a:cubicBezTo>
                <a:cubicBezTo>
                  <a:pt x="10109882" y="3833296"/>
                  <a:pt x="10093321" y="3825980"/>
                  <a:pt x="10080113" y="3811350"/>
                </a:cubicBezTo>
                <a:cubicBezTo>
                  <a:pt x="10066905" y="3796719"/>
                  <a:pt x="10060301" y="3775790"/>
                  <a:pt x="10060301" y="3748561"/>
                </a:cubicBezTo>
                <a:cubicBezTo>
                  <a:pt x="10060301" y="3720926"/>
                  <a:pt x="10067007" y="3699895"/>
                  <a:pt x="10080418" y="3685468"/>
                </a:cubicBezTo>
                <a:cubicBezTo>
                  <a:pt x="10093829" y="3671040"/>
                  <a:pt x="10110695" y="3663827"/>
                  <a:pt x="10131015" y="3663827"/>
                </a:cubicBezTo>
                <a:close/>
                <a:moveTo>
                  <a:pt x="8645115" y="3663827"/>
                </a:moveTo>
                <a:cubicBezTo>
                  <a:pt x="8665029" y="3663827"/>
                  <a:pt x="8681793" y="3671142"/>
                  <a:pt x="8695407" y="3685772"/>
                </a:cubicBezTo>
                <a:cubicBezTo>
                  <a:pt x="8709021" y="3700403"/>
                  <a:pt x="8715829" y="3721332"/>
                  <a:pt x="8715829" y="3748561"/>
                </a:cubicBezTo>
                <a:cubicBezTo>
                  <a:pt x="8715829" y="3775790"/>
                  <a:pt x="8708818" y="3796719"/>
                  <a:pt x="8694797" y="3811350"/>
                </a:cubicBezTo>
                <a:cubicBezTo>
                  <a:pt x="8680777" y="3825980"/>
                  <a:pt x="8663809" y="3833296"/>
                  <a:pt x="8643896" y="3833296"/>
                </a:cubicBezTo>
                <a:cubicBezTo>
                  <a:pt x="8623982" y="3833296"/>
                  <a:pt x="8607421" y="3825980"/>
                  <a:pt x="8594213" y="3811350"/>
                </a:cubicBezTo>
                <a:cubicBezTo>
                  <a:pt x="8581005" y="3796719"/>
                  <a:pt x="8574401" y="3775790"/>
                  <a:pt x="8574401" y="3748561"/>
                </a:cubicBezTo>
                <a:cubicBezTo>
                  <a:pt x="8574401" y="3720926"/>
                  <a:pt x="8581107" y="3699895"/>
                  <a:pt x="8594518" y="3685468"/>
                </a:cubicBezTo>
                <a:cubicBezTo>
                  <a:pt x="8607929" y="3671040"/>
                  <a:pt x="8624795" y="3663827"/>
                  <a:pt x="8645115" y="3663827"/>
                </a:cubicBezTo>
                <a:close/>
                <a:moveTo>
                  <a:pt x="7073490" y="3663827"/>
                </a:moveTo>
                <a:cubicBezTo>
                  <a:pt x="7093404" y="3663827"/>
                  <a:pt x="7110168" y="3671142"/>
                  <a:pt x="7123782" y="3685772"/>
                </a:cubicBezTo>
                <a:cubicBezTo>
                  <a:pt x="7137396" y="3700403"/>
                  <a:pt x="7144204" y="3721332"/>
                  <a:pt x="7144204" y="3748561"/>
                </a:cubicBezTo>
                <a:cubicBezTo>
                  <a:pt x="7144204" y="3775790"/>
                  <a:pt x="7137193" y="3796719"/>
                  <a:pt x="7123172" y="3811350"/>
                </a:cubicBezTo>
                <a:cubicBezTo>
                  <a:pt x="7109152" y="3825980"/>
                  <a:pt x="7092184" y="3833296"/>
                  <a:pt x="7072271" y="3833296"/>
                </a:cubicBezTo>
                <a:cubicBezTo>
                  <a:pt x="7052357" y="3833296"/>
                  <a:pt x="7035796" y="3825980"/>
                  <a:pt x="7022589" y="3811350"/>
                </a:cubicBezTo>
                <a:cubicBezTo>
                  <a:pt x="7009380" y="3796719"/>
                  <a:pt x="7002776" y="3775790"/>
                  <a:pt x="7002776" y="3748561"/>
                </a:cubicBezTo>
                <a:cubicBezTo>
                  <a:pt x="7002776" y="3720926"/>
                  <a:pt x="7009482" y="3699895"/>
                  <a:pt x="7022893" y="3685468"/>
                </a:cubicBezTo>
                <a:cubicBezTo>
                  <a:pt x="7036304" y="3671040"/>
                  <a:pt x="7053170" y="3663827"/>
                  <a:pt x="7073490" y="3663827"/>
                </a:cubicBezTo>
                <a:close/>
                <a:moveTo>
                  <a:pt x="10785008" y="3657453"/>
                </a:moveTo>
                <a:lnTo>
                  <a:pt x="10785008" y="3761694"/>
                </a:lnTo>
                <a:lnTo>
                  <a:pt x="10994710" y="3761694"/>
                </a:lnTo>
                <a:cubicBezTo>
                  <a:pt x="10979267" y="3771854"/>
                  <a:pt x="10966669" y="3785977"/>
                  <a:pt x="10956915" y="3804061"/>
                </a:cubicBezTo>
                <a:cubicBezTo>
                  <a:pt x="10947161" y="3822146"/>
                  <a:pt x="10942285" y="3842974"/>
                  <a:pt x="10942285" y="3866545"/>
                </a:cubicBezTo>
                <a:cubicBezTo>
                  <a:pt x="10942285" y="3894587"/>
                  <a:pt x="10949498" y="3919987"/>
                  <a:pt x="10963925" y="3942745"/>
                </a:cubicBezTo>
                <a:cubicBezTo>
                  <a:pt x="10978353" y="3965504"/>
                  <a:pt x="10998876" y="3983487"/>
                  <a:pt x="11025495" y="3996694"/>
                </a:cubicBezTo>
                <a:cubicBezTo>
                  <a:pt x="11052114" y="4009902"/>
                  <a:pt x="11082899" y="4016506"/>
                  <a:pt x="11117849" y="4016506"/>
                </a:cubicBezTo>
                <a:cubicBezTo>
                  <a:pt x="11152800" y="4016506"/>
                  <a:pt x="11183483" y="4009902"/>
                  <a:pt x="11209899" y="3996694"/>
                </a:cubicBezTo>
                <a:cubicBezTo>
                  <a:pt x="11236315" y="3983487"/>
                  <a:pt x="11256635" y="3965504"/>
                  <a:pt x="11270859" y="3942745"/>
                </a:cubicBezTo>
                <a:cubicBezTo>
                  <a:pt x="11285083" y="3919987"/>
                  <a:pt x="11292195" y="3894587"/>
                  <a:pt x="11292195" y="3866545"/>
                </a:cubicBezTo>
                <a:cubicBezTo>
                  <a:pt x="11292195" y="3842567"/>
                  <a:pt x="11287318" y="3821638"/>
                  <a:pt x="11277565" y="3803757"/>
                </a:cubicBezTo>
                <a:cubicBezTo>
                  <a:pt x="11267811" y="3785875"/>
                  <a:pt x="11255009" y="3771854"/>
                  <a:pt x="11239160" y="3761694"/>
                </a:cubicBezTo>
                <a:lnTo>
                  <a:pt x="11287318" y="3761694"/>
                </a:lnTo>
                <a:lnTo>
                  <a:pt x="11287318" y="3657453"/>
                </a:lnTo>
                <a:close/>
                <a:moveTo>
                  <a:pt x="6062355" y="3652980"/>
                </a:moveTo>
                <a:cubicBezTo>
                  <a:pt x="6088363" y="3652980"/>
                  <a:pt x="6108887" y="3660194"/>
                  <a:pt x="6123925" y="3674621"/>
                </a:cubicBezTo>
                <a:cubicBezTo>
                  <a:pt x="6138960" y="3689048"/>
                  <a:pt x="6146480" y="3706625"/>
                  <a:pt x="6146480" y="3727351"/>
                </a:cubicBezTo>
                <a:cubicBezTo>
                  <a:pt x="6146480" y="3748078"/>
                  <a:pt x="6138859" y="3765654"/>
                  <a:pt x="6123619" y="3780082"/>
                </a:cubicBezTo>
                <a:cubicBezTo>
                  <a:pt x="6108379" y="3794509"/>
                  <a:pt x="6087754" y="3801722"/>
                  <a:pt x="6061744" y="3801722"/>
                </a:cubicBezTo>
                <a:cubicBezTo>
                  <a:pt x="6035735" y="3801722"/>
                  <a:pt x="6015315" y="3794509"/>
                  <a:pt x="6000481" y="3780082"/>
                </a:cubicBezTo>
                <a:cubicBezTo>
                  <a:pt x="5985646" y="3765654"/>
                  <a:pt x="5978230" y="3748078"/>
                  <a:pt x="5978230" y="3727351"/>
                </a:cubicBezTo>
                <a:cubicBezTo>
                  <a:pt x="5978230" y="3706625"/>
                  <a:pt x="5985748" y="3689048"/>
                  <a:pt x="6000784" y="3674621"/>
                </a:cubicBezTo>
                <a:cubicBezTo>
                  <a:pt x="6015822" y="3660194"/>
                  <a:pt x="6036345" y="3652980"/>
                  <a:pt x="6062355" y="3652980"/>
                </a:cubicBezTo>
                <a:close/>
                <a:moveTo>
                  <a:pt x="9793982" y="3578483"/>
                </a:moveTo>
                <a:lnTo>
                  <a:pt x="9793982" y="3918639"/>
                </a:lnTo>
                <a:lnTo>
                  <a:pt x="9898224" y="3918639"/>
                </a:lnTo>
                <a:lnTo>
                  <a:pt x="9898224" y="3578483"/>
                </a:lnTo>
                <a:close/>
                <a:moveTo>
                  <a:pt x="10572746" y="3574825"/>
                </a:moveTo>
                <a:cubicBezTo>
                  <a:pt x="10550395" y="3574825"/>
                  <a:pt x="10530277" y="3579194"/>
                  <a:pt x="10512396" y="3587932"/>
                </a:cubicBezTo>
                <a:cubicBezTo>
                  <a:pt x="10494514" y="3596669"/>
                  <a:pt x="10480290" y="3608556"/>
                  <a:pt x="10469724" y="3623593"/>
                </a:cubicBezTo>
                <a:lnTo>
                  <a:pt x="10469724" y="3578483"/>
                </a:lnTo>
                <a:lnTo>
                  <a:pt x="10365482" y="3578483"/>
                </a:lnTo>
                <a:lnTo>
                  <a:pt x="10365482" y="3918639"/>
                </a:lnTo>
                <a:lnTo>
                  <a:pt x="10469724" y="3918639"/>
                </a:lnTo>
                <a:lnTo>
                  <a:pt x="10469724" y="3733931"/>
                </a:lnTo>
                <a:cubicBezTo>
                  <a:pt x="10469724" y="3711172"/>
                  <a:pt x="10475617" y="3693494"/>
                  <a:pt x="10487402" y="3680896"/>
                </a:cubicBezTo>
                <a:cubicBezTo>
                  <a:pt x="10499188" y="3668297"/>
                  <a:pt x="10515037" y="3661998"/>
                  <a:pt x="10534951" y="3661998"/>
                </a:cubicBezTo>
                <a:cubicBezTo>
                  <a:pt x="10554865" y="3661998"/>
                  <a:pt x="10570714" y="3668297"/>
                  <a:pt x="10582500" y="3680896"/>
                </a:cubicBezTo>
                <a:cubicBezTo>
                  <a:pt x="10594285" y="3693494"/>
                  <a:pt x="10600179" y="3711172"/>
                  <a:pt x="10600179" y="3733931"/>
                </a:cubicBezTo>
                <a:lnTo>
                  <a:pt x="10600179" y="3918639"/>
                </a:lnTo>
                <a:lnTo>
                  <a:pt x="10703811" y="3918639"/>
                </a:lnTo>
                <a:lnTo>
                  <a:pt x="10703811" y="3719910"/>
                </a:lnTo>
                <a:cubicBezTo>
                  <a:pt x="10703811" y="3674800"/>
                  <a:pt x="10691923" y="3639341"/>
                  <a:pt x="10668149" y="3613535"/>
                </a:cubicBezTo>
                <a:cubicBezTo>
                  <a:pt x="10644374" y="3587728"/>
                  <a:pt x="10612573" y="3574825"/>
                  <a:pt x="10572746" y="3574825"/>
                </a:cubicBezTo>
                <a:close/>
                <a:moveTo>
                  <a:pt x="9090504" y="3574825"/>
                </a:moveTo>
                <a:cubicBezTo>
                  <a:pt x="9068152" y="3574825"/>
                  <a:pt x="9047832" y="3580210"/>
                  <a:pt x="9029544" y="3590980"/>
                </a:cubicBezTo>
                <a:cubicBezTo>
                  <a:pt x="9011256" y="3601749"/>
                  <a:pt x="8996016" y="3616481"/>
                  <a:pt x="8983824" y="3635176"/>
                </a:cubicBezTo>
                <a:lnTo>
                  <a:pt x="8983824" y="3578483"/>
                </a:lnTo>
                <a:lnTo>
                  <a:pt x="8879582" y="3578483"/>
                </a:lnTo>
                <a:lnTo>
                  <a:pt x="8879582" y="3918639"/>
                </a:lnTo>
                <a:lnTo>
                  <a:pt x="8983824" y="3918639"/>
                </a:lnTo>
                <a:lnTo>
                  <a:pt x="8983824" y="3760753"/>
                </a:lnTo>
                <a:cubicBezTo>
                  <a:pt x="8983824" y="3732712"/>
                  <a:pt x="8990326" y="3713103"/>
                  <a:pt x="9003331" y="3701927"/>
                </a:cubicBezTo>
                <a:cubicBezTo>
                  <a:pt x="9016336" y="3690751"/>
                  <a:pt x="9035843" y="3685163"/>
                  <a:pt x="9061853" y="3685163"/>
                </a:cubicBezTo>
                <a:lnTo>
                  <a:pt x="9090504" y="3685163"/>
                </a:lnTo>
                <a:close/>
                <a:moveTo>
                  <a:pt x="10131015" y="3573606"/>
                </a:moveTo>
                <a:cubicBezTo>
                  <a:pt x="10097690" y="3573606"/>
                  <a:pt x="10067617" y="3580718"/>
                  <a:pt x="10040794" y="3594942"/>
                </a:cubicBezTo>
                <a:cubicBezTo>
                  <a:pt x="10013971" y="3609166"/>
                  <a:pt x="9992839" y="3629587"/>
                  <a:pt x="9977396" y="3656207"/>
                </a:cubicBezTo>
                <a:cubicBezTo>
                  <a:pt x="9961953" y="3682826"/>
                  <a:pt x="9954231" y="3713611"/>
                  <a:pt x="9954231" y="3748561"/>
                </a:cubicBezTo>
                <a:cubicBezTo>
                  <a:pt x="9954231" y="3783918"/>
                  <a:pt x="9961851" y="3814804"/>
                  <a:pt x="9977091" y="3841220"/>
                </a:cubicBezTo>
                <a:cubicBezTo>
                  <a:pt x="9992331" y="3867636"/>
                  <a:pt x="10013261" y="3887956"/>
                  <a:pt x="10039880" y="3902180"/>
                </a:cubicBezTo>
                <a:cubicBezTo>
                  <a:pt x="10066499" y="3916404"/>
                  <a:pt x="10096471" y="3923516"/>
                  <a:pt x="10129796" y="3923516"/>
                </a:cubicBezTo>
                <a:cubicBezTo>
                  <a:pt x="10163120" y="3923516"/>
                  <a:pt x="10193295" y="3916404"/>
                  <a:pt x="10220321" y="3902180"/>
                </a:cubicBezTo>
                <a:cubicBezTo>
                  <a:pt x="10247347" y="3887956"/>
                  <a:pt x="10268683" y="3867535"/>
                  <a:pt x="10284329" y="3840915"/>
                </a:cubicBezTo>
                <a:cubicBezTo>
                  <a:pt x="10299976" y="3814296"/>
                  <a:pt x="10307799" y="3783511"/>
                  <a:pt x="10307799" y="3748561"/>
                </a:cubicBezTo>
                <a:cubicBezTo>
                  <a:pt x="10307799" y="3713611"/>
                  <a:pt x="10300077" y="3682826"/>
                  <a:pt x="10284634" y="3656207"/>
                </a:cubicBezTo>
                <a:cubicBezTo>
                  <a:pt x="10269191" y="3629587"/>
                  <a:pt x="10248058" y="3609166"/>
                  <a:pt x="10221236" y="3594942"/>
                </a:cubicBezTo>
                <a:cubicBezTo>
                  <a:pt x="10194413" y="3580718"/>
                  <a:pt x="10164339" y="3573606"/>
                  <a:pt x="10131015" y="3573606"/>
                </a:cubicBezTo>
                <a:close/>
                <a:moveTo>
                  <a:pt x="9265993" y="3573606"/>
                </a:moveTo>
                <a:cubicBezTo>
                  <a:pt x="9237951" y="3573606"/>
                  <a:pt x="9212551" y="3580718"/>
                  <a:pt x="9189793" y="3594942"/>
                </a:cubicBezTo>
                <a:cubicBezTo>
                  <a:pt x="9167034" y="3609166"/>
                  <a:pt x="9149051" y="3629486"/>
                  <a:pt x="9135843" y="3655902"/>
                </a:cubicBezTo>
                <a:cubicBezTo>
                  <a:pt x="9122635" y="3682318"/>
                  <a:pt x="9116031" y="3713001"/>
                  <a:pt x="9116031" y="3747951"/>
                </a:cubicBezTo>
                <a:cubicBezTo>
                  <a:pt x="9116031" y="3782902"/>
                  <a:pt x="9122635" y="3813687"/>
                  <a:pt x="9135843" y="3840306"/>
                </a:cubicBezTo>
                <a:cubicBezTo>
                  <a:pt x="9149051" y="3866925"/>
                  <a:pt x="9167034" y="3887448"/>
                  <a:pt x="9189793" y="3901876"/>
                </a:cubicBezTo>
                <a:cubicBezTo>
                  <a:pt x="9212551" y="3916303"/>
                  <a:pt x="9237747" y="3923516"/>
                  <a:pt x="9265383" y="3923516"/>
                </a:cubicBezTo>
                <a:cubicBezTo>
                  <a:pt x="9289361" y="3923516"/>
                  <a:pt x="9310392" y="3918639"/>
                  <a:pt x="9328477" y="3908886"/>
                </a:cubicBezTo>
                <a:cubicBezTo>
                  <a:pt x="9346561" y="3899132"/>
                  <a:pt x="9360684" y="3886331"/>
                  <a:pt x="9370844" y="3870481"/>
                </a:cubicBezTo>
                <a:lnTo>
                  <a:pt x="9370844" y="3918639"/>
                </a:lnTo>
                <a:lnTo>
                  <a:pt x="9475085" y="3918639"/>
                </a:lnTo>
                <a:lnTo>
                  <a:pt x="9475085" y="3578483"/>
                </a:lnTo>
                <a:lnTo>
                  <a:pt x="9370844" y="3578483"/>
                </a:lnTo>
                <a:lnTo>
                  <a:pt x="9370844" y="3626641"/>
                </a:lnTo>
                <a:cubicBezTo>
                  <a:pt x="9361090" y="3610792"/>
                  <a:pt x="9347171" y="3597990"/>
                  <a:pt x="9329086" y="3588236"/>
                </a:cubicBezTo>
                <a:cubicBezTo>
                  <a:pt x="9311001" y="3578483"/>
                  <a:pt x="9289970" y="3573606"/>
                  <a:pt x="9265993" y="3573606"/>
                </a:cubicBezTo>
                <a:close/>
                <a:moveTo>
                  <a:pt x="8645115" y="3573606"/>
                </a:moveTo>
                <a:cubicBezTo>
                  <a:pt x="8611790" y="3573606"/>
                  <a:pt x="8581717" y="3580718"/>
                  <a:pt x="8554894" y="3594942"/>
                </a:cubicBezTo>
                <a:cubicBezTo>
                  <a:pt x="8528072" y="3609166"/>
                  <a:pt x="8506939" y="3629587"/>
                  <a:pt x="8491496" y="3656207"/>
                </a:cubicBezTo>
                <a:cubicBezTo>
                  <a:pt x="8476053" y="3682826"/>
                  <a:pt x="8468331" y="3713611"/>
                  <a:pt x="8468331" y="3748561"/>
                </a:cubicBezTo>
                <a:cubicBezTo>
                  <a:pt x="8468331" y="3783918"/>
                  <a:pt x="8475951" y="3814804"/>
                  <a:pt x="8491191" y="3841220"/>
                </a:cubicBezTo>
                <a:cubicBezTo>
                  <a:pt x="8506431" y="3867636"/>
                  <a:pt x="8527361" y="3887956"/>
                  <a:pt x="8553980" y="3902180"/>
                </a:cubicBezTo>
                <a:cubicBezTo>
                  <a:pt x="8580599" y="3916404"/>
                  <a:pt x="8610571" y="3923516"/>
                  <a:pt x="8643896" y="3923516"/>
                </a:cubicBezTo>
                <a:cubicBezTo>
                  <a:pt x="8677221" y="3923516"/>
                  <a:pt x="8707396" y="3916404"/>
                  <a:pt x="8734421" y="3902180"/>
                </a:cubicBezTo>
                <a:cubicBezTo>
                  <a:pt x="8761447" y="3887956"/>
                  <a:pt x="8782783" y="3867535"/>
                  <a:pt x="8798429" y="3840915"/>
                </a:cubicBezTo>
                <a:cubicBezTo>
                  <a:pt x="8814076" y="3814296"/>
                  <a:pt x="8821899" y="3783511"/>
                  <a:pt x="8821899" y="3748561"/>
                </a:cubicBezTo>
                <a:cubicBezTo>
                  <a:pt x="8821899" y="3713611"/>
                  <a:pt x="8814177" y="3682826"/>
                  <a:pt x="8798734" y="3656207"/>
                </a:cubicBezTo>
                <a:cubicBezTo>
                  <a:pt x="8783291" y="3629587"/>
                  <a:pt x="8762158" y="3609166"/>
                  <a:pt x="8735336" y="3594942"/>
                </a:cubicBezTo>
                <a:cubicBezTo>
                  <a:pt x="8708513" y="3580718"/>
                  <a:pt x="8678440" y="3573606"/>
                  <a:pt x="8645115" y="3573606"/>
                </a:cubicBezTo>
                <a:close/>
                <a:moveTo>
                  <a:pt x="7799143" y="3573606"/>
                </a:moveTo>
                <a:cubicBezTo>
                  <a:pt x="7771101" y="3573606"/>
                  <a:pt x="7745701" y="3580718"/>
                  <a:pt x="7722943" y="3594942"/>
                </a:cubicBezTo>
                <a:cubicBezTo>
                  <a:pt x="7700184" y="3609166"/>
                  <a:pt x="7682201" y="3629486"/>
                  <a:pt x="7668993" y="3655902"/>
                </a:cubicBezTo>
                <a:cubicBezTo>
                  <a:pt x="7655785" y="3682318"/>
                  <a:pt x="7649181" y="3713001"/>
                  <a:pt x="7649181" y="3747951"/>
                </a:cubicBezTo>
                <a:cubicBezTo>
                  <a:pt x="7649181" y="3782902"/>
                  <a:pt x="7655785" y="3813687"/>
                  <a:pt x="7668993" y="3840306"/>
                </a:cubicBezTo>
                <a:cubicBezTo>
                  <a:pt x="7682201" y="3866925"/>
                  <a:pt x="7700184" y="3887448"/>
                  <a:pt x="7722943" y="3901876"/>
                </a:cubicBezTo>
                <a:cubicBezTo>
                  <a:pt x="7745701" y="3916303"/>
                  <a:pt x="7770898" y="3923516"/>
                  <a:pt x="7798533" y="3923516"/>
                </a:cubicBezTo>
                <a:cubicBezTo>
                  <a:pt x="7822511" y="3923516"/>
                  <a:pt x="7843542" y="3918639"/>
                  <a:pt x="7861627" y="3908886"/>
                </a:cubicBezTo>
                <a:cubicBezTo>
                  <a:pt x="7879712" y="3899132"/>
                  <a:pt x="7893834" y="3886331"/>
                  <a:pt x="7903994" y="3870481"/>
                </a:cubicBezTo>
                <a:lnTo>
                  <a:pt x="7903994" y="3918639"/>
                </a:lnTo>
                <a:lnTo>
                  <a:pt x="8008236" y="3918639"/>
                </a:lnTo>
                <a:lnTo>
                  <a:pt x="8008236" y="3578483"/>
                </a:lnTo>
                <a:lnTo>
                  <a:pt x="7903994" y="3578483"/>
                </a:lnTo>
                <a:lnTo>
                  <a:pt x="7903994" y="3626641"/>
                </a:lnTo>
                <a:cubicBezTo>
                  <a:pt x="7894240" y="3610792"/>
                  <a:pt x="7880321" y="3597990"/>
                  <a:pt x="7862236" y="3588236"/>
                </a:cubicBezTo>
                <a:cubicBezTo>
                  <a:pt x="7844151" y="3578483"/>
                  <a:pt x="7823120" y="3573606"/>
                  <a:pt x="7799143" y="3573606"/>
                </a:cubicBezTo>
                <a:close/>
                <a:moveTo>
                  <a:pt x="7073490" y="3573606"/>
                </a:moveTo>
                <a:cubicBezTo>
                  <a:pt x="7040165" y="3573606"/>
                  <a:pt x="7010092" y="3580718"/>
                  <a:pt x="6983269" y="3594942"/>
                </a:cubicBezTo>
                <a:cubicBezTo>
                  <a:pt x="6956447" y="3609166"/>
                  <a:pt x="6935314" y="3629587"/>
                  <a:pt x="6919871" y="3656207"/>
                </a:cubicBezTo>
                <a:cubicBezTo>
                  <a:pt x="6904428" y="3682826"/>
                  <a:pt x="6896706" y="3713611"/>
                  <a:pt x="6896706" y="3748561"/>
                </a:cubicBezTo>
                <a:cubicBezTo>
                  <a:pt x="6896706" y="3783918"/>
                  <a:pt x="6904326" y="3814804"/>
                  <a:pt x="6919566" y="3841220"/>
                </a:cubicBezTo>
                <a:cubicBezTo>
                  <a:pt x="6934806" y="3867636"/>
                  <a:pt x="6955736" y="3887956"/>
                  <a:pt x="6982355" y="3902180"/>
                </a:cubicBezTo>
                <a:cubicBezTo>
                  <a:pt x="7008974" y="3916404"/>
                  <a:pt x="7038946" y="3923516"/>
                  <a:pt x="7072271" y="3923516"/>
                </a:cubicBezTo>
                <a:cubicBezTo>
                  <a:pt x="7105596" y="3923516"/>
                  <a:pt x="7135771" y="3916404"/>
                  <a:pt x="7162796" y="3902180"/>
                </a:cubicBezTo>
                <a:cubicBezTo>
                  <a:pt x="7189822" y="3887956"/>
                  <a:pt x="7211158" y="3867535"/>
                  <a:pt x="7226804" y="3840915"/>
                </a:cubicBezTo>
                <a:cubicBezTo>
                  <a:pt x="7242451" y="3814296"/>
                  <a:pt x="7250274" y="3783511"/>
                  <a:pt x="7250274" y="3748561"/>
                </a:cubicBezTo>
                <a:cubicBezTo>
                  <a:pt x="7250274" y="3713611"/>
                  <a:pt x="7242552" y="3682826"/>
                  <a:pt x="7227109" y="3656207"/>
                </a:cubicBezTo>
                <a:cubicBezTo>
                  <a:pt x="7211666" y="3629587"/>
                  <a:pt x="7190533" y="3609166"/>
                  <a:pt x="7163711" y="3594942"/>
                </a:cubicBezTo>
                <a:cubicBezTo>
                  <a:pt x="7136889" y="3580718"/>
                  <a:pt x="7106815" y="3573606"/>
                  <a:pt x="7073490" y="3573606"/>
                </a:cubicBezTo>
                <a:close/>
                <a:moveTo>
                  <a:pt x="5892276" y="3548738"/>
                </a:moveTo>
                <a:lnTo>
                  <a:pt x="5892276" y="3652980"/>
                </a:lnTo>
                <a:lnTo>
                  <a:pt x="5940435" y="3652980"/>
                </a:lnTo>
                <a:cubicBezTo>
                  <a:pt x="5924586" y="3662734"/>
                  <a:pt x="5911783" y="3676653"/>
                  <a:pt x="5902030" y="3694738"/>
                </a:cubicBezTo>
                <a:cubicBezTo>
                  <a:pt x="5892276" y="3712823"/>
                  <a:pt x="5887399" y="3733853"/>
                  <a:pt x="5887399" y="3757831"/>
                </a:cubicBezTo>
                <a:cubicBezTo>
                  <a:pt x="5887399" y="3785873"/>
                  <a:pt x="5894512" y="3811273"/>
                  <a:pt x="5908736" y="3834031"/>
                </a:cubicBezTo>
                <a:cubicBezTo>
                  <a:pt x="5922959" y="3856790"/>
                  <a:pt x="5943279" y="3874773"/>
                  <a:pt x="5969695" y="3887981"/>
                </a:cubicBezTo>
                <a:cubicBezTo>
                  <a:pt x="5996111" y="3901189"/>
                  <a:pt x="6026795" y="3907793"/>
                  <a:pt x="6061744" y="3907793"/>
                </a:cubicBezTo>
                <a:cubicBezTo>
                  <a:pt x="6096695" y="3907793"/>
                  <a:pt x="6127480" y="3901189"/>
                  <a:pt x="6154100" y="3887981"/>
                </a:cubicBezTo>
                <a:cubicBezTo>
                  <a:pt x="6180718" y="3874773"/>
                  <a:pt x="6201242" y="3856790"/>
                  <a:pt x="6215669" y="3834031"/>
                </a:cubicBezTo>
                <a:cubicBezTo>
                  <a:pt x="6230095" y="3811273"/>
                  <a:pt x="6237310" y="3786076"/>
                  <a:pt x="6237310" y="3758441"/>
                </a:cubicBezTo>
                <a:cubicBezTo>
                  <a:pt x="6237310" y="3734463"/>
                  <a:pt x="6232432" y="3713432"/>
                  <a:pt x="6222679" y="3695347"/>
                </a:cubicBezTo>
                <a:cubicBezTo>
                  <a:pt x="6212926" y="3677262"/>
                  <a:pt x="6200124" y="3663140"/>
                  <a:pt x="6184274" y="3652980"/>
                </a:cubicBezTo>
                <a:lnTo>
                  <a:pt x="6232432" y="3652980"/>
                </a:lnTo>
                <a:lnTo>
                  <a:pt x="6232432" y="3548738"/>
                </a:lnTo>
                <a:close/>
                <a:moveTo>
                  <a:pt x="9562791" y="3495577"/>
                </a:moveTo>
                <a:lnTo>
                  <a:pt x="9562791" y="3578483"/>
                </a:lnTo>
                <a:lnTo>
                  <a:pt x="9521339" y="3578483"/>
                </a:lnTo>
                <a:lnTo>
                  <a:pt x="9521339" y="3665046"/>
                </a:lnTo>
                <a:lnTo>
                  <a:pt x="9562791" y="3665046"/>
                </a:lnTo>
                <a:lnTo>
                  <a:pt x="9562791" y="3800377"/>
                </a:lnTo>
                <a:cubicBezTo>
                  <a:pt x="9562791" y="3842236"/>
                  <a:pt x="9573358" y="3872412"/>
                  <a:pt x="9594491" y="3890903"/>
                </a:cubicBezTo>
                <a:cubicBezTo>
                  <a:pt x="9615623" y="3909394"/>
                  <a:pt x="9645087" y="3918639"/>
                  <a:pt x="9682883" y="3918639"/>
                </a:cubicBezTo>
                <a:lnTo>
                  <a:pt x="9735918" y="3918639"/>
                </a:lnTo>
                <a:lnTo>
                  <a:pt x="9735918" y="3830248"/>
                </a:lnTo>
                <a:lnTo>
                  <a:pt x="9698732" y="3830248"/>
                </a:lnTo>
                <a:cubicBezTo>
                  <a:pt x="9687353" y="3830248"/>
                  <a:pt x="9679225" y="3828012"/>
                  <a:pt x="9674348" y="3823542"/>
                </a:cubicBezTo>
                <a:cubicBezTo>
                  <a:pt x="9669471" y="3819072"/>
                  <a:pt x="9667033" y="3811756"/>
                  <a:pt x="9667033" y="3801596"/>
                </a:cubicBezTo>
                <a:lnTo>
                  <a:pt x="9667033" y="3665046"/>
                </a:lnTo>
                <a:lnTo>
                  <a:pt x="9735309" y="3665046"/>
                </a:lnTo>
                <a:lnTo>
                  <a:pt x="9735309" y="3578483"/>
                </a:lnTo>
                <a:lnTo>
                  <a:pt x="9667033" y="3578483"/>
                </a:lnTo>
                <a:lnTo>
                  <a:pt x="9667033" y="3495577"/>
                </a:lnTo>
                <a:close/>
                <a:moveTo>
                  <a:pt x="6648220" y="3485824"/>
                </a:moveTo>
                <a:cubicBezTo>
                  <a:pt x="6606766" y="3485824"/>
                  <a:pt x="6569683" y="3495069"/>
                  <a:pt x="6536966" y="3513560"/>
                </a:cubicBezTo>
                <a:cubicBezTo>
                  <a:pt x="6504252" y="3532051"/>
                  <a:pt x="6478751" y="3557858"/>
                  <a:pt x="6460463" y="3590980"/>
                </a:cubicBezTo>
                <a:cubicBezTo>
                  <a:pt x="6442176" y="3624101"/>
                  <a:pt x="6433031" y="3661795"/>
                  <a:pt x="6433031" y="3704060"/>
                </a:cubicBezTo>
                <a:cubicBezTo>
                  <a:pt x="6433031" y="3746326"/>
                  <a:pt x="6442176" y="3783918"/>
                  <a:pt x="6460463" y="3816836"/>
                </a:cubicBezTo>
                <a:cubicBezTo>
                  <a:pt x="6478751" y="3849755"/>
                  <a:pt x="6504252" y="3875460"/>
                  <a:pt x="6536966" y="3893951"/>
                </a:cubicBezTo>
                <a:cubicBezTo>
                  <a:pt x="6569683" y="3912442"/>
                  <a:pt x="6606766" y="3921687"/>
                  <a:pt x="6648220" y="3921687"/>
                </a:cubicBezTo>
                <a:cubicBezTo>
                  <a:pt x="6699019" y="3921687"/>
                  <a:pt x="6742505" y="3908378"/>
                  <a:pt x="6778672" y="3881759"/>
                </a:cubicBezTo>
                <a:cubicBezTo>
                  <a:pt x="6814842" y="3855140"/>
                  <a:pt x="6839023" y="3818665"/>
                  <a:pt x="6851215" y="3772336"/>
                </a:cubicBezTo>
                <a:lnTo>
                  <a:pt x="6736611" y="3772336"/>
                </a:lnTo>
                <a:cubicBezTo>
                  <a:pt x="6728076" y="3790217"/>
                  <a:pt x="6715988" y="3803832"/>
                  <a:pt x="6700341" y="3813179"/>
                </a:cubicBezTo>
                <a:cubicBezTo>
                  <a:pt x="6684693" y="3822526"/>
                  <a:pt x="6666914" y="3827200"/>
                  <a:pt x="6647001" y="3827200"/>
                </a:cubicBezTo>
                <a:cubicBezTo>
                  <a:pt x="6614895" y="3827200"/>
                  <a:pt x="6588885" y="3816023"/>
                  <a:pt x="6568971" y="3793671"/>
                </a:cubicBezTo>
                <a:cubicBezTo>
                  <a:pt x="6549058" y="3771320"/>
                  <a:pt x="6539102" y="3741449"/>
                  <a:pt x="6539102" y="3704060"/>
                </a:cubicBezTo>
                <a:cubicBezTo>
                  <a:pt x="6539102" y="3666671"/>
                  <a:pt x="6549058" y="3636801"/>
                  <a:pt x="6568971" y="3614449"/>
                </a:cubicBezTo>
                <a:cubicBezTo>
                  <a:pt x="6588885" y="3592097"/>
                  <a:pt x="6614895" y="3580921"/>
                  <a:pt x="6647001" y="3580921"/>
                </a:cubicBezTo>
                <a:cubicBezTo>
                  <a:pt x="6666914" y="3580921"/>
                  <a:pt x="6684693" y="3585595"/>
                  <a:pt x="6700341" y="3594942"/>
                </a:cubicBezTo>
                <a:cubicBezTo>
                  <a:pt x="6715988" y="3604289"/>
                  <a:pt x="6728076" y="3617903"/>
                  <a:pt x="6736611" y="3635785"/>
                </a:cubicBezTo>
                <a:lnTo>
                  <a:pt x="6851215" y="3635785"/>
                </a:lnTo>
                <a:cubicBezTo>
                  <a:pt x="6839023" y="3589456"/>
                  <a:pt x="6814842" y="3552879"/>
                  <a:pt x="6778672" y="3526057"/>
                </a:cubicBezTo>
                <a:cubicBezTo>
                  <a:pt x="6742505" y="3499235"/>
                  <a:pt x="6699019" y="3485824"/>
                  <a:pt x="6648220" y="3485824"/>
                </a:cubicBezTo>
                <a:close/>
                <a:moveTo>
                  <a:pt x="8079483" y="3467536"/>
                </a:moveTo>
                <a:lnTo>
                  <a:pt x="8079483" y="3918639"/>
                </a:lnTo>
                <a:lnTo>
                  <a:pt x="8183724" y="3918639"/>
                </a:lnTo>
                <a:lnTo>
                  <a:pt x="8183724" y="3871091"/>
                </a:lnTo>
                <a:cubicBezTo>
                  <a:pt x="8193884" y="3886940"/>
                  <a:pt x="8207905" y="3899640"/>
                  <a:pt x="8225786" y="3909191"/>
                </a:cubicBezTo>
                <a:cubicBezTo>
                  <a:pt x="8243668" y="3918741"/>
                  <a:pt x="8264598" y="3923516"/>
                  <a:pt x="8288575" y="3923516"/>
                </a:cubicBezTo>
                <a:cubicBezTo>
                  <a:pt x="8316617" y="3923516"/>
                  <a:pt x="8342017" y="3916303"/>
                  <a:pt x="8364775" y="3901876"/>
                </a:cubicBezTo>
                <a:cubicBezTo>
                  <a:pt x="8387534" y="3887448"/>
                  <a:pt x="8405517" y="3866925"/>
                  <a:pt x="8418725" y="3840306"/>
                </a:cubicBezTo>
                <a:cubicBezTo>
                  <a:pt x="8431933" y="3813687"/>
                  <a:pt x="8438537" y="3782902"/>
                  <a:pt x="8438537" y="3747951"/>
                </a:cubicBezTo>
                <a:cubicBezTo>
                  <a:pt x="8438537" y="3713001"/>
                  <a:pt x="8431933" y="3682318"/>
                  <a:pt x="8418725" y="3655902"/>
                </a:cubicBezTo>
                <a:cubicBezTo>
                  <a:pt x="8405517" y="3629486"/>
                  <a:pt x="8387534" y="3609166"/>
                  <a:pt x="8364775" y="3594942"/>
                </a:cubicBezTo>
                <a:cubicBezTo>
                  <a:pt x="8342017" y="3580718"/>
                  <a:pt x="8316617" y="3573606"/>
                  <a:pt x="8288575" y="3573606"/>
                </a:cubicBezTo>
                <a:cubicBezTo>
                  <a:pt x="8265004" y="3573606"/>
                  <a:pt x="8244074" y="3578483"/>
                  <a:pt x="8225786" y="3588236"/>
                </a:cubicBezTo>
                <a:cubicBezTo>
                  <a:pt x="8207499" y="3597990"/>
                  <a:pt x="8193478" y="3610792"/>
                  <a:pt x="8183724" y="3626641"/>
                </a:cubicBezTo>
                <a:lnTo>
                  <a:pt x="8183724" y="3467536"/>
                </a:lnTo>
                <a:close/>
                <a:moveTo>
                  <a:pt x="7488932" y="3467536"/>
                </a:moveTo>
                <a:lnTo>
                  <a:pt x="7488932" y="3918639"/>
                </a:lnTo>
                <a:lnTo>
                  <a:pt x="7593174" y="3918639"/>
                </a:lnTo>
                <a:lnTo>
                  <a:pt x="7593174" y="3467536"/>
                </a:lnTo>
                <a:close/>
                <a:moveTo>
                  <a:pt x="7307957" y="3467536"/>
                </a:moveTo>
                <a:lnTo>
                  <a:pt x="7307957" y="3918639"/>
                </a:lnTo>
                <a:lnTo>
                  <a:pt x="7412199" y="3918639"/>
                </a:lnTo>
                <a:lnTo>
                  <a:pt x="7412199" y="3467536"/>
                </a:lnTo>
                <a:close/>
                <a:moveTo>
                  <a:pt x="9846408" y="3430350"/>
                </a:moveTo>
                <a:cubicBezTo>
                  <a:pt x="9828120" y="3430350"/>
                  <a:pt x="9813185" y="3435735"/>
                  <a:pt x="9801602" y="3446505"/>
                </a:cubicBezTo>
                <a:cubicBezTo>
                  <a:pt x="9790020" y="3457274"/>
                  <a:pt x="9784229" y="3470787"/>
                  <a:pt x="9784229" y="3487043"/>
                </a:cubicBezTo>
                <a:cubicBezTo>
                  <a:pt x="9784229" y="3502892"/>
                  <a:pt x="9790020" y="3516202"/>
                  <a:pt x="9801602" y="3526972"/>
                </a:cubicBezTo>
                <a:cubicBezTo>
                  <a:pt x="9813185" y="3537741"/>
                  <a:pt x="9828120" y="3543126"/>
                  <a:pt x="9846408" y="3543126"/>
                </a:cubicBezTo>
                <a:cubicBezTo>
                  <a:pt x="9864289" y="3543126"/>
                  <a:pt x="9879021" y="3537741"/>
                  <a:pt x="9890604" y="3526972"/>
                </a:cubicBezTo>
                <a:cubicBezTo>
                  <a:pt x="9902186" y="3516202"/>
                  <a:pt x="9907977" y="3502892"/>
                  <a:pt x="9907977" y="3487043"/>
                </a:cubicBezTo>
                <a:cubicBezTo>
                  <a:pt x="9907977" y="3470787"/>
                  <a:pt x="9902186" y="3457274"/>
                  <a:pt x="9890604" y="3446505"/>
                </a:cubicBezTo>
                <a:cubicBezTo>
                  <a:pt x="9879021" y="3435735"/>
                  <a:pt x="9864289" y="3430350"/>
                  <a:pt x="9846408" y="3430350"/>
                </a:cubicBezTo>
                <a:close/>
                <a:moveTo>
                  <a:pt x="4351957" y="3334398"/>
                </a:moveTo>
                <a:cubicBezTo>
                  <a:pt x="4371064" y="3334398"/>
                  <a:pt x="4387268" y="3341328"/>
                  <a:pt x="4400568" y="3355191"/>
                </a:cubicBezTo>
                <a:cubicBezTo>
                  <a:pt x="4413868" y="3369053"/>
                  <a:pt x="4420518" y="3387973"/>
                  <a:pt x="4420518" y="3411950"/>
                </a:cubicBezTo>
                <a:cubicBezTo>
                  <a:pt x="4420518" y="3435928"/>
                  <a:pt x="4413868" y="3454848"/>
                  <a:pt x="4400568" y="3468710"/>
                </a:cubicBezTo>
                <a:cubicBezTo>
                  <a:pt x="4387268" y="3482572"/>
                  <a:pt x="4371064" y="3489502"/>
                  <a:pt x="4351957" y="3489502"/>
                </a:cubicBezTo>
                <a:cubicBezTo>
                  <a:pt x="4332850" y="3489502"/>
                  <a:pt x="4316646" y="3482478"/>
                  <a:pt x="4303346" y="3468428"/>
                </a:cubicBezTo>
                <a:cubicBezTo>
                  <a:pt x="4290046" y="3454379"/>
                  <a:pt x="4283396" y="3435366"/>
                  <a:pt x="4283396" y="3411388"/>
                </a:cubicBezTo>
                <a:cubicBezTo>
                  <a:pt x="4283396" y="3387411"/>
                  <a:pt x="4290046" y="3368584"/>
                  <a:pt x="4303346" y="3354910"/>
                </a:cubicBezTo>
                <a:cubicBezTo>
                  <a:pt x="4316646" y="3341235"/>
                  <a:pt x="4332850" y="3334398"/>
                  <a:pt x="4351957" y="3334398"/>
                </a:cubicBezTo>
                <a:close/>
                <a:moveTo>
                  <a:pt x="5120110" y="3333836"/>
                </a:moveTo>
                <a:cubicBezTo>
                  <a:pt x="5138469" y="3333836"/>
                  <a:pt x="5153921" y="3340579"/>
                  <a:pt x="5166473" y="3354067"/>
                </a:cubicBezTo>
                <a:cubicBezTo>
                  <a:pt x="5179024" y="3367554"/>
                  <a:pt x="5185299" y="3386849"/>
                  <a:pt x="5185299" y="3411950"/>
                </a:cubicBezTo>
                <a:cubicBezTo>
                  <a:pt x="5185299" y="3437051"/>
                  <a:pt x="5178837" y="3456346"/>
                  <a:pt x="5165911" y="3469833"/>
                </a:cubicBezTo>
                <a:cubicBezTo>
                  <a:pt x="5152986" y="3483321"/>
                  <a:pt x="5137344" y="3490064"/>
                  <a:pt x="5118986" y="3490064"/>
                </a:cubicBezTo>
                <a:cubicBezTo>
                  <a:pt x="5100629" y="3490064"/>
                  <a:pt x="5085361" y="3483321"/>
                  <a:pt x="5073185" y="3469833"/>
                </a:cubicBezTo>
                <a:cubicBezTo>
                  <a:pt x="5061009" y="3456346"/>
                  <a:pt x="5054922" y="3437051"/>
                  <a:pt x="5054922" y="3411950"/>
                </a:cubicBezTo>
                <a:cubicBezTo>
                  <a:pt x="5054922" y="3386474"/>
                  <a:pt x="5061103" y="3367086"/>
                  <a:pt x="5073467" y="3353785"/>
                </a:cubicBezTo>
                <a:cubicBezTo>
                  <a:pt x="5085830" y="3340486"/>
                  <a:pt x="5101377" y="3333836"/>
                  <a:pt x="5120110" y="3333836"/>
                </a:cubicBezTo>
                <a:close/>
                <a:moveTo>
                  <a:pt x="1538710" y="3333836"/>
                </a:moveTo>
                <a:cubicBezTo>
                  <a:pt x="1557068" y="3333836"/>
                  <a:pt x="1572522" y="3340579"/>
                  <a:pt x="1585073" y="3354067"/>
                </a:cubicBezTo>
                <a:cubicBezTo>
                  <a:pt x="1597624" y="3367554"/>
                  <a:pt x="1603899" y="3386849"/>
                  <a:pt x="1603899" y="3411950"/>
                </a:cubicBezTo>
                <a:cubicBezTo>
                  <a:pt x="1603899" y="3437051"/>
                  <a:pt x="1597436" y="3456346"/>
                  <a:pt x="1584511" y="3469833"/>
                </a:cubicBezTo>
                <a:cubicBezTo>
                  <a:pt x="1571585" y="3483321"/>
                  <a:pt x="1555944" y="3490064"/>
                  <a:pt x="1537586" y="3490064"/>
                </a:cubicBezTo>
                <a:cubicBezTo>
                  <a:pt x="1519228" y="3490064"/>
                  <a:pt x="1503961" y="3483321"/>
                  <a:pt x="1491785" y="3469833"/>
                </a:cubicBezTo>
                <a:cubicBezTo>
                  <a:pt x="1479609" y="3456346"/>
                  <a:pt x="1473521" y="3437051"/>
                  <a:pt x="1473521" y="3411950"/>
                </a:cubicBezTo>
                <a:cubicBezTo>
                  <a:pt x="1473521" y="3386474"/>
                  <a:pt x="1479703" y="3367086"/>
                  <a:pt x="1492066" y="3353785"/>
                </a:cubicBezTo>
                <a:cubicBezTo>
                  <a:pt x="1504429" y="3340486"/>
                  <a:pt x="1519977" y="3333836"/>
                  <a:pt x="1538710" y="3333836"/>
                </a:cubicBezTo>
                <a:close/>
                <a:moveTo>
                  <a:pt x="11117849" y="3333221"/>
                </a:moveTo>
                <a:cubicBezTo>
                  <a:pt x="11143859" y="3333221"/>
                  <a:pt x="11164281" y="3340435"/>
                  <a:pt x="11179114" y="3354862"/>
                </a:cubicBezTo>
                <a:cubicBezTo>
                  <a:pt x="11193948" y="3369289"/>
                  <a:pt x="11201365" y="3386866"/>
                  <a:pt x="11201365" y="3407592"/>
                </a:cubicBezTo>
                <a:cubicBezTo>
                  <a:pt x="11201365" y="3428319"/>
                  <a:pt x="11193846" y="3445896"/>
                  <a:pt x="11178809" y="3460323"/>
                </a:cubicBezTo>
                <a:cubicBezTo>
                  <a:pt x="11163773" y="3474750"/>
                  <a:pt x="11143249" y="3481964"/>
                  <a:pt x="11117240" y="3481964"/>
                </a:cubicBezTo>
                <a:cubicBezTo>
                  <a:pt x="11091230" y="3481964"/>
                  <a:pt x="11070707" y="3474750"/>
                  <a:pt x="11055670" y="3460323"/>
                </a:cubicBezTo>
                <a:cubicBezTo>
                  <a:pt x="11040633" y="3445896"/>
                  <a:pt x="11033115" y="3428319"/>
                  <a:pt x="11033115" y="3407592"/>
                </a:cubicBezTo>
                <a:cubicBezTo>
                  <a:pt x="11033115" y="3386866"/>
                  <a:pt x="11040735" y="3369289"/>
                  <a:pt x="11055975" y="3354862"/>
                </a:cubicBezTo>
                <a:cubicBezTo>
                  <a:pt x="11071215" y="3340435"/>
                  <a:pt x="11091840" y="3333221"/>
                  <a:pt x="11117849" y="3333221"/>
                </a:cubicBezTo>
                <a:close/>
                <a:moveTo>
                  <a:pt x="6144040" y="3287906"/>
                </a:moveTo>
                <a:lnTo>
                  <a:pt x="6144040" y="3325091"/>
                </a:lnTo>
                <a:cubicBezTo>
                  <a:pt x="6144040" y="3336471"/>
                  <a:pt x="6141805" y="3344599"/>
                  <a:pt x="6137335" y="3349475"/>
                </a:cubicBezTo>
                <a:cubicBezTo>
                  <a:pt x="6132865" y="3354352"/>
                  <a:pt x="6125550" y="3356791"/>
                  <a:pt x="6115389" y="3356791"/>
                </a:cubicBezTo>
                <a:lnTo>
                  <a:pt x="5978840" y="3356791"/>
                </a:lnTo>
                <a:lnTo>
                  <a:pt x="5978840" y="3288515"/>
                </a:lnTo>
                <a:lnTo>
                  <a:pt x="5892276" y="3288515"/>
                </a:lnTo>
                <a:lnTo>
                  <a:pt x="5892276" y="3356791"/>
                </a:lnTo>
                <a:lnTo>
                  <a:pt x="5809370" y="3356791"/>
                </a:lnTo>
                <a:lnTo>
                  <a:pt x="5809370" y="3461032"/>
                </a:lnTo>
                <a:lnTo>
                  <a:pt x="5892276" y="3461032"/>
                </a:lnTo>
                <a:lnTo>
                  <a:pt x="5892276" y="3502485"/>
                </a:lnTo>
                <a:lnTo>
                  <a:pt x="5978840" y="3502485"/>
                </a:lnTo>
                <a:lnTo>
                  <a:pt x="5978840" y="3461032"/>
                </a:lnTo>
                <a:lnTo>
                  <a:pt x="6114170" y="3461032"/>
                </a:lnTo>
                <a:cubicBezTo>
                  <a:pt x="6156029" y="3461032"/>
                  <a:pt x="6186204" y="3450466"/>
                  <a:pt x="6204696" y="3429333"/>
                </a:cubicBezTo>
                <a:cubicBezTo>
                  <a:pt x="6223187" y="3408200"/>
                  <a:pt x="6232432" y="3378736"/>
                  <a:pt x="6232432" y="3340941"/>
                </a:cubicBezTo>
                <a:lnTo>
                  <a:pt x="6232432" y="3287906"/>
                </a:lnTo>
                <a:close/>
                <a:moveTo>
                  <a:pt x="4814320" y="3255159"/>
                </a:moveTo>
                <a:lnTo>
                  <a:pt x="4814320" y="3568741"/>
                </a:lnTo>
                <a:lnTo>
                  <a:pt x="4910417" y="3568741"/>
                </a:lnTo>
                <a:lnTo>
                  <a:pt x="4910417" y="3255159"/>
                </a:lnTo>
                <a:close/>
                <a:moveTo>
                  <a:pt x="3699894" y="3255159"/>
                </a:moveTo>
                <a:lnTo>
                  <a:pt x="3699894" y="3568741"/>
                </a:lnTo>
                <a:lnTo>
                  <a:pt x="3795992" y="3568741"/>
                </a:lnTo>
                <a:lnTo>
                  <a:pt x="3795992" y="3255159"/>
                </a:lnTo>
                <a:close/>
                <a:moveTo>
                  <a:pt x="2935085" y="3255159"/>
                </a:moveTo>
                <a:lnTo>
                  <a:pt x="2935085" y="3438363"/>
                </a:lnTo>
                <a:cubicBezTo>
                  <a:pt x="2935085" y="3465712"/>
                  <a:pt x="2940143" y="3489502"/>
                  <a:pt x="2950258" y="3509733"/>
                </a:cubicBezTo>
                <a:cubicBezTo>
                  <a:pt x="2960374" y="3529965"/>
                  <a:pt x="2974610" y="3545419"/>
                  <a:pt x="2992968" y="3556097"/>
                </a:cubicBezTo>
                <a:cubicBezTo>
                  <a:pt x="3011326" y="3566774"/>
                  <a:pt x="3032494" y="3572113"/>
                  <a:pt x="3056471" y="3572113"/>
                </a:cubicBezTo>
                <a:cubicBezTo>
                  <a:pt x="3076703" y="3572113"/>
                  <a:pt x="3095154" y="3567898"/>
                  <a:pt x="3111826" y="3559469"/>
                </a:cubicBezTo>
                <a:cubicBezTo>
                  <a:pt x="3128498" y="3551039"/>
                  <a:pt x="3141704" y="3539893"/>
                  <a:pt x="3151445" y="3526031"/>
                </a:cubicBezTo>
                <a:lnTo>
                  <a:pt x="3151445" y="3568741"/>
                </a:lnTo>
                <a:lnTo>
                  <a:pt x="3247543" y="3568741"/>
                </a:lnTo>
                <a:lnTo>
                  <a:pt x="3247543" y="3255159"/>
                </a:lnTo>
                <a:lnTo>
                  <a:pt x="3151445" y="3255159"/>
                </a:lnTo>
                <a:lnTo>
                  <a:pt x="3151445" y="3425438"/>
                </a:lnTo>
                <a:cubicBezTo>
                  <a:pt x="3151445" y="3446418"/>
                  <a:pt x="3146012" y="3462715"/>
                  <a:pt x="3135148" y="3474329"/>
                </a:cubicBezTo>
                <a:cubicBezTo>
                  <a:pt x="3124283" y="3485943"/>
                  <a:pt x="3109484" y="3491751"/>
                  <a:pt x="3090752" y="3491751"/>
                </a:cubicBezTo>
                <a:cubicBezTo>
                  <a:pt x="3072394" y="3491751"/>
                  <a:pt x="3057783" y="3485943"/>
                  <a:pt x="3046918" y="3474329"/>
                </a:cubicBezTo>
                <a:cubicBezTo>
                  <a:pt x="3036053" y="3462715"/>
                  <a:pt x="3030621" y="3446418"/>
                  <a:pt x="3030621" y="3425438"/>
                </a:cubicBezTo>
                <a:lnTo>
                  <a:pt x="3030621" y="3255159"/>
                </a:lnTo>
                <a:close/>
                <a:moveTo>
                  <a:pt x="5529265" y="3251787"/>
                </a:moveTo>
                <a:cubicBezTo>
                  <a:pt x="5508661" y="3251787"/>
                  <a:pt x="5490116" y="3255815"/>
                  <a:pt x="5473631" y="3263869"/>
                </a:cubicBezTo>
                <a:cubicBezTo>
                  <a:pt x="5457146" y="3271924"/>
                  <a:pt x="5444034" y="3282883"/>
                  <a:pt x="5434292" y="3296745"/>
                </a:cubicBezTo>
                <a:lnTo>
                  <a:pt x="5434292" y="3255159"/>
                </a:lnTo>
                <a:lnTo>
                  <a:pt x="5338194" y="3255159"/>
                </a:lnTo>
                <a:lnTo>
                  <a:pt x="5338194" y="3568741"/>
                </a:lnTo>
                <a:lnTo>
                  <a:pt x="5434292" y="3568741"/>
                </a:lnTo>
                <a:lnTo>
                  <a:pt x="5434292" y="3398463"/>
                </a:lnTo>
                <a:cubicBezTo>
                  <a:pt x="5434292" y="3377482"/>
                  <a:pt x="5439724" y="3361185"/>
                  <a:pt x="5450590" y="3349571"/>
                </a:cubicBezTo>
                <a:cubicBezTo>
                  <a:pt x="5461455" y="3337956"/>
                  <a:pt x="5476066" y="3332149"/>
                  <a:pt x="5494423" y="3332149"/>
                </a:cubicBezTo>
                <a:cubicBezTo>
                  <a:pt x="5512782" y="3332149"/>
                  <a:pt x="5527393" y="3337956"/>
                  <a:pt x="5538259" y="3349571"/>
                </a:cubicBezTo>
                <a:cubicBezTo>
                  <a:pt x="5549122" y="3361185"/>
                  <a:pt x="5554555" y="3377482"/>
                  <a:pt x="5554555" y="3398463"/>
                </a:cubicBezTo>
                <a:lnTo>
                  <a:pt x="5554555" y="3568741"/>
                </a:lnTo>
                <a:lnTo>
                  <a:pt x="5650091" y="3568741"/>
                </a:lnTo>
                <a:lnTo>
                  <a:pt x="5650091" y="3385537"/>
                </a:lnTo>
                <a:cubicBezTo>
                  <a:pt x="5650091" y="3343951"/>
                  <a:pt x="5639132" y="3311263"/>
                  <a:pt x="5617214" y="3287472"/>
                </a:cubicBezTo>
                <a:cubicBezTo>
                  <a:pt x="5595298" y="3263682"/>
                  <a:pt x="5565981" y="3251787"/>
                  <a:pt x="5529265" y="3251787"/>
                </a:cubicBezTo>
                <a:close/>
                <a:moveTo>
                  <a:pt x="3509966" y="3251787"/>
                </a:moveTo>
                <a:cubicBezTo>
                  <a:pt x="3489360" y="3251787"/>
                  <a:pt x="3470815" y="3255815"/>
                  <a:pt x="3454330" y="3263869"/>
                </a:cubicBezTo>
                <a:cubicBezTo>
                  <a:pt x="3437846" y="3271924"/>
                  <a:pt x="3424733" y="3282883"/>
                  <a:pt x="3414992" y="3296745"/>
                </a:cubicBezTo>
                <a:lnTo>
                  <a:pt x="3414992" y="3255159"/>
                </a:lnTo>
                <a:lnTo>
                  <a:pt x="3318895" y="3255159"/>
                </a:lnTo>
                <a:lnTo>
                  <a:pt x="3318895" y="3568741"/>
                </a:lnTo>
                <a:lnTo>
                  <a:pt x="3414992" y="3568741"/>
                </a:lnTo>
                <a:lnTo>
                  <a:pt x="3414992" y="3398463"/>
                </a:lnTo>
                <a:cubicBezTo>
                  <a:pt x="3414992" y="3377482"/>
                  <a:pt x="3420425" y="3361185"/>
                  <a:pt x="3431289" y="3349571"/>
                </a:cubicBezTo>
                <a:cubicBezTo>
                  <a:pt x="3442154" y="3337956"/>
                  <a:pt x="3456766" y="3332149"/>
                  <a:pt x="3475124" y="3332149"/>
                </a:cubicBezTo>
                <a:cubicBezTo>
                  <a:pt x="3493481" y="3332149"/>
                  <a:pt x="3508093" y="3337956"/>
                  <a:pt x="3518958" y="3349571"/>
                </a:cubicBezTo>
                <a:cubicBezTo>
                  <a:pt x="3529822" y="3361185"/>
                  <a:pt x="3535255" y="3377482"/>
                  <a:pt x="3535255" y="3398463"/>
                </a:cubicBezTo>
                <a:lnTo>
                  <a:pt x="3535255" y="3568741"/>
                </a:lnTo>
                <a:lnTo>
                  <a:pt x="3630791" y="3568741"/>
                </a:lnTo>
                <a:lnTo>
                  <a:pt x="3630791" y="3385537"/>
                </a:lnTo>
                <a:cubicBezTo>
                  <a:pt x="3630791" y="3343951"/>
                  <a:pt x="3619832" y="3311263"/>
                  <a:pt x="3597915" y="3287472"/>
                </a:cubicBezTo>
                <a:cubicBezTo>
                  <a:pt x="3575998" y="3263682"/>
                  <a:pt x="3546682" y="3251787"/>
                  <a:pt x="3509966" y="3251787"/>
                </a:cubicBezTo>
                <a:close/>
                <a:moveTo>
                  <a:pt x="2535044" y="3251787"/>
                </a:moveTo>
                <a:cubicBezTo>
                  <a:pt x="2515188" y="3251787"/>
                  <a:pt x="2497392" y="3255627"/>
                  <a:pt x="2481656" y="3263307"/>
                </a:cubicBezTo>
                <a:cubicBezTo>
                  <a:pt x="2465921" y="3270988"/>
                  <a:pt x="2453183" y="3281385"/>
                  <a:pt x="2443442" y="3294497"/>
                </a:cubicBezTo>
                <a:lnTo>
                  <a:pt x="2443442" y="3255159"/>
                </a:lnTo>
                <a:lnTo>
                  <a:pt x="2347344" y="3255159"/>
                </a:lnTo>
                <a:lnTo>
                  <a:pt x="2347344" y="3568741"/>
                </a:lnTo>
                <a:lnTo>
                  <a:pt x="2443442" y="3568741"/>
                </a:lnTo>
                <a:lnTo>
                  <a:pt x="2443442" y="3398463"/>
                </a:lnTo>
                <a:cubicBezTo>
                  <a:pt x="2443442" y="3378232"/>
                  <a:pt x="2448781" y="3362590"/>
                  <a:pt x="2459458" y="3351538"/>
                </a:cubicBezTo>
                <a:cubicBezTo>
                  <a:pt x="2470136" y="3340486"/>
                  <a:pt x="2484841" y="3334960"/>
                  <a:pt x="2503573" y="3334960"/>
                </a:cubicBezTo>
                <a:cubicBezTo>
                  <a:pt x="2522306" y="3334960"/>
                  <a:pt x="2537011" y="3340486"/>
                  <a:pt x="2547689" y="3351538"/>
                </a:cubicBezTo>
                <a:cubicBezTo>
                  <a:pt x="2558366" y="3362590"/>
                  <a:pt x="2563705" y="3378232"/>
                  <a:pt x="2563705" y="3398463"/>
                </a:cubicBezTo>
                <a:lnTo>
                  <a:pt x="2563705" y="3568741"/>
                </a:lnTo>
                <a:lnTo>
                  <a:pt x="2659240" y="3568741"/>
                </a:lnTo>
                <a:lnTo>
                  <a:pt x="2659240" y="3398463"/>
                </a:lnTo>
                <a:cubicBezTo>
                  <a:pt x="2659240" y="3378232"/>
                  <a:pt x="2664579" y="3362590"/>
                  <a:pt x="2675257" y="3351538"/>
                </a:cubicBezTo>
                <a:cubicBezTo>
                  <a:pt x="2685934" y="3340486"/>
                  <a:pt x="2700639" y="3334960"/>
                  <a:pt x="2719372" y="3334960"/>
                </a:cubicBezTo>
                <a:cubicBezTo>
                  <a:pt x="2738104" y="3334960"/>
                  <a:pt x="2752809" y="3340486"/>
                  <a:pt x="2763487" y="3351538"/>
                </a:cubicBezTo>
                <a:cubicBezTo>
                  <a:pt x="2774165" y="3362590"/>
                  <a:pt x="2779504" y="3378232"/>
                  <a:pt x="2779504" y="3398463"/>
                </a:cubicBezTo>
                <a:lnTo>
                  <a:pt x="2779504" y="3568741"/>
                </a:lnTo>
                <a:lnTo>
                  <a:pt x="2875039" y="3568741"/>
                </a:lnTo>
                <a:lnTo>
                  <a:pt x="2875039" y="3385537"/>
                </a:lnTo>
                <a:cubicBezTo>
                  <a:pt x="2875039" y="3343577"/>
                  <a:pt x="2863519" y="3310795"/>
                  <a:pt x="2840478" y="3287192"/>
                </a:cubicBezTo>
                <a:cubicBezTo>
                  <a:pt x="2817437" y="3263589"/>
                  <a:pt x="2786434" y="3251787"/>
                  <a:pt x="2747471" y="3251787"/>
                </a:cubicBezTo>
                <a:cubicBezTo>
                  <a:pt x="2725366" y="3251787"/>
                  <a:pt x="2704948" y="3257220"/>
                  <a:pt x="2686215" y="3268085"/>
                </a:cubicBezTo>
                <a:cubicBezTo>
                  <a:pt x="2667483" y="3278949"/>
                  <a:pt x="2652684" y="3292999"/>
                  <a:pt x="2641819" y="3310233"/>
                </a:cubicBezTo>
                <a:cubicBezTo>
                  <a:pt x="2631329" y="3291500"/>
                  <a:pt x="2616811" y="3277076"/>
                  <a:pt x="2598266" y="3266961"/>
                </a:cubicBezTo>
                <a:cubicBezTo>
                  <a:pt x="2579721" y="3256845"/>
                  <a:pt x="2558647" y="3251787"/>
                  <a:pt x="2535044" y="3251787"/>
                </a:cubicBezTo>
                <a:close/>
                <a:moveTo>
                  <a:pt x="1944494" y="3251787"/>
                </a:moveTo>
                <a:cubicBezTo>
                  <a:pt x="1924637" y="3251787"/>
                  <a:pt x="1906842" y="3255627"/>
                  <a:pt x="1891106" y="3263307"/>
                </a:cubicBezTo>
                <a:cubicBezTo>
                  <a:pt x="1875371" y="3270988"/>
                  <a:pt x="1862633" y="3281385"/>
                  <a:pt x="1852892" y="3294497"/>
                </a:cubicBezTo>
                <a:lnTo>
                  <a:pt x="1852892" y="3255159"/>
                </a:lnTo>
                <a:lnTo>
                  <a:pt x="1756794" y="3255159"/>
                </a:lnTo>
                <a:lnTo>
                  <a:pt x="1756794" y="3568741"/>
                </a:lnTo>
                <a:lnTo>
                  <a:pt x="1852892" y="3568741"/>
                </a:lnTo>
                <a:lnTo>
                  <a:pt x="1852892" y="3398463"/>
                </a:lnTo>
                <a:cubicBezTo>
                  <a:pt x="1852892" y="3378232"/>
                  <a:pt x="1858231" y="3362590"/>
                  <a:pt x="1868908" y="3351538"/>
                </a:cubicBezTo>
                <a:cubicBezTo>
                  <a:pt x="1879586" y="3340486"/>
                  <a:pt x="1894291" y="3334960"/>
                  <a:pt x="1913023" y="3334960"/>
                </a:cubicBezTo>
                <a:cubicBezTo>
                  <a:pt x="1931756" y="3334960"/>
                  <a:pt x="1946461" y="3340486"/>
                  <a:pt x="1957138" y="3351538"/>
                </a:cubicBezTo>
                <a:cubicBezTo>
                  <a:pt x="1967816" y="3362590"/>
                  <a:pt x="1973155" y="3378232"/>
                  <a:pt x="1973155" y="3398463"/>
                </a:cubicBezTo>
                <a:lnTo>
                  <a:pt x="1973155" y="3568741"/>
                </a:lnTo>
                <a:lnTo>
                  <a:pt x="2068691" y="3568741"/>
                </a:lnTo>
                <a:lnTo>
                  <a:pt x="2068691" y="3398463"/>
                </a:lnTo>
                <a:cubicBezTo>
                  <a:pt x="2068691" y="3378232"/>
                  <a:pt x="2074029" y="3362590"/>
                  <a:pt x="2084707" y="3351538"/>
                </a:cubicBezTo>
                <a:cubicBezTo>
                  <a:pt x="2095384" y="3340486"/>
                  <a:pt x="2110089" y="3334960"/>
                  <a:pt x="2128822" y="3334960"/>
                </a:cubicBezTo>
                <a:cubicBezTo>
                  <a:pt x="2147554" y="3334960"/>
                  <a:pt x="2162259" y="3340486"/>
                  <a:pt x="2172937" y="3351538"/>
                </a:cubicBezTo>
                <a:cubicBezTo>
                  <a:pt x="2183614" y="3362590"/>
                  <a:pt x="2188953" y="3378232"/>
                  <a:pt x="2188953" y="3398463"/>
                </a:cubicBezTo>
                <a:lnTo>
                  <a:pt x="2188953" y="3568741"/>
                </a:lnTo>
                <a:lnTo>
                  <a:pt x="2284489" y="3568741"/>
                </a:lnTo>
                <a:lnTo>
                  <a:pt x="2284489" y="3385537"/>
                </a:lnTo>
                <a:cubicBezTo>
                  <a:pt x="2284489" y="3343577"/>
                  <a:pt x="2272968" y="3310795"/>
                  <a:pt x="2249927" y="3287192"/>
                </a:cubicBezTo>
                <a:cubicBezTo>
                  <a:pt x="2226886" y="3263589"/>
                  <a:pt x="2195884" y="3251787"/>
                  <a:pt x="2156921" y="3251787"/>
                </a:cubicBezTo>
                <a:cubicBezTo>
                  <a:pt x="2134816" y="3251787"/>
                  <a:pt x="2114398" y="3257220"/>
                  <a:pt x="2095665" y="3268085"/>
                </a:cubicBezTo>
                <a:cubicBezTo>
                  <a:pt x="2076933" y="3278949"/>
                  <a:pt x="2062134" y="3292999"/>
                  <a:pt x="2051269" y="3310233"/>
                </a:cubicBezTo>
                <a:cubicBezTo>
                  <a:pt x="2040779" y="3291500"/>
                  <a:pt x="2026261" y="3277076"/>
                  <a:pt x="2007716" y="3266961"/>
                </a:cubicBezTo>
                <a:cubicBezTo>
                  <a:pt x="1989171" y="3256845"/>
                  <a:pt x="1968097" y="3251787"/>
                  <a:pt x="1944494" y="3251787"/>
                </a:cubicBezTo>
                <a:close/>
                <a:moveTo>
                  <a:pt x="5120110" y="3250663"/>
                </a:moveTo>
                <a:cubicBezTo>
                  <a:pt x="5089388" y="3250663"/>
                  <a:pt x="5061665" y="3257220"/>
                  <a:pt x="5036938" y="3270332"/>
                </a:cubicBezTo>
                <a:cubicBezTo>
                  <a:pt x="5012210" y="3283445"/>
                  <a:pt x="4992730" y="3302271"/>
                  <a:pt x="4978492" y="3326811"/>
                </a:cubicBezTo>
                <a:cubicBezTo>
                  <a:pt x="4964255" y="3351350"/>
                  <a:pt x="4957137" y="3379730"/>
                  <a:pt x="4957137" y="3411950"/>
                </a:cubicBezTo>
                <a:cubicBezTo>
                  <a:pt x="4957137" y="3444545"/>
                  <a:pt x="4964162" y="3473018"/>
                  <a:pt x="4978212" y="3497370"/>
                </a:cubicBezTo>
                <a:cubicBezTo>
                  <a:pt x="4992260" y="3521723"/>
                  <a:pt x="5011556" y="3540455"/>
                  <a:pt x="5036096" y="3553568"/>
                </a:cubicBezTo>
                <a:cubicBezTo>
                  <a:pt x="5060634" y="3566681"/>
                  <a:pt x="5088264" y="3573237"/>
                  <a:pt x="5118986" y="3573237"/>
                </a:cubicBezTo>
                <a:cubicBezTo>
                  <a:pt x="5149707" y="3573237"/>
                  <a:pt x="5177525" y="3566681"/>
                  <a:pt x="5202440" y="3553568"/>
                </a:cubicBezTo>
                <a:cubicBezTo>
                  <a:pt x="5227355" y="3540455"/>
                  <a:pt x="5247022" y="3521629"/>
                  <a:pt x="5261446" y="3497089"/>
                </a:cubicBezTo>
                <a:cubicBezTo>
                  <a:pt x="5275871" y="3472550"/>
                  <a:pt x="5283083" y="3444170"/>
                  <a:pt x="5283083" y="3411950"/>
                </a:cubicBezTo>
                <a:cubicBezTo>
                  <a:pt x="5283083" y="3379730"/>
                  <a:pt x="5275965" y="3351350"/>
                  <a:pt x="5261729" y="3326811"/>
                </a:cubicBezTo>
                <a:cubicBezTo>
                  <a:pt x="5247491" y="3302271"/>
                  <a:pt x="5228009" y="3283445"/>
                  <a:pt x="5203283" y="3270332"/>
                </a:cubicBezTo>
                <a:cubicBezTo>
                  <a:pt x="5178556" y="3257220"/>
                  <a:pt x="5150831" y="3250663"/>
                  <a:pt x="5120110" y="3250663"/>
                </a:cubicBezTo>
                <a:close/>
                <a:moveTo>
                  <a:pt x="4323858" y="3250663"/>
                </a:moveTo>
                <a:cubicBezTo>
                  <a:pt x="4298007" y="3250663"/>
                  <a:pt x="4274592" y="3257220"/>
                  <a:pt x="4253612" y="3270332"/>
                </a:cubicBezTo>
                <a:cubicBezTo>
                  <a:pt x="4232631" y="3283445"/>
                  <a:pt x="4216053" y="3302178"/>
                  <a:pt x="4203877" y="3326530"/>
                </a:cubicBezTo>
                <a:cubicBezTo>
                  <a:pt x="4191701" y="3350882"/>
                  <a:pt x="4185613" y="3379168"/>
                  <a:pt x="4185613" y="3411388"/>
                </a:cubicBezTo>
                <a:cubicBezTo>
                  <a:pt x="4185613" y="3443608"/>
                  <a:pt x="4191701" y="3471988"/>
                  <a:pt x="4203877" y="3496527"/>
                </a:cubicBezTo>
                <a:cubicBezTo>
                  <a:pt x="4216053" y="3521067"/>
                  <a:pt x="4232631" y="3539986"/>
                  <a:pt x="4253612" y="3553287"/>
                </a:cubicBezTo>
                <a:cubicBezTo>
                  <a:pt x="4274592" y="3566587"/>
                  <a:pt x="4297820" y="3573237"/>
                  <a:pt x="4323296" y="3573237"/>
                </a:cubicBezTo>
                <a:cubicBezTo>
                  <a:pt x="4345401" y="3573237"/>
                  <a:pt x="4364789" y="3568741"/>
                  <a:pt x="4381461" y="3559750"/>
                </a:cubicBezTo>
                <a:cubicBezTo>
                  <a:pt x="4398133" y="3550758"/>
                  <a:pt x="4411152" y="3538956"/>
                  <a:pt x="4420518" y="3524345"/>
                </a:cubicBezTo>
                <a:lnTo>
                  <a:pt x="4420518" y="3568741"/>
                </a:lnTo>
                <a:lnTo>
                  <a:pt x="4516616" y="3568741"/>
                </a:lnTo>
                <a:lnTo>
                  <a:pt x="4516616" y="3255159"/>
                </a:lnTo>
                <a:lnTo>
                  <a:pt x="4420518" y="3255159"/>
                </a:lnTo>
                <a:lnTo>
                  <a:pt x="4420518" y="3299555"/>
                </a:lnTo>
                <a:cubicBezTo>
                  <a:pt x="4411526" y="3284943"/>
                  <a:pt x="4398694" y="3273142"/>
                  <a:pt x="4382023" y="3264151"/>
                </a:cubicBezTo>
                <a:cubicBezTo>
                  <a:pt x="4365351" y="3255159"/>
                  <a:pt x="4345963" y="3250663"/>
                  <a:pt x="4323858" y="3250663"/>
                </a:cubicBezTo>
                <a:close/>
                <a:moveTo>
                  <a:pt x="4000065" y="3250663"/>
                </a:moveTo>
                <a:cubicBezTo>
                  <a:pt x="3969344" y="3250663"/>
                  <a:pt x="3942088" y="3257220"/>
                  <a:pt x="3918298" y="3270332"/>
                </a:cubicBezTo>
                <a:cubicBezTo>
                  <a:pt x="3894508" y="3283445"/>
                  <a:pt x="3875963" y="3302178"/>
                  <a:pt x="3862663" y="3326530"/>
                </a:cubicBezTo>
                <a:cubicBezTo>
                  <a:pt x="3849362" y="3350882"/>
                  <a:pt x="3842712" y="3379355"/>
                  <a:pt x="3842712" y="3411950"/>
                </a:cubicBezTo>
                <a:cubicBezTo>
                  <a:pt x="3842712" y="3444545"/>
                  <a:pt x="3849363" y="3473018"/>
                  <a:pt x="3862663" y="3497370"/>
                </a:cubicBezTo>
                <a:cubicBezTo>
                  <a:pt x="3875963" y="3521723"/>
                  <a:pt x="3894508" y="3540455"/>
                  <a:pt x="3918298" y="3553568"/>
                </a:cubicBezTo>
                <a:cubicBezTo>
                  <a:pt x="3942088" y="3566681"/>
                  <a:pt x="3969344" y="3573237"/>
                  <a:pt x="4000065" y="3573237"/>
                </a:cubicBezTo>
                <a:cubicBezTo>
                  <a:pt x="4039029" y="3573237"/>
                  <a:pt x="4071811" y="3562747"/>
                  <a:pt x="4098411" y="3541766"/>
                </a:cubicBezTo>
                <a:cubicBezTo>
                  <a:pt x="4125011" y="3520786"/>
                  <a:pt x="4142433" y="3491938"/>
                  <a:pt x="4150675" y="3455222"/>
                </a:cubicBezTo>
                <a:lnTo>
                  <a:pt x="4048395" y="3455222"/>
                </a:lnTo>
                <a:cubicBezTo>
                  <a:pt x="4039778" y="3479200"/>
                  <a:pt x="4023106" y="3491189"/>
                  <a:pt x="3998380" y="3491189"/>
                </a:cubicBezTo>
                <a:cubicBezTo>
                  <a:pt x="3980771" y="3491189"/>
                  <a:pt x="3966721" y="3484351"/>
                  <a:pt x="3956232" y="3470677"/>
                </a:cubicBezTo>
                <a:cubicBezTo>
                  <a:pt x="3945741" y="3457002"/>
                  <a:pt x="3940496" y="3437426"/>
                  <a:pt x="3940496" y="3411950"/>
                </a:cubicBezTo>
                <a:cubicBezTo>
                  <a:pt x="3940496" y="3386474"/>
                  <a:pt x="3945741" y="3366898"/>
                  <a:pt x="3956232" y="3353223"/>
                </a:cubicBezTo>
                <a:cubicBezTo>
                  <a:pt x="3966721" y="3339549"/>
                  <a:pt x="3980771" y="3332711"/>
                  <a:pt x="3998380" y="3332711"/>
                </a:cubicBezTo>
                <a:cubicBezTo>
                  <a:pt x="4023106" y="3332711"/>
                  <a:pt x="4039778" y="3344700"/>
                  <a:pt x="4048395" y="3368678"/>
                </a:cubicBezTo>
                <a:lnTo>
                  <a:pt x="4150675" y="3368678"/>
                </a:lnTo>
                <a:cubicBezTo>
                  <a:pt x="4142432" y="3331213"/>
                  <a:pt x="4125105" y="3302178"/>
                  <a:pt x="4098692" y="3281572"/>
                </a:cubicBezTo>
                <a:cubicBezTo>
                  <a:pt x="4072279" y="3260966"/>
                  <a:pt x="4039404" y="3250663"/>
                  <a:pt x="4000065" y="3250663"/>
                </a:cubicBezTo>
                <a:close/>
                <a:moveTo>
                  <a:pt x="1538710" y="3250663"/>
                </a:moveTo>
                <a:cubicBezTo>
                  <a:pt x="1507989" y="3250663"/>
                  <a:pt x="1480265" y="3257220"/>
                  <a:pt x="1455538" y="3270332"/>
                </a:cubicBezTo>
                <a:cubicBezTo>
                  <a:pt x="1430811" y="3283445"/>
                  <a:pt x="1411329" y="3302271"/>
                  <a:pt x="1397092" y="3326811"/>
                </a:cubicBezTo>
                <a:cubicBezTo>
                  <a:pt x="1382856" y="3351350"/>
                  <a:pt x="1375737" y="3379730"/>
                  <a:pt x="1375737" y="3411950"/>
                </a:cubicBezTo>
                <a:cubicBezTo>
                  <a:pt x="1375737" y="3444545"/>
                  <a:pt x="1382762" y="3473018"/>
                  <a:pt x="1396811" y="3497370"/>
                </a:cubicBezTo>
                <a:cubicBezTo>
                  <a:pt x="1410860" y="3521723"/>
                  <a:pt x="1430155" y="3540455"/>
                  <a:pt x="1454695" y="3553568"/>
                </a:cubicBezTo>
                <a:cubicBezTo>
                  <a:pt x="1479234" y="3566681"/>
                  <a:pt x="1506865" y="3573237"/>
                  <a:pt x="1537586" y="3573237"/>
                </a:cubicBezTo>
                <a:cubicBezTo>
                  <a:pt x="1568307" y="3573237"/>
                  <a:pt x="1596125" y="3566681"/>
                  <a:pt x="1621039" y="3553568"/>
                </a:cubicBezTo>
                <a:cubicBezTo>
                  <a:pt x="1645953" y="3540455"/>
                  <a:pt x="1665623" y="3521629"/>
                  <a:pt x="1680047" y="3497089"/>
                </a:cubicBezTo>
                <a:cubicBezTo>
                  <a:pt x="1694471" y="3472550"/>
                  <a:pt x="1701683" y="3444170"/>
                  <a:pt x="1701683" y="3411950"/>
                </a:cubicBezTo>
                <a:cubicBezTo>
                  <a:pt x="1701683" y="3379730"/>
                  <a:pt x="1694564" y="3351350"/>
                  <a:pt x="1680328" y="3326811"/>
                </a:cubicBezTo>
                <a:cubicBezTo>
                  <a:pt x="1666091" y="3302271"/>
                  <a:pt x="1646609" y="3283445"/>
                  <a:pt x="1621882" y="3270332"/>
                </a:cubicBezTo>
                <a:cubicBezTo>
                  <a:pt x="1597155" y="3257220"/>
                  <a:pt x="1569431" y="3250663"/>
                  <a:pt x="1538710" y="3250663"/>
                </a:cubicBezTo>
                <a:close/>
                <a:moveTo>
                  <a:pt x="11117849" y="3227151"/>
                </a:moveTo>
                <a:cubicBezTo>
                  <a:pt x="11082899" y="3227151"/>
                  <a:pt x="11052114" y="3233755"/>
                  <a:pt x="11025495" y="3246963"/>
                </a:cubicBezTo>
                <a:cubicBezTo>
                  <a:pt x="10998876" y="3260171"/>
                  <a:pt x="10978353" y="3278154"/>
                  <a:pt x="10963925" y="3300913"/>
                </a:cubicBezTo>
                <a:cubicBezTo>
                  <a:pt x="10949498" y="3323671"/>
                  <a:pt x="10942285" y="3348868"/>
                  <a:pt x="10942285" y="3376503"/>
                </a:cubicBezTo>
                <a:cubicBezTo>
                  <a:pt x="10942285" y="3400481"/>
                  <a:pt x="10947161" y="3421512"/>
                  <a:pt x="10956915" y="3439597"/>
                </a:cubicBezTo>
                <a:cubicBezTo>
                  <a:pt x="10966669" y="3457681"/>
                  <a:pt x="10979470" y="3471804"/>
                  <a:pt x="10995320" y="3481964"/>
                </a:cubicBezTo>
                <a:lnTo>
                  <a:pt x="10947161" y="3481964"/>
                </a:lnTo>
                <a:lnTo>
                  <a:pt x="10947161" y="3586206"/>
                </a:lnTo>
                <a:lnTo>
                  <a:pt x="11287318" y="3586206"/>
                </a:lnTo>
                <a:lnTo>
                  <a:pt x="11287318" y="3481964"/>
                </a:lnTo>
                <a:lnTo>
                  <a:pt x="11239160" y="3481964"/>
                </a:lnTo>
                <a:cubicBezTo>
                  <a:pt x="11255009" y="3472210"/>
                  <a:pt x="11267811" y="3458291"/>
                  <a:pt x="11277565" y="3440206"/>
                </a:cubicBezTo>
                <a:cubicBezTo>
                  <a:pt x="11287318" y="3422121"/>
                  <a:pt x="11292195" y="3401090"/>
                  <a:pt x="11292195" y="3377113"/>
                </a:cubicBezTo>
                <a:cubicBezTo>
                  <a:pt x="11292195" y="3349071"/>
                  <a:pt x="11285083" y="3323671"/>
                  <a:pt x="11270859" y="3300913"/>
                </a:cubicBezTo>
                <a:cubicBezTo>
                  <a:pt x="11256635" y="3278154"/>
                  <a:pt x="11236315" y="3260171"/>
                  <a:pt x="11209899" y="3246963"/>
                </a:cubicBezTo>
                <a:cubicBezTo>
                  <a:pt x="11183483" y="3233755"/>
                  <a:pt x="11152800" y="3227151"/>
                  <a:pt x="11117849" y="3227151"/>
                </a:cubicBezTo>
                <a:close/>
                <a:moveTo>
                  <a:pt x="4600892" y="3178730"/>
                </a:moveTo>
                <a:lnTo>
                  <a:pt x="4600892" y="3255159"/>
                </a:lnTo>
                <a:lnTo>
                  <a:pt x="4562678" y="3255159"/>
                </a:lnTo>
                <a:lnTo>
                  <a:pt x="4562678" y="3334960"/>
                </a:lnTo>
                <a:lnTo>
                  <a:pt x="4600892" y="3334960"/>
                </a:lnTo>
                <a:lnTo>
                  <a:pt x="4600892" y="3459718"/>
                </a:lnTo>
                <a:cubicBezTo>
                  <a:pt x="4600892" y="3498307"/>
                  <a:pt x="4610634" y="3526124"/>
                  <a:pt x="4630116" y="3543171"/>
                </a:cubicBezTo>
                <a:cubicBezTo>
                  <a:pt x="4649597" y="3560218"/>
                  <a:pt x="4676759" y="3568741"/>
                  <a:pt x="4711602" y="3568741"/>
                </a:cubicBezTo>
                <a:lnTo>
                  <a:pt x="4760494" y="3568741"/>
                </a:lnTo>
                <a:lnTo>
                  <a:pt x="4760494" y="3487255"/>
                </a:lnTo>
                <a:lnTo>
                  <a:pt x="4726213" y="3487255"/>
                </a:lnTo>
                <a:cubicBezTo>
                  <a:pt x="4715723" y="3487255"/>
                  <a:pt x="4708230" y="3485194"/>
                  <a:pt x="4703734" y="3481073"/>
                </a:cubicBezTo>
                <a:cubicBezTo>
                  <a:pt x="4699238" y="3476952"/>
                  <a:pt x="4696991" y="3470208"/>
                  <a:pt x="4696991" y="3460842"/>
                </a:cubicBezTo>
                <a:lnTo>
                  <a:pt x="4696991" y="3334960"/>
                </a:lnTo>
                <a:lnTo>
                  <a:pt x="4759932" y="3334960"/>
                </a:lnTo>
                <a:lnTo>
                  <a:pt x="4759932" y="3255159"/>
                </a:lnTo>
                <a:lnTo>
                  <a:pt x="4696991" y="3255159"/>
                </a:lnTo>
                <a:lnTo>
                  <a:pt x="4696991" y="3178730"/>
                </a:lnTo>
                <a:close/>
                <a:moveTo>
                  <a:pt x="1148299" y="3169739"/>
                </a:moveTo>
                <a:cubicBezTo>
                  <a:pt x="1110085" y="3169739"/>
                  <a:pt x="1075898" y="3178262"/>
                  <a:pt x="1045739" y="3195309"/>
                </a:cubicBezTo>
                <a:cubicBezTo>
                  <a:pt x="1015579" y="3212356"/>
                  <a:pt x="992070" y="3236146"/>
                  <a:pt x="975211" y="3266680"/>
                </a:cubicBezTo>
                <a:cubicBezTo>
                  <a:pt x="958352" y="3297213"/>
                  <a:pt x="949922" y="3331962"/>
                  <a:pt x="949922" y="3370926"/>
                </a:cubicBezTo>
                <a:cubicBezTo>
                  <a:pt x="949922" y="3409890"/>
                  <a:pt x="958352" y="3444545"/>
                  <a:pt x="975211" y="3474891"/>
                </a:cubicBezTo>
                <a:cubicBezTo>
                  <a:pt x="992070" y="3505238"/>
                  <a:pt x="1015579" y="3528935"/>
                  <a:pt x="1045739" y="3545981"/>
                </a:cubicBezTo>
                <a:cubicBezTo>
                  <a:pt x="1075898" y="3563028"/>
                  <a:pt x="1110085" y="3571551"/>
                  <a:pt x="1148299" y="3571551"/>
                </a:cubicBezTo>
                <a:cubicBezTo>
                  <a:pt x="1195131" y="3571551"/>
                  <a:pt x="1235218" y="3559281"/>
                  <a:pt x="1268562" y="3534741"/>
                </a:cubicBezTo>
                <a:cubicBezTo>
                  <a:pt x="1301906" y="3510202"/>
                  <a:pt x="1324198" y="3476577"/>
                  <a:pt x="1335437" y="3433867"/>
                </a:cubicBezTo>
                <a:lnTo>
                  <a:pt x="1229786" y="3433867"/>
                </a:lnTo>
                <a:cubicBezTo>
                  <a:pt x="1221918" y="3450352"/>
                  <a:pt x="1210772" y="3462903"/>
                  <a:pt x="1196348" y="3471519"/>
                </a:cubicBezTo>
                <a:cubicBezTo>
                  <a:pt x="1181924" y="3480136"/>
                  <a:pt x="1165533" y="3484445"/>
                  <a:pt x="1147175" y="3484445"/>
                </a:cubicBezTo>
                <a:cubicBezTo>
                  <a:pt x="1117578" y="3484445"/>
                  <a:pt x="1093600" y="3474142"/>
                  <a:pt x="1075242" y="3453536"/>
                </a:cubicBezTo>
                <a:cubicBezTo>
                  <a:pt x="1056885" y="3432930"/>
                  <a:pt x="1047706" y="3405394"/>
                  <a:pt x="1047706" y="3370926"/>
                </a:cubicBezTo>
                <a:cubicBezTo>
                  <a:pt x="1047706" y="3336458"/>
                  <a:pt x="1056885" y="3308921"/>
                  <a:pt x="1075242" y="3288316"/>
                </a:cubicBezTo>
                <a:cubicBezTo>
                  <a:pt x="1093600" y="3267710"/>
                  <a:pt x="1117578" y="3257407"/>
                  <a:pt x="1147175" y="3257407"/>
                </a:cubicBezTo>
                <a:cubicBezTo>
                  <a:pt x="1165533" y="3257407"/>
                  <a:pt x="1181924" y="3261715"/>
                  <a:pt x="1196348" y="3270332"/>
                </a:cubicBezTo>
                <a:cubicBezTo>
                  <a:pt x="1210772" y="3278949"/>
                  <a:pt x="1221918" y="3291500"/>
                  <a:pt x="1229786" y="3307984"/>
                </a:cubicBezTo>
                <a:lnTo>
                  <a:pt x="1335437" y="3307984"/>
                </a:lnTo>
                <a:cubicBezTo>
                  <a:pt x="1324198" y="3265274"/>
                  <a:pt x="1301906" y="3231556"/>
                  <a:pt x="1268562" y="3206829"/>
                </a:cubicBezTo>
                <a:cubicBezTo>
                  <a:pt x="1235218" y="3182102"/>
                  <a:pt x="1195131" y="3169739"/>
                  <a:pt x="1148299" y="3169739"/>
                </a:cubicBezTo>
                <a:close/>
                <a:moveTo>
                  <a:pt x="4862649" y="3118599"/>
                </a:moveTo>
                <a:cubicBezTo>
                  <a:pt x="4845790" y="3118599"/>
                  <a:pt x="4832022" y="3123563"/>
                  <a:pt x="4821344" y="3133491"/>
                </a:cubicBezTo>
                <a:cubicBezTo>
                  <a:pt x="4810667" y="3143419"/>
                  <a:pt x="4805328" y="3155877"/>
                  <a:pt x="4805328" y="3170863"/>
                </a:cubicBezTo>
                <a:cubicBezTo>
                  <a:pt x="4805328" y="3185474"/>
                  <a:pt x="4810667" y="3197744"/>
                  <a:pt x="4821344" y="3207672"/>
                </a:cubicBezTo>
                <a:cubicBezTo>
                  <a:pt x="4832022" y="3217600"/>
                  <a:pt x="4845790" y="3222564"/>
                  <a:pt x="4862649" y="3222564"/>
                </a:cubicBezTo>
                <a:cubicBezTo>
                  <a:pt x="4879135" y="3222564"/>
                  <a:pt x="4892716" y="3217600"/>
                  <a:pt x="4903392" y="3207672"/>
                </a:cubicBezTo>
                <a:cubicBezTo>
                  <a:pt x="4914071" y="3197744"/>
                  <a:pt x="4919409" y="3185474"/>
                  <a:pt x="4919409" y="3170863"/>
                </a:cubicBezTo>
                <a:cubicBezTo>
                  <a:pt x="4919409" y="3155877"/>
                  <a:pt x="4914071" y="3143419"/>
                  <a:pt x="4903392" y="3133491"/>
                </a:cubicBezTo>
                <a:cubicBezTo>
                  <a:pt x="4892716" y="3123563"/>
                  <a:pt x="4879135" y="3118599"/>
                  <a:pt x="4862649" y="3118599"/>
                </a:cubicBezTo>
                <a:close/>
                <a:moveTo>
                  <a:pt x="3748224" y="3118599"/>
                </a:moveTo>
                <a:cubicBezTo>
                  <a:pt x="3731365" y="3118599"/>
                  <a:pt x="3717597" y="3123563"/>
                  <a:pt x="3706919" y="3133491"/>
                </a:cubicBezTo>
                <a:cubicBezTo>
                  <a:pt x="3696242" y="3143419"/>
                  <a:pt x="3690903" y="3155877"/>
                  <a:pt x="3690903" y="3170863"/>
                </a:cubicBezTo>
                <a:cubicBezTo>
                  <a:pt x="3690903" y="3185474"/>
                  <a:pt x="3696242" y="3197744"/>
                  <a:pt x="3706919" y="3207672"/>
                </a:cubicBezTo>
                <a:cubicBezTo>
                  <a:pt x="3717597" y="3217600"/>
                  <a:pt x="3731365" y="3222564"/>
                  <a:pt x="3748224" y="3222564"/>
                </a:cubicBezTo>
                <a:cubicBezTo>
                  <a:pt x="3764709" y="3222564"/>
                  <a:pt x="3778290" y="3217600"/>
                  <a:pt x="3788968" y="3207672"/>
                </a:cubicBezTo>
                <a:cubicBezTo>
                  <a:pt x="3799645" y="3197744"/>
                  <a:pt x="3804984" y="3185474"/>
                  <a:pt x="3804984" y="3170863"/>
                </a:cubicBezTo>
                <a:cubicBezTo>
                  <a:pt x="3804984" y="3155877"/>
                  <a:pt x="3799645" y="3143419"/>
                  <a:pt x="3788968" y="3133491"/>
                </a:cubicBezTo>
                <a:cubicBezTo>
                  <a:pt x="3778290" y="3123563"/>
                  <a:pt x="3764709" y="3118599"/>
                  <a:pt x="3748224" y="3118599"/>
                </a:cubicBezTo>
                <a:close/>
                <a:moveTo>
                  <a:pt x="6991423" y="3040586"/>
                </a:moveTo>
                <a:cubicBezTo>
                  <a:pt x="7012149" y="3040586"/>
                  <a:pt x="7029726" y="3048104"/>
                  <a:pt x="7044153" y="3063141"/>
                </a:cubicBezTo>
                <a:cubicBezTo>
                  <a:pt x="7058580" y="3078178"/>
                  <a:pt x="7065794" y="3098701"/>
                  <a:pt x="7065794" y="3124711"/>
                </a:cubicBezTo>
                <a:cubicBezTo>
                  <a:pt x="7065794" y="3150721"/>
                  <a:pt x="7058580" y="3171244"/>
                  <a:pt x="7044153" y="3186281"/>
                </a:cubicBezTo>
                <a:cubicBezTo>
                  <a:pt x="7029726" y="3201317"/>
                  <a:pt x="7012149" y="3208836"/>
                  <a:pt x="6991423" y="3208836"/>
                </a:cubicBezTo>
                <a:cubicBezTo>
                  <a:pt x="6970696" y="3208836"/>
                  <a:pt x="6953119" y="3201216"/>
                  <a:pt x="6938692" y="3185976"/>
                </a:cubicBezTo>
                <a:cubicBezTo>
                  <a:pt x="6924265" y="3170736"/>
                  <a:pt x="6917051" y="3150111"/>
                  <a:pt x="6917051" y="3124101"/>
                </a:cubicBezTo>
                <a:cubicBezTo>
                  <a:pt x="6917051" y="3098092"/>
                  <a:pt x="6924265" y="3077670"/>
                  <a:pt x="6938692" y="3062836"/>
                </a:cubicBezTo>
                <a:cubicBezTo>
                  <a:pt x="6953119" y="3048003"/>
                  <a:pt x="6970696" y="3040586"/>
                  <a:pt x="6991423" y="3040586"/>
                </a:cubicBezTo>
                <a:close/>
                <a:moveTo>
                  <a:pt x="8972394" y="3033271"/>
                </a:moveTo>
                <a:cubicBezTo>
                  <a:pt x="8990682" y="3033271"/>
                  <a:pt x="9005922" y="3038554"/>
                  <a:pt x="9018114" y="3049120"/>
                </a:cubicBezTo>
                <a:cubicBezTo>
                  <a:pt x="9030306" y="3059687"/>
                  <a:pt x="9036402" y="3073911"/>
                  <a:pt x="9036402" y="3091793"/>
                </a:cubicBezTo>
                <a:lnTo>
                  <a:pt x="8905948" y="3091793"/>
                </a:lnTo>
                <a:cubicBezTo>
                  <a:pt x="8908792" y="3073098"/>
                  <a:pt x="8916209" y="3058671"/>
                  <a:pt x="8928198" y="3048511"/>
                </a:cubicBezTo>
                <a:cubicBezTo>
                  <a:pt x="8940187" y="3038351"/>
                  <a:pt x="8954919" y="3033271"/>
                  <a:pt x="8972394" y="3033271"/>
                </a:cubicBezTo>
                <a:close/>
                <a:moveTo>
                  <a:pt x="7819869" y="3033271"/>
                </a:moveTo>
                <a:cubicBezTo>
                  <a:pt x="7838157" y="3033271"/>
                  <a:pt x="7853397" y="3038554"/>
                  <a:pt x="7865589" y="3049120"/>
                </a:cubicBezTo>
                <a:cubicBezTo>
                  <a:pt x="7877781" y="3059687"/>
                  <a:pt x="7883877" y="3073911"/>
                  <a:pt x="7883877" y="3091793"/>
                </a:cubicBezTo>
                <a:lnTo>
                  <a:pt x="7753423" y="3091793"/>
                </a:lnTo>
                <a:cubicBezTo>
                  <a:pt x="7756267" y="3073098"/>
                  <a:pt x="7763684" y="3058671"/>
                  <a:pt x="7775673" y="3048511"/>
                </a:cubicBezTo>
                <a:cubicBezTo>
                  <a:pt x="7787662" y="3038351"/>
                  <a:pt x="7802394" y="3033271"/>
                  <a:pt x="7819869" y="3033271"/>
                </a:cubicBezTo>
                <a:close/>
                <a:moveTo>
                  <a:pt x="7488932" y="2954632"/>
                </a:moveTo>
                <a:lnTo>
                  <a:pt x="7488932" y="3294789"/>
                </a:lnTo>
                <a:lnTo>
                  <a:pt x="7593174" y="3294789"/>
                </a:lnTo>
                <a:lnTo>
                  <a:pt x="7593174" y="2954632"/>
                </a:lnTo>
                <a:close/>
                <a:moveTo>
                  <a:pt x="8248646" y="2950975"/>
                </a:moveTo>
                <a:cubicBezTo>
                  <a:pt x="8226294" y="2950975"/>
                  <a:pt x="8206178" y="2955344"/>
                  <a:pt x="8188296" y="2964081"/>
                </a:cubicBezTo>
                <a:cubicBezTo>
                  <a:pt x="8170415" y="2972819"/>
                  <a:pt x="8156190" y="2984706"/>
                  <a:pt x="8145624" y="2999743"/>
                </a:cubicBezTo>
                <a:lnTo>
                  <a:pt x="8145624" y="2954632"/>
                </a:lnTo>
                <a:lnTo>
                  <a:pt x="8041382" y="2954632"/>
                </a:lnTo>
                <a:lnTo>
                  <a:pt x="8041382" y="3294789"/>
                </a:lnTo>
                <a:lnTo>
                  <a:pt x="8145624" y="3294789"/>
                </a:lnTo>
                <a:lnTo>
                  <a:pt x="8145624" y="3110080"/>
                </a:lnTo>
                <a:cubicBezTo>
                  <a:pt x="8145624" y="3087322"/>
                  <a:pt x="8151517" y="3069644"/>
                  <a:pt x="8163302" y="3057045"/>
                </a:cubicBezTo>
                <a:cubicBezTo>
                  <a:pt x="8175088" y="3044447"/>
                  <a:pt x="8190938" y="3038148"/>
                  <a:pt x="8210851" y="3038148"/>
                </a:cubicBezTo>
                <a:cubicBezTo>
                  <a:pt x="8230765" y="3038148"/>
                  <a:pt x="8246615" y="3044447"/>
                  <a:pt x="8258400" y="3057045"/>
                </a:cubicBezTo>
                <a:cubicBezTo>
                  <a:pt x="8270186" y="3069644"/>
                  <a:pt x="8276078" y="3087322"/>
                  <a:pt x="8276078" y="3110080"/>
                </a:cubicBezTo>
                <a:lnTo>
                  <a:pt x="8276078" y="3294789"/>
                </a:lnTo>
                <a:lnTo>
                  <a:pt x="8379711" y="3294789"/>
                </a:lnTo>
                <a:lnTo>
                  <a:pt x="8379711" y="3096060"/>
                </a:lnTo>
                <a:cubicBezTo>
                  <a:pt x="8379711" y="3050949"/>
                  <a:pt x="8367823" y="3015491"/>
                  <a:pt x="8344049" y="2989685"/>
                </a:cubicBezTo>
                <a:cubicBezTo>
                  <a:pt x="8320274" y="2963878"/>
                  <a:pt x="8288474" y="2950975"/>
                  <a:pt x="8248646" y="2950975"/>
                </a:cubicBezTo>
                <a:close/>
                <a:moveTo>
                  <a:pt x="6554951" y="2950975"/>
                </a:moveTo>
                <a:lnTo>
                  <a:pt x="6611644" y="2950975"/>
                </a:lnTo>
                <a:cubicBezTo>
                  <a:pt x="6631556" y="2950975"/>
                  <a:pt x="6646390" y="2955649"/>
                  <a:pt x="6656145" y="2964996"/>
                </a:cubicBezTo>
                <a:cubicBezTo>
                  <a:pt x="6665898" y="2974343"/>
                  <a:pt x="6670775" y="2987551"/>
                  <a:pt x="6670775" y="3004620"/>
                </a:cubicBezTo>
                <a:cubicBezTo>
                  <a:pt x="6670775" y="3021688"/>
                  <a:pt x="6665898" y="3034896"/>
                  <a:pt x="6656145" y="3044244"/>
                </a:cubicBezTo>
                <a:cubicBezTo>
                  <a:pt x="6646390" y="3053591"/>
                  <a:pt x="6631556" y="3058264"/>
                  <a:pt x="6611644" y="3058264"/>
                </a:cubicBezTo>
                <a:lnTo>
                  <a:pt x="6554951" y="3058264"/>
                </a:lnTo>
                <a:close/>
                <a:moveTo>
                  <a:pt x="8973613" y="2949756"/>
                </a:moveTo>
                <a:cubicBezTo>
                  <a:pt x="8939882" y="2949756"/>
                  <a:pt x="8910012" y="2956868"/>
                  <a:pt x="8884002" y="2971092"/>
                </a:cubicBezTo>
                <a:cubicBezTo>
                  <a:pt x="8857992" y="2985316"/>
                  <a:pt x="8837774" y="3005636"/>
                  <a:pt x="8823347" y="3032052"/>
                </a:cubicBezTo>
                <a:cubicBezTo>
                  <a:pt x="8808919" y="3058468"/>
                  <a:pt x="8801706" y="3089354"/>
                  <a:pt x="8801706" y="3124711"/>
                </a:cubicBezTo>
                <a:cubicBezTo>
                  <a:pt x="8801706" y="3160068"/>
                  <a:pt x="8809021" y="3190954"/>
                  <a:pt x="8823651" y="3217370"/>
                </a:cubicBezTo>
                <a:cubicBezTo>
                  <a:pt x="8838282" y="3243786"/>
                  <a:pt x="8858602" y="3264106"/>
                  <a:pt x="8884612" y="3278330"/>
                </a:cubicBezTo>
                <a:cubicBezTo>
                  <a:pt x="8910621" y="3292554"/>
                  <a:pt x="8940288" y="3299666"/>
                  <a:pt x="8973613" y="3299666"/>
                </a:cubicBezTo>
                <a:cubicBezTo>
                  <a:pt x="9001248" y="3299666"/>
                  <a:pt x="9026242" y="3294586"/>
                  <a:pt x="9048594" y="3284426"/>
                </a:cubicBezTo>
                <a:cubicBezTo>
                  <a:pt x="9070946" y="3274266"/>
                  <a:pt x="9089539" y="3260245"/>
                  <a:pt x="9104372" y="3242364"/>
                </a:cubicBezTo>
                <a:cubicBezTo>
                  <a:pt x="9119206" y="3224482"/>
                  <a:pt x="9129467" y="3204365"/>
                  <a:pt x="9135157" y="3182013"/>
                </a:cubicBezTo>
                <a:lnTo>
                  <a:pt x="9024210" y="3182013"/>
                </a:lnTo>
                <a:cubicBezTo>
                  <a:pt x="9014050" y="3203959"/>
                  <a:pt x="8995965" y="3214932"/>
                  <a:pt x="8969956" y="3214932"/>
                </a:cubicBezTo>
                <a:cubicBezTo>
                  <a:pt x="8952480" y="3214932"/>
                  <a:pt x="8937748" y="3209344"/>
                  <a:pt x="8925760" y="3198168"/>
                </a:cubicBezTo>
                <a:cubicBezTo>
                  <a:pt x="8913771" y="3186992"/>
                  <a:pt x="8906964" y="3170837"/>
                  <a:pt x="8905338" y="3149704"/>
                </a:cubicBezTo>
                <a:lnTo>
                  <a:pt x="9141253" y="3149704"/>
                </a:lnTo>
                <a:cubicBezTo>
                  <a:pt x="9142472" y="3139138"/>
                  <a:pt x="9143082" y="3128978"/>
                  <a:pt x="9143082" y="3119224"/>
                </a:cubicBezTo>
                <a:cubicBezTo>
                  <a:pt x="9143082" y="3085087"/>
                  <a:pt x="9135868" y="3055216"/>
                  <a:pt x="9121441" y="3029613"/>
                </a:cubicBezTo>
                <a:cubicBezTo>
                  <a:pt x="9107014" y="3004010"/>
                  <a:pt x="9086999" y="2984300"/>
                  <a:pt x="9061395" y="2970482"/>
                </a:cubicBezTo>
                <a:cubicBezTo>
                  <a:pt x="9035792" y="2956664"/>
                  <a:pt x="9006531" y="2949756"/>
                  <a:pt x="8973613" y="2949756"/>
                </a:cubicBezTo>
                <a:close/>
                <a:moveTo>
                  <a:pt x="8600919" y="2949756"/>
                </a:moveTo>
                <a:cubicBezTo>
                  <a:pt x="8567594" y="2949756"/>
                  <a:pt x="8538029" y="2956868"/>
                  <a:pt x="8512222" y="2971092"/>
                </a:cubicBezTo>
                <a:cubicBezTo>
                  <a:pt x="8486416" y="2985316"/>
                  <a:pt x="8466299" y="3005636"/>
                  <a:pt x="8451872" y="3032052"/>
                </a:cubicBezTo>
                <a:cubicBezTo>
                  <a:pt x="8437445" y="3058468"/>
                  <a:pt x="8430231" y="3089354"/>
                  <a:pt x="8430231" y="3124711"/>
                </a:cubicBezTo>
                <a:cubicBezTo>
                  <a:pt x="8430231" y="3160068"/>
                  <a:pt x="8437445" y="3190954"/>
                  <a:pt x="8451872" y="3217370"/>
                </a:cubicBezTo>
                <a:cubicBezTo>
                  <a:pt x="8466299" y="3243786"/>
                  <a:pt x="8486416" y="3264106"/>
                  <a:pt x="8512222" y="3278330"/>
                </a:cubicBezTo>
                <a:cubicBezTo>
                  <a:pt x="8538029" y="3292554"/>
                  <a:pt x="8567594" y="3299666"/>
                  <a:pt x="8600919" y="3299666"/>
                </a:cubicBezTo>
                <a:cubicBezTo>
                  <a:pt x="8643184" y="3299666"/>
                  <a:pt x="8678745" y="3288287"/>
                  <a:pt x="8707599" y="3265528"/>
                </a:cubicBezTo>
                <a:cubicBezTo>
                  <a:pt x="8736453" y="3242770"/>
                  <a:pt x="8755351" y="3211477"/>
                  <a:pt x="8764292" y="3171650"/>
                </a:cubicBezTo>
                <a:lnTo>
                  <a:pt x="8653345" y="3171650"/>
                </a:lnTo>
                <a:cubicBezTo>
                  <a:pt x="8643997" y="3197660"/>
                  <a:pt x="8625913" y="3210664"/>
                  <a:pt x="8599090" y="3210664"/>
                </a:cubicBezTo>
                <a:cubicBezTo>
                  <a:pt x="8579990" y="3210664"/>
                  <a:pt x="8564749" y="3203248"/>
                  <a:pt x="8553370" y="3188414"/>
                </a:cubicBezTo>
                <a:cubicBezTo>
                  <a:pt x="8541991" y="3173580"/>
                  <a:pt x="8536301" y="3152346"/>
                  <a:pt x="8536301" y="3124711"/>
                </a:cubicBezTo>
                <a:cubicBezTo>
                  <a:pt x="8536301" y="3097076"/>
                  <a:pt x="8541991" y="3075841"/>
                  <a:pt x="8553370" y="3061008"/>
                </a:cubicBezTo>
                <a:cubicBezTo>
                  <a:pt x="8564749" y="3046174"/>
                  <a:pt x="8579990" y="3038757"/>
                  <a:pt x="8599090" y="3038757"/>
                </a:cubicBezTo>
                <a:cubicBezTo>
                  <a:pt x="8625913" y="3038757"/>
                  <a:pt x="8643997" y="3051762"/>
                  <a:pt x="8653345" y="3077772"/>
                </a:cubicBezTo>
                <a:lnTo>
                  <a:pt x="8764292" y="3077772"/>
                </a:lnTo>
                <a:cubicBezTo>
                  <a:pt x="8755351" y="3037132"/>
                  <a:pt x="8736555" y="3005636"/>
                  <a:pt x="8707904" y="2983284"/>
                </a:cubicBezTo>
                <a:cubicBezTo>
                  <a:pt x="8679253" y="2960932"/>
                  <a:pt x="8643591" y="2949756"/>
                  <a:pt x="8600919" y="2949756"/>
                </a:cubicBezTo>
                <a:close/>
                <a:moveTo>
                  <a:pt x="7821088" y="2949756"/>
                </a:moveTo>
                <a:cubicBezTo>
                  <a:pt x="7787357" y="2949756"/>
                  <a:pt x="7757487" y="2956868"/>
                  <a:pt x="7731477" y="2971092"/>
                </a:cubicBezTo>
                <a:cubicBezTo>
                  <a:pt x="7705467" y="2985316"/>
                  <a:pt x="7685249" y="3005636"/>
                  <a:pt x="7670822" y="3032052"/>
                </a:cubicBezTo>
                <a:cubicBezTo>
                  <a:pt x="7656395" y="3058468"/>
                  <a:pt x="7649181" y="3089354"/>
                  <a:pt x="7649181" y="3124711"/>
                </a:cubicBezTo>
                <a:cubicBezTo>
                  <a:pt x="7649181" y="3160068"/>
                  <a:pt x="7656496" y="3190954"/>
                  <a:pt x="7671127" y="3217370"/>
                </a:cubicBezTo>
                <a:cubicBezTo>
                  <a:pt x="7685757" y="3243786"/>
                  <a:pt x="7706077" y="3264106"/>
                  <a:pt x="7732087" y="3278330"/>
                </a:cubicBezTo>
                <a:cubicBezTo>
                  <a:pt x="7758096" y="3292554"/>
                  <a:pt x="7787763" y="3299666"/>
                  <a:pt x="7821088" y="3299666"/>
                </a:cubicBezTo>
                <a:cubicBezTo>
                  <a:pt x="7848723" y="3299666"/>
                  <a:pt x="7873717" y="3294586"/>
                  <a:pt x="7896069" y="3284426"/>
                </a:cubicBezTo>
                <a:cubicBezTo>
                  <a:pt x="7918421" y="3274266"/>
                  <a:pt x="7937014" y="3260245"/>
                  <a:pt x="7951847" y="3242364"/>
                </a:cubicBezTo>
                <a:cubicBezTo>
                  <a:pt x="7966681" y="3224482"/>
                  <a:pt x="7976943" y="3204365"/>
                  <a:pt x="7982632" y="3182013"/>
                </a:cubicBezTo>
                <a:lnTo>
                  <a:pt x="7871685" y="3182013"/>
                </a:lnTo>
                <a:cubicBezTo>
                  <a:pt x="7861525" y="3203959"/>
                  <a:pt x="7843440" y="3214932"/>
                  <a:pt x="7817431" y="3214932"/>
                </a:cubicBezTo>
                <a:cubicBezTo>
                  <a:pt x="7799955" y="3214932"/>
                  <a:pt x="7785224" y="3209344"/>
                  <a:pt x="7773235" y="3198168"/>
                </a:cubicBezTo>
                <a:cubicBezTo>
                  <a:pt x="7761246" y="3186992"/>
                  <a:pt x="7754439" y="3170837"/>
                  <a:pt x="7752813" y="3149704"/>
                </a:cubicBezTo>
                <a:lnTo>
                  <a:pt x="7988728" y="3149704"/>
                </a:lnTo>
                <a:cubicBezTo>
                  <a:pt x="7989947" y="3139138"/>
                  <a:pt x="7990557" y="3128978"/>
                  <a:pt x="7990557" y="3119224"/>
                </a:cubicBezTo>
                <a:cubicBezTo>
                  <a:pt x="7990557" y="3085087"/>
                  <a:pt x="7983343" y="3055216"/>
                  <a:pt x="7968916" y="3029613"/>
                </a:cubicBezTo>
                <a:cubicBezTo>
                  <a:pt x="7954489" y="3004010"/>
                  <a:pt x="7934474" y="2984300"/>
                  <a:pt x="7908871" y="2970482"/>
                </a:cubicBezTo>
                <a:cubicBezTo>
                  <a:pt x="7883267" y="2956664"/>
                  <a:pt x="7854007" y="2949756"/>
                  <a:pt x="7821088" y="2949756"/>
                </a:cubicBezTo>
                <a:close/>
                <a:moveTo>
                  <a:pt x="6960943" y="2949756"/>
                </a:moveTo>
                <a:cubicBezTo>
                  <a:pt x="6932901" y="2949756"/>
                  <a:pt x="6907501" y="2956868"/>
                  <a:pt x="6884743" y="2971092"/>
                </a:cubicBezTo>
                <a:cubicBezTo>
                  <a:pt x="6861984" y="2985316"/>
                  <a:pt x="6844001" y="3005636"/>
                  <a:pt x="6830793" y="3032052"/>
                </a:cubicBezTo>
                <a:cubicBezTo>
                  <a:pt x="6817585" y="3058468"/>
                  <a:pt x="6810981" y="3089151"/>
                  <a:pt x="6810981" y="3124101"/>
                </a:cubicBezTo>
                <a:cubicBezTo>
                  <a:pt x="6810981" y="3159052"/>
                  <a:pt x="6817585" y="3189836"/>
                  <a:pt x="6830793" y="3216456"/>
                </a:cubicBezTo>
                <a:cubicBezTo>
                  <a:pt x="6844001" y="3243075"/>
                  <a:pt x="6861984" y="3263598"/>
                  <a:pt x="6884743" y="3278025"/>
                </a:cubicBezTo>
                <a:cubicBezTo>
                  <a:pt x="6907501" y="3292453"/>
                  <a:pt x="6932698" y="3299666"/>
                  <a:pt x="6960333" y="3299666"/>
                </a:cubicBezTo>
                <a:cubicBezTo>
                  <a:pt x="6984311" y="3299666"/>
                  <a:pt x="7005342" y="3294789"/>
                  <a:pt x="7023427" y="3285036"/>
                </a:cubicBezTo>
                <a:cubicBezTo>
                  <a:pt x="7041511" y="3275282"/>
                  <a:pt x="7055634" y="3262480"/>
                  <a:pt x="7065794" y="3246631"/>
                </a:cubicBezTo>
                <a:lnTo>
                  <a:pt x="7065794" y="3294789"/>
                </a:lnTo>
                <a:lnTo>
                  <a:pt x="7170035" y="3294789"/>
                </a:lnTo>
                <a:lnTo>
                  <a:pt x="7170035" y="2954632"/>
                </a:lnTo>
                <a:lnTo>
                  <a:pt x="7065794" y="2954632"/>
                </a:lnTo>
                <a:lnTo>
                  <a:pt x="7065794" y="3002791"/>
                </a:lnTo>
                <a:cubicBezTo>
                  <a:pt x="7056040" y="2986941"/>
                  <a:pt x="7042121" y="2974140"/>
                  <a:pt x="7024036" y="2964386"/>
                </a:cubicBezTo>
                <a:cubicBezTo>
                  <a:pt x="7005951" y="2954632"/>
                  <a:pt x="6984920" y="2949756"/>
                  <a:pt x="6960943" y="2949756"/>
                </a:cubicBezTo>
                <a:close/>
                <a:moveTo>
                  <a:pt x="11117849" y="2923646"/>
                </a:moveTo>
                <a:cubicBezTo>
                  <a:pt x="11143859" y="2923646"/>
                  <a:pt x="11164281" y="2930860"/>
                  <a:pt x="11179114" y="2945287"/>
                </a:cubicBezTo>
                <a:cubicBezTo>
                  <a:pt x="11193948" y="2959714"/>
                  <a:pt x="11201365" y="2977291"/>
                  <a:pt x="11201365" y="2998018"/>
                </a:cubicBezTo>
                <a:cubicBezTo>
                  <a:pt x="11201365" y="3018744"/>
                  <a:pt x="11193846" y="3036321"/>
                  <a:pt x="11178809" y="3050748"/>
                </a:cubicBezTo>
                <a:cubicBezTo>
                  <a:pt x="11163773" y="3065175"/>
                  <a:pt x="11143249" y="3072389"/>
                  <a:pt x="11117240" y="3072389"/>
                </a:cubicBezTo>
                <a:cubicBezTo>
                  <a:pt x="11091230" y="3072389"/>
                  <a:pt x="11070707" y="3065175"/>
                  <a:pt x="11055670" y="3050748"/>
                </a:cubicBezTo>
                <a:cubicBezTo>
                  <a:pt x="11040633" y="3036321"/>
                  <a:pt x="11033115" y="3018744"/>
                  <a:pt x="11033115" y="2998018"/>
                </a:cubicBezTo>
                <a:cubicBezTo>
                  <a:pt x="11033115" y="2977291"/>
                  <a:pt x="11040735" y="2959714"/>
                  <a:pt x="11055975" y="2945287"/>
                </a:cubicBezTo>
                <a:cubicBezTo>
                  <a:pt x="11071215" y="2930860"/>
                  <a:pt x="11091840" y="2923646"/>
                  <a:pt x="11117849" y="2923646"/>
                </a:cubicBezTo>
                <a:close/>
                <a:moveTo>
                  <a:pt x="6033703" y="2891513"/>
                </a:moveTo>
                <a:cubicBezTo>
                  <a:pt x="5988592" y="2891513"/>
                  <a:pt x="5953134" y="2903299"/>
                  <a:pt x="5927328" y="2926870"/>
                </a:cubicBezTo>
                <a:cubicBezTo>
                  <a:pt x="5901521" y="2950441"/>
                  <a:pt x="5888618" y="2981734"/>
                  <a:pt x="5888618" y="3020749"/>
                </a:cubicBezTo>
                <a:cubicBezTo>
                  <a:pt x="5888618" y="3043507"/>
                  <a:pt x="5893088" y="3064030"/>
                  <a:pt x="5902030" y="3082318"/>
                </a:cubicBezTo>
                <a:cubicBezTo>
                  <a:pt x="5910970" y="3100606"/>
                  <a:pt x="5922959" y="3115033"/>
                  <a:pt x="5937995" y="3125600"/>
                </a:cubicBezTo>
                <a:lnTo>
                  <a:pt x="5781328" y="3125600"/>
                </a:lnTo>
                <a:lnTo>
                  <a:pt x="5781328" y="3229842"/>
                </a:lnTo>
                <a:lnTo>
                  <a:pt x="6232432" y="3229842"/>
                </a:lnTo>
                <a:lnTo>
                  <a:pt x="6232432" y="3125600"/>
                </a:lnTo>
                <a:lnTo>
                  <a:pt x="6047724" y="3125600"/>
                </a:lnTo>
                <a:cubicBezTo>
                  <a:pt x="6024965" y="3125600"/>
                  <a:pt x="6007287" y="3119707"/>
                  <a:pt x="5994689" y="3107921"/>
                </a:cubicBezTo>
                <a:cubicBezTo>
                  <a:pt x="5982091" y="3096136"/>
                  <a:pt x="5975792" y="3080286"/>
                  <a:pt x="5975792" y="3060373"/>
                </a:cubicBezTo>
                <a:cubicBezTo>
                  <a:pt x="5975792" y="3040459"/>
                  <a:pt x="5982091" y="3024609"/>
                  <a:pt x="5994689" y="3012824"/>
                </a:cubicBezTo>
                <a:cubicBezTo>
                  <a:pt x="6007287" y="3001038"/>
                  <a:pt x="6024965" y="2995145"/>
                  <a:pt x="6047724" y="2995145"/>
                </a:cubicBezTo>
                <a:lnTo>
                  <a:pt x="6232432" y="2995145"/>
                </a:lnTo>
                <a:lnTo>
                  <a:pt x="6232432" y="2891513"/>
                </a:lnTo>
                <a:close/>
                <a:moveTo>
                  <a:pt x="7257742" y="2871727"/>
                </a:moveTo>
                <a:lnTo>
                  <a:pt x="7257742" y="2954632"/>
                </a:lnTo>
                <a:lnTo>
                  <a:pt x="7216289" y="2954632"/>
                </a:lnTo>
                <a:lnTo>
                  <a:pt x="7216289" y="3041196"/>
                </a:lnTo>
                <a:lnTo>
                  <a:pt x="7257742" y="3041196"/>
                </a:lnTo>
                <a:lnTo>
                  <a:pt x="7257742" y="3176527"/>
                </a:lnTo>
                <a:cubicBezTo>
                  <a:pt x="7257742" y="3218386"/>
                  <a:pt x="7268308" y="3248561"/>
                  <a:pt x="7289441" y="3267052"/>
                </a:cubicBezTo>
                <a:cubicBezTo>
                  <a:pt x="7310574" y="3285544"/>
                  <a:pt x="7340038" y="3294789"/>
                  <a:pt x="7377833" y="3294789"/>
                </a:cubicBezTo>
                <a:lnTo>
                  <a:pt x="7430868" y="3294789"/>
                </a:lnTo>
                <a:lnTo>
                  <a:pt x="7430868" y="3206397"/>
                </a:lnTo>
                <a:lnTo>
                  <a:pt x="7393682" y="3206397"/>
                </a:lnTo>
                <a:cubicBezTo>
                  <a:pt x="7382303" y="3206397"/>
                  <a:pt x="7374175" y="3204162"/>
                  <a:pt x="7369298" y="3199692"/>
                </a:cubicBezTo>
                <a:cubicBezTo>
                  <a:pt x="7364422" y="3195221"/>
                  <a:pt x="7361983" y="3187906"/>
                  <a:pt x="7361983" y="3177746"/>
                </a:cubicBezTo>
                <a:lnTo>
                  <a:pt x="7361983" y="3041196"/>
                </a:lnTo>
                <a:lnTo>
                  <a:pt x="7430258" y="3041196"/>
                </a:lnTo>
                <a:lnTo>
                  <a:pt x="7430258" y="2954632"/>
                </a:lnTo>
                <a:lnTo>
                  <a:pt x="7361983" y="2954632"/>
                </a:lnTo>
                <a:lnTo>
                  <a:pt x="7361983" y="2871727"/>
                </a:lnTo>
                <a:close/>
                <a:moveTo>
                  <a:pt x="6450708" y="2866850"/>
                </a:moveTo>
                <a:lnTo>
                  <a:pt x="6450708" y="3294789"/>
                </a:lnTo>
                <a:lnTo>
                  <a:pt x="6554951" y="3294789"/>
                </a:lnTo>
                <a:lnTo>
                  <a:pt x="6554951" y="3141170"/>
                </a:lnTo>
                <a:lnTo>
                  <a:pt x="6619568" y="3141170"/>
                </a:lnTo>
                <a:cubicBezTo>
                  <a:pt x="6654518" y="3141170"/>
                  <a:pt x="6683780" y="3134871"/>
                  <a:pt x="6707350" y="3122272"/>
                </a:cubicBezTo>
                <a:cubicBezTo>
                  <a:pt x="6730920" y="3109674"/>
                  <a:pt x="6748397" y="3093113"/>
                  <a:pt x="6759775" y="3072590"/>
                </a:cubicBezTo>
                <a:cubicBezTo>
                  <a:pt x="6771154" y="3052067"/>
                  <a:pt x="6776843" y="3029410"/>
                  <a:pt x="6776843" y="3004620"/>
                </a:cubicBezTo>
                <a:cubicBezTo>
                  <a:pt x="6776843" y="2977797"/>
                  <a:pt x="6770951" y="2954023"/>
                  <a:pt x="6759168" y="2933297"/>
                </a:cubicBezTo>
                <a:cubicBezTo>
                  <a:pt x="6747382" y="2912570"/>
                  <a:pt x="6729702" y="2896314"/>
                  <a:pt x="6706130" y="2884529"/>
                </a:cubicBezTo>
                <a:cubicBezTo>
                  <a:pt x="6682559" y="2872743"/>
                  <a:pt x="6653705" y="2866850"/>
                  <a:pt x="6619568" y="2866850"/>
                </a:cubicBezTo>
                <a:close/>
                <a:moveTo>
                  <a:pt x="11117849" y="2817576"/>
                </a:moveTo>
                <a:cubicBezTo>
                  <a:pt x="11082899" y="2817576"/>
                  <a:pt x="11052114" y="2824180"/>
                  <a:pt x="11025495" y="2837388"/>
                </a:cubicBezTo>
                <a:cubicBezTo>
                  <a:pt x="10998876" y="2850596"/>
                  <a:pt x="10978353" y="2868579"/>
                  <a:pt x="10963925" y="2891338"/>
                </a:cubicBezTo>
                <a:cubicBezTo>
                  <a:pt x="10949498" y="2914096"/>
                  <a:pt x="10942285" y="2939496"/>
                  <a:pt x="10942285" y="2967537"/>
                </a:cubicBezTo>
                <a:cubicBezTo>
                  <a:pt x="10942285" y="2991515"/>
                  <a:pt x="10947161" y="3012546"/>
                  <a:pt x="10956915" y="3030631"/>
                </a:cubicBezTo>
                <a:cubicBezTo>
                  <a:pt x="10966669" y="3048716"/>
                  <a:pt x="10979673" y="3062635"/>
                  <a:pt x="10995929" y="3072389"/>
                </a:cubicBezTo>
                <a:lnTo>
                  <a:pt x="10947161" y="3072389"/>
                </a:lnTo>
                <a:lnTo>
                  <a:pt x="10947161" y="3176630"/>
                </a:lnTo>
                <a:lnTo>
                  <a:pt x="11398266" y="3176630"/>
                </a:lnTo>
                <a:lnTo>
                  <a:pt x="11398266" y="3072389"/>
                </a:lnTo>
                <a:lnTo>
                  <a:pt x="11240379" y="3072389"/>
                </a:lnTo>
                <a:cubicBezTo>
                  <a:pt x="11256229" y="3061822"/>
                  <a:pt x="11268827" y="3047293"/>
                  <a:pt x="11278174" y="3028802"/>
                </a:cubicBezTo>
                <a:cubicBezTo>
                  <a:pt x="11287522" y="3010311"/>
                  <a:pt x="11292195" y="2989889"/>
                  <a:pt x="11292195" y="2967537"/>
                </a:cubicBezTo>
                <a:cubicBezTo>
                  <a:pt x="11292195" y="2939496"/>
                  <a:pt x="11285083" y="2914096"/>
                  <a:pt x="11270859" y="2891338"/>
                </a:cubicBezTo>
                <a:cubicBezTo>
                  <a:pt x="11256635" y="2868579"/>
                  <a:pt x="11236315" y="2850596"/>
                  <a:pt x="11209899" y="2837388"/>
                </a:cubicBezTo>
                <a:cubicBezTo>
                  <a:pt x="11183483" y="2824180"/>
                  <a:pt x="11152800" y="2817576"/>
                  <a:pt x="11117849" y="2817576"/>
                </a:cubicBezTo>
                <a:close/>
                <a:moveTo>
                  <a:pt x="7541358" y="2806500"/>
                </a:moveTo>
                <a:cubicBezTo>
                  <a:pt x="7523070" y="2806500"/>
                  <a:pt x="7508135" y="2811884"/>
                  <a:pt x="7496552" y="2822654"/>
                </a:cubicBezTo>
                <a:cubicBezTo>
                  <a:pt x="7484970" y="2833424"/>
                  <a:pt x="7479179" y="2846936"/>
                  <a:pt x="7479179" y="2863192"/>
                </a:cubicBezTo>
                <a:cubicBezTo>
                  <a:pt x="7479179" y="2879042"/>
                  <a:pt x="7484970" y="2892352"/>
                  <a:pt x="7496552" y="2903121"/>
                </a:cubicBezTo>
                <a:cubicBezTo>
                  <a:pt x="7508135" y="2913891"/>
                  <a:pt x="7523070" y="2919276"/>
                  <a:pt x="7541358" y="2919276"/>
                </a:cubicBezTo>
                <a:cubicBezTo>
                  <a:pt x="7559240" y="2919276"/>
                  <a:pt x="7573972" y="2913891"/>
                  <a:pt x="7585554" y="2903121"/>
                </a:cubicBezTo>
                <a:cubicBezTo>
                  <a:pt x="7597136" y="2892352"/>
                  <a:pt x="7602928" y="2879042"/>
                  <a:pt x="7602928" y="2863192"/>
                </a:cubicBezTo>
                <a:cubicBezTo>
                  <a:pt x="7602928" y="2846936"/>
                  <a:pt x="7597136" y="2833424"/>
                  <a:pt x="7585554" y="2822654"/>
                </a:cubicBezTo>
                <a:cubicBezTo>
                  <a:pt x="7573972" y="2811884"/>
                  <a:pt x="7559240" y="2806500"/>
                  <a:pt x="7541358" y="2806500"/>
                </a:cubicBezTo>
                <a:close/>
                <a:moveTo>
                  <a:pt x="5481832" y="2701104"/>
                </a:moveTo>
                <a:cubicBezTo>
                  <a:pt x="5502965" y="2701104"/>
                  <a:pt x="5520745" y="2708520"/>
                  <a:pt x="5535172" y="2723354"/>
                </a:cubicBezTo>
                <a:cubicBezTo>
                  <a:pt x="5549599" y="2738188"/>
                  <a:pt x="5556813" y="2758610"/>
                  <a:pt x="5556813" y="2784619"/>
                </a:cubicBezTo>
                <a:cubicBezTo>
                  <a:pt x="5556813" y="2810628"/>
                  <a:pt x="5549498" y="2831253"/>
                  <a:pt x="5534868" y="2846493"/>
                </a:cubicBezTo>
                <a:cubicBezTo>
                  <a:pt x="5520237" y="2861733"/>
                  <a:pt x="5502559" y="2869354"/>
                  <a:pt x="5481832" y="2869354"/>
                </a:cubicBezTo>
                <a:cubicBezTo>
                  <a:pt x="5461106" y="2869354"/>
                  <a:pt x="5443529" y="2861835"/>
                  <a:pt x="5429102" y="2846798"/>
                </a:cubicBezTo>
                <a:cubicBezTo>
                  <a:pt x="5414675" y="2831761"/>
                  <a:pt x="5407461" y="2811238"/>
                  <a:pt x="5407461" y="2785228"/>
                </a:cubicBezTo>
                <a:cubicBezTo>
                  <a:pt x="5407461" y="2759219"/>
                  <a:pt x="5414675" y="2738696"/>
                  <a:pt x="5429102" y="2723659"/>
                </a:cubicBezTo>
                <a:cubicBezTo>
                  <a:pt x="5443529" y="2708622"/>
                  <a:pt x="5461106" y="2701104"/>
                  <a:pt x="5481832" y="2701104"/>
                </a:cubicBezTo>
                <a:close/>
                <a:moveTo>
                  <a:pt x="3491869" y="2701104"/>
                </a:moveTo>
                <a:cubicBezTo>
                  <a:pt x="3512596" y="2701104"/>
                  <a:pt x="3530172" y="2708622"/>
                  <a:pt x="3544600" y="2723659"/>
                </a:cubicBezTo>
                <a:cubicBezTo>
                  <a:pt x="3559027" y="2738696"/>
                  <a:pt x="3566241" y="2759219"/>
                  <a:pt x="3566241" y="2785228"/>
                </a:cubicBezTo>
                <a:cubicBezTo>
                  <a:pt x="3566241" y="2811238"/>
                  <a:pt x="3559027" y="2831761"/>
                  <a:pt x="3544600" y="2846798"/>
                </a:cubicBezTo>
                <a:cubicBezTo>
                  <a:pt x="3530172" y="2861835"/>
                  <a:pt x="3512596" y="2869354"/>
                  <a:pt x="3491869" y="2869354"/>
                </a:cubicBezTo>
                <a:cubicBezTo>
                  <a:pt x="3471143" y="2869354"/>
                  <a:pt x="3453566" y="2861733"/>
                  <a:pt x="3439139" y="2846493"/>
                </a:cubicBezTo>
                <a:cubicBezTo>
                  <a:pt x="3424712" y="2831253"/>
                  <a:pt x="3417498" y="2810628"/>
                  <a:pt x="3417498" y="2784619"/>
                </a:cubicBezTo>
                <a:cubicBezTo>
                  <a:pt x="3417498" y="2758610"/>
                  <a:pt x="3424712" y="2738188"/>
                  <a:pt x="3439139" y="2723354"/>
                </a:cubicBezTo>
                <a:cubicBezTo>
                  <a:pt x="3453566" y="2708520"/>
                  <a:pt x="3471143" y="2701104"/>
                  <a:pt x="3491869" y="2701104"/>
                </a:cubicBezTo>
                <a:close/>
                <a:moveTo>
                  <a:pt x="3082294" y="2701104"/>
                </a:moveTo>
                <a:cubicBezTo>
                  <a:pt x="3103021" y="2701104"/>
                  <a:pt x="3120597" y="2708622"/>
                  <a:pt x="3135025" y="2723659"/>
                </a:cubicBezTo>
                <a:cubicBezTo>
                  <a:pt x="3149452" y="2738696"/>
                  <a:pt x="3156665" y="2759219"/>
                  <a:pt x="3156665" y="2785228"/>
                </a:cubicBezTo>
                <a:cubicBezTo>
                  <a:pt x="3156665" y="2811238"/>
                  <a:pt x="3149452" y="2831761"/>
                  <a:pt x="3135025" y="2846798"/>
                </a:cubicBezTo>
                <a:cubicBezTo>
                  <a:pt x="3120597" y="2861835"/>
                  <a:pt x="3103021" y="2869354"/>
                  <a:pt x="3082294" y="2869354"/>
                </a:cubicBezTo>
                <a:cubicBezTo>
                  <a:pt x="3061568" y="2869354"/>
                  <a:pt x="3043991" y="2861733"/>
                  <a:pt x="3029564" y="2846493"/>
                </a:cubicBezTo>
                <a:cubicBezTo>
                  <a:pt x="3015136" y="2831253"/>
                  <a:pt x="3007923" y="2810628"/>
                  <a:pt x="3007923" y="2784619"/>
                </a:cubicBezTo>
                <a:cubicBezTo>
                  <a:pt x="3007923" y="2758610"/>
                  <a:pt x="3015136" y="2738188"/>
                  <a:pt x="3029564" y="2723354"/>
                </a:cubicBezTo>
                <a:cubicBezTo>
                  <a:pt x="3043991" y="2708520"/>
                  <a:pt x="3061568" y="2701104"/>
                  <a:pt x="3082294" y="2701104"/>
                </a:cubicBezTo>
                <a:close/>
                <a:moveTo>
                  <a:pt x="3891691" y="2693788"/>
                </a:moveTo>
                <a:cubicBezTo>
                  <a:pt x="3909979" y="2693788"/>
                  <a:pt x="3925218" y="2699072"/>
                  <a:pt x="3937410" y="2709638"/>
                </a:cubicBezTo>
                <a:cubicBezTo>
                  <a:pt x="3949603" y="2720204"/>
                  <a:pt x="3955699" y="2734428"/>
                  <a:pt x="3955699" y="2752310"/>
                </a:cubicBezTo>
                <a:lnTo>
                  <a:pt x="3825244" y="2752310"/>
                </a:lnTo>
                <a:cubicBezTo>
                  <a:pt x="3828089" y="2733616"/>
                  <a:pt x="3835506" y="2719189"/>
                  <a:pt x="3847495" y="2709029"/>
                </a:cubicBezTo>
                <a:cubicBezTo>
                  <a:pt x="3859484" y="2698868"/>
                  <a:pt x="3874215" y="2693788"/>
                  <a:pt x="3891691" y="2693788"/>
                </a:cubicBezTo>
                <a:close/>
                <a:moveTo>
                  <a:pt x="2701065" y="2693788"/>
                </a:moveTo>
                <a:cubicBezTo>
                  <a:pt x="2719353" y="2693788"/>
                  <a:pt x="2734593" y="2699072"/>
                  <a:pt x="2746786" y="2709638"/>
                </a:cubicBezTo>
                <a:cubicBezTo>
                  <a:pt x="2758978" y="2720204"/>
                  <a:pt x="2765074" y="2734428"/>
                  <a:pt x="2765074" y="2752310"/>
                </a:cubicBezTo>
                <a:lnTo>
                  <a:pt x="2634619" y="2752310"/>
                </a:lnTo>
                <a:cubicBezTo>
                  <a:pt x="2637464" y="2733616"/>
                  <a:pt x="2644881" y="2719189"/>
                  <a:pt x="2656869" y="2709029"/>
                </a:cubicBezTo>
                <a:cubicBezTo>
                  <a:pt x="2668858" y="2698868"/>
                  <a:pt x="2683590" y="2693788"/>
                  <a:pt x="2701065" y="2693788"/>
                </a:cubicBezTo>
                <a:close/>
                <a:moveTo>
                  <a:pt x="5122854" y="2615150"/>
                </a:moveTo>
                <a:lnTo>
                  <a:pt x="5122854" y="2955307"/>
                </a:lnTo>
                <a:lnTo>
                  <a:pt x="5227096" y="2955307"/>
                </a:lnTo>
                <a:lnTo>
                  <a:pt x="5227096" y="2615150"/>
                </a:lnTo>
                <a:close/>
                <a:moveTo>
                  <a:pt x="4324126" y="2611493"/>
                </a:moveTo>
                <a:cubicBezTo>
                  <a:pt x="4301774" y="2611493"/>
                  <a:pt x="4281454" y="2616877"/>
                  <a:pt x="4263166" y="2627647"/>
                </a:cubicBezTo>
                <a:cubicBezTo>
                  <a:pt x="4244878" y="2638416"/>
                  <a:pt x="4229638" y="2653148"/>
                  <a:pt x="4217446" y="2671843"/>
                </a:cubicBezTo>
                <a:lnTo>
                  <a:pt x="4217446" y="2615150"/>
                </a:lnTo>
                <a:lnTo>
                  <a:pt x="4113204" y="2615150"/>
                </a:lnTo>
                <a:lnTo>
                  <a:pt x="4113204" y="2955307"/>
                </a:lnTo>
                <a:lnTo>
                  <a:pt x="4217446" y="2955307"/>
                </a:lnTo>
                <a:lnTo>
                  <a:pt x="4217446" y="2797420"/>
                </a:lnTo>
                <a:cubicBezTo>
                  <a:pt x="4217446" y="2769379"/>
                  <a:pt x="4223948" y="2749770"/>
                  <a:pt x="4236953" y="2738594"/>
                </a:cubicBezTo>
                <a:cubicBezTo>
                  <a:pt x="4249958" y="2727418"/>
                  <a:pt x="4269465" y="2721830"/>
                  <a:pt x="4295475" y="2721830"/>
                </a:cubicBezTo>
                <a:lnTo>
                  <a:pt x="4324126" y="2721830"/>
                </a:lnTo>
                <a:close/>
                <a:moveTo>
                  <a:pt x="5512922" y="2610273"/>
                </a:moveTo>
                <a:cubicBezTo>
                  <a:pt x="5488943" y="2610273"/>
                  <a:pt x="5468014" y="2615150"/>
                  <a:pt x="5450133" y="2624904"/>
                </a:cubicBezTo>
                <a:cubicBezTo>
                  <a:pt x="5432251" y="2634657"/>
                  <a:pt x="5418231" y="2647459"/>
                  <a:pt x="5408071" y="2663308"/>
                </a:cubicBezTo>
                <a:lnTo>
                  <a:pt x="5408071" y="2615150"/>
                </a:lnTo>
                <a:lnTo>
                  <a:pt x="5303829" y="2615150"/>
                </a:lnTo>
                <a:lnTo>
                  <a:pt x="5303829" y="3117460"/>
                </a:lnTo>
                <a:lnTo>
                  <a:pt x="5408071" y="3117460"/>
                </a:lnTo>
                <a:lnTo>
                  <a:pt x="5408071" y="2907758"/>
                </a:lnTo>
                <a:cubicBezTo>
                  <a:pt x="5418231" y="2923201"/>
                  <a:pt x="5432353" y="2935800"/>
                  <a:pt x="5450438" y="2945553"/>
                </a:cubicBezTo>
                <a:cubicBezTo>
                  <a:pt x="5468523" y="2955307"/>
                  <a:pt x="5489351" y="2960184"/>
                  <a:pt x="5512922" y="2960184"/>
                </a:cubicBezTo>
                <a:cubicBezTo>
                  <a:pt x="5540964" y="2960184"/>
                  <a:pt x="5566364" y="2952970"/>
                  <a:pt x="5589121" y="2938543"/>
                </a:cubicBezTo>
                <a:cubicBezTo>
                  <a:pt x="5611881" y="2924116"/>
                  <a:pt x="5629864" y="2903592"/>
                  <a:pt x="5643072" y="2876973"/>
                </a:cubicBezTo>
                <a:cubicBezTo>
                  <a:pt x="5656279" y="2850354"/>
                  <a:pt x="5662883" y="2819569"/>
                  <a:pt x="5662883" y="2784619"/>
                </a:cubicBezTo>
                <a:cubicBezTo>
                  <a:pt x="5662883" y="2749668"/>
                  <a:pt x="5656279" y="2718985"/>
                  <a:pt x="5643072" y="2692569"/>
                </a:cubicBezTo>
                <a:cubicBezTo>
                  <a:pt x="5629864" y="2666153"/>
                  <a:pt x="5611881" y="2645833"/>
                  <a:pt x="5589121" y="2631609"/>
                </a:cubicBezTo>
                <a:cubicBezTo>
                  <a:pt x="5566364" y="2617385"/>
                  <a:pt x="5540964" y="2610273"/>
                  <a:pt x="5512922" y="2610273"/>
                </a:cubicBezTo>
                <a:close/>
                <a:moveTo>
                  <a:pt x="4501443" y="2610273"/>
                </a:moveTo>
                <a:cubicBezTo>
                  <a:pt x="4472589" y="2610273"/>
                  <a:pt x="4447697" y="2614947"/>
                  <a:pt x="4426767" y="2624294"/>
                </a:cubicBezTo>
                <a:cubicBezTo>
                  <a:pt x="4405838" y="2633641"/>
                  <a:pt x="4389988" y="2646341"/>
                  <a:pt x="4379218" y="2662394"/>
                </a:cubicBezTo>
                <a:cubicBezTo>
                  <a:pt x="4368448" y="2678447"/>
                  <a:pt x="4363064" y="2696227"/>
                  <a:pt x="4363064" y="2715734"/>
                </a:cubicBezTo>
                <a:cubicBezTo>
                  <a:pt x="4363064" y="2738899"/>
                  <a:pt x="4368956" y="2757288"/>
                  <a:pt x="4380742" y="2770903"/>
                </a:cubicBezTo>
                <a:cubicBezTo>
                  <a:pt x="4392528" y="2784517"/>
                  <a:pt x="4406549" y="2794474"/>
                  <a:pt x="4422805" y="2800773"/>
                </a:cubicBezTo>
                <a:cubicBezTo>
                  <a:pt x="4439061" y="2807072"/>
                  <a:pt x="4459380" y="2813067"/>
                  <a:pt x="4483765" y="2818756"/>
                </a:cubicBezTo>
                <a:cubicBezTo>
                  <a:pt x="4506523" y="2824446"/>
                  <a:pt x="4522982" y="2829628"/>
                  <a:pt x="4533142" y="2834301"/>
                </a:cubicBezTo>
                <a:cubicBezTo>
                  <a:pt x="4543302" y="2838975"/>
                  <a:pt x="4548382" y="2846188"/>
                  <a:pt x="4548382" y="2855942"/>
                </a:cubicBezTo>
                <a:cubicBezTo>
                  <a:pt x="4548382" y="2864070"/>
                  <a:pt x="4544826" y="2870674"/>
                  <a:pt x="4537714" y="2875754"/>
                </a:cubicBezTo>
                <a:cubicBezTo>
                  <a:pt x="4530602" y="2880834"/>
                  <a:pt x="4520544" y="2883374"/>
                  <a:pt x="4507539" y="2883374"/>
                </a:cubicBezTo>
                <a:cubicBezTo>
                  <a:pt x="4493315" y="2883374"/>
                  <a:pt x="4481326" y="2879716"/>
                  <a:pt x="4471573" y="2872402"/>
                </a:cubicBezTo>
                <a:cubicBezTo>
                  <a:pt x="4461819" y="2865086"/>
                  <a:pt x="4456333" y="2855536"/>
                  <a:pt x="4455114" y="2843750"/>
                </a:cubicBezTo>
                <a:lnTo>
                  <a:pt x="4352091" y="2843750"/>
                </a:lnTo>
                <a:cubicBezTo>
                  <a:pt x="4353717" y="2865696"/>
                  <a:pt x="4361235" y="2885508"/>
                  <a:pt x="4374646" y="2903186"/>
                </a:cubicBezTo>
                <a:cubicBezTo>
                  <a:pt x="4388058" y="2920864"/>
                  <a:pt x="4406346" y="2934784"/>
                  <a:pt x="4429510" y="2944944"/>
                </a:cubicBezTo>
                <a:cubicBezTo>
                  <a:pt x="4452675" y="2955104"/>
                  <a:pt x="4479091" y="2960184"/>
                  <a:pt x="4508758" y="2960184"/>
                </a:cubicBezTo>
                <a:cubicBezTo>
                  <a:pt x="4536393" y="2960184"/>
                  <a:pt x="4560676" y="2955713"/>
                  <a:pt x="4581605" y="2946773"/>
                </a:cubicBezTo>
                <a:cubicBezTo>
                  <a:pt x="4602535" y="2937832"/>
                  <a:pt x="4618588" y="2925538"/>
                  <a:pt x="4629764" y="2909892"/>
                </a:cubicBezTo>
                <a:cubicBezTo>
                  <a:pt x="4640940" y="2894245"/>
                  <a:pt x="4646528" y="2876465"/>
                  <a:pt x="4646528" y="2856552"/>
                </a:cubicBezTo>
                <a:cubicBezTo>
                  <a:pt x="4646121" y="2832981"/>
                  <a:pt x="4639924" y="2814184"/>
                  <a:pt x="4627935" y="2800164"/>
                </a:cubicBezTo>
                <a:cubicBezTo>
                  <a:pt x="4615946" y="2786143"/>
                  <a:pt x="4602027" y="2775983"/>
                  <a:pt x="4586177" y="2769684"/>
                </a:cubicBezTo>
                <a:cubicBezTo>
                  <a:pt x="4570328" y="2763384"/>
                  <a:pt x="4549805" y="2756984"/>
                  <a:pt x="4524608" y="2750481"/>
                </a:cubicBezTo>
                <a:cubicBezTo>
                  <a:pt x="4502662" y="2745604"/>
                  <a:pt x="4486508" y="2740728"/>
                  <a:pt x="4476145" y="2735851"/>
                </a:cubicBezTo>
                <a:cubicBezTo>
                  <a:pt x="4465781" y="2730974"/>
                  <a:pt x="4460600" y="2723659"/>
                  <a:pt x="4460600" y="2713905"/>
                </a:cubicBezTo>
                <a:cubicBezTo>
                  <a:pt x="4460600" y="2705778"/>
                  <a:pt x="4463851" y="2699376"/>
                  <a:pt x="4470354" y="2694703"/>
                </a:cubicBezTo>
                <a:cubicBezTo>
                  <a:pt x="4476856" y="2690029"/>
                  <a:pt x="4486203" y="2687692"/>
                  <a:pt x="4498395" y="2687692"/>
                </a:cubicBezTo>
                <a:cubicBezTo>
                  <a:pt x="4512619" y="2687692"/>
                  <a:pt x="4524100" y="2691147"/>
                  <a:pt x="4532838" y="2698056"/>
                </a:cubicBezTo>
                <a:cubicBezTo>
                  <a:pt x="4541575" y="2704964"/>
                  <a:pt x="4546757" y="2714312"/>
                  <a:pt x="4548382" y="2726098"/>
                </a:cubicBezTo>
                <a:lnTo>
                  <a:pt x="4644699" y="2726098"/>
                </a:lnTo>
                <a:cubicBezTo>
                  <a:pt x="4641042" y="2691147"/>
                  <a:pt x="4626919" y="2663105"/>
                  <a:pt x="4602332" y="2641973"/>
                </a:cubicBezTo>
                <a:cubicBezTo>
                  <a:pt x="4577745" y="2620840"/>
                  <a:pt x="4544115" y="2610273"/>
                  <a:pt x="4501443" y="2610273"/>
                </a:cubicBezTo>
                <a:close/>
                <a:moveTo>
                  <a:pt x="3892910" y="2610273"/>
                </a:moveTo>
                <a:cubicBezTo>
                  <a:pt x="3859179" y="2610273"/>
                  <a:pt x="3829308" y="2617385"/>
                  <a:pt x="3803299" y="2631609"/>
                </a:cubicBezTo>
                <a:cubicBezTo>
                  <a:pt x="3777289" y="2645833"/>
                  <a:pt x="3757071" y="2666153"/>
                  <a:pt x="3742643" y="2692569"/>
                </a:cubicBezTo>
                <a:cubicBezTo>
                  <a:pt x="3728216" y="2718985"/>
                  <a:pt x="3721003" y="2749872"/>
                  <a:pt x="3721003" y="2785228"/>
                </a:cubicBezTo>
                <a:cubicBezTo>
                  <a:pt x="3721003" y="2820586"/>
                  <a:pt x="3728318" y="2851472"/>
                  <a:pt x="3742948" y="2877888"/>
                </a:cubicBezTo>
                <a:cubicBezTo>
                  <a:pt x="3757579" y="2904304"/>
                  <a:pt x="3777899" y="2924624"/>
                  <a:pt x="3803908" y="2938848"/>
                </a:cubicBezTo>
                <a:cubicBezTo>
                  <a:pt x="3829918" y="2953072"/>
                  <a:pt x="3859585" y="2960184"/>
                  <a:pt x="3892910" y="2960184"/>
                </a:cubicBezTo>
                <a:cubicBezTo>
                  <a:pt x="3920545" y="2960184"/>
                  <a:pt x="3945539" y="2955104"/>
                  <a:pt x="3967891" y="2944944"/>
                </a:cubicBezTo>
                <a:cubicBezTo>
                  <a:pt x="3990243" y="2934784"/>
                  <a:pt x="4008835" y="2920763"/>
                  <a:pt x="4023669" y="2902881"/>
                </a:cubicBezTo>
                <a:cubicBezTo>
                  <a:pt x="4038503" y="2885000"/>
                  <a:pt x="4048764" y="2864883"/>
                  <a:pt x="4054454" y="2842531"/>
                </a:cubicBezTo>
                <a:lnTo>
                  <a:pt x="3943507" y="2842531"/>
                </a:lnTo>
                <a:cubicBezTo>
                  <a:pt x="3933346" y="2864476"/>
                  <a:pt x="3915262" y="2875449"/>
                  <a:pt x="3889252" y="2875449"/>
                </a:cubicBezTo>
                <a:cubicBezTo>
                  <a:pt x="3871777" y="2875449"/>
                  <a:pt x="3857045" y="2869861"/>
                  <a:pt x="3845056" y="2858685"/>
                </a:cubicBezTo>
                <a:cubicBezTo>
                  <a:pt x="3833067" y="2847509"/>
                  <a:pt x="3826260" y="2831355"/>
                  <a:pt x="3824635" y="2810222"/>
                </a:cubicBezTo>
                <a:lnTo>
                  <a:pt x="4060550" y="2810222"/>
                </a:lnTo>
                <a:cubicBezTo>
                  <a:pt x="4061769" y="2799656"/>
                  <a:pt x="4062379" y="2789496"/>
                  <a:pt x="4062379" y="2779742"/>
                </a:cubicBezTo>
                <a:cubicBezTo>
                  <a:pt x="4062379" y="2745604"/>
                  <a:pt x="4055165" y="2715734"/>
                  <a:pt x="4040738" y="2690131"/>
                </a:cubicBezTo>
                <a:cubicBezTo>
                  <a:pt x="4026311" y="2664528"/>
                  <a:pt x="4006296" y="2644818"/>
                  <a:pt x="3980692" y="2631000"/>
                </a:cubicBezTo>
                <a:cubicBezTo>
                  <a:pt x="3955089" y="2617182"/>
                  <a:pt x="3925828" y="2610273"/>
                  <a:pt x="3892910" y="2610273"/>
                </a:cubicBezTo>
                <a:close/>
                <a:moveTo>
                  <a:pt x="3051814" y="2610273"/>
                </a:moveTo>
                <a:cubicBezTo>
                  <a:pt x="3023772" y="2610273"/>
                  <a:pt x="2998373" y="2617385"/>
                  <a:pt x="2975614" y="2631609"/>
                </a:cubicBezTo>
                <a:cubicBezTo>
                  <a:pt x="2952856" y="2645833"/>
                  <a:pt x="2934873" y="2666153"/>
                  <a:pt x="2921665" y="2692569"/>
                </a:cubicBezTo>
                <a:cubicBezTo>
                  <a:pt x="2908457" y="2718985"/>
                  <a:pt x="2901853" y="2749668"/>
                  <a:pt x="2901853" y="2784619"/>
                </a:cubicBezTo>
                <a:cubicBezTo>
                  <a:pt x="2901853" y="2819569"/>
                  <a:pt x="2908457" y="2850354"/>
                  <a:pt x="2921665" y="2876973"/>
                </a:cubicBezTo>
                <a:cubicBezTo>
                  <a:pt x="2934873" y="2903592"/>
                  <a:pt x="2952856" y="2924116"/>
                  <a:pt x="2975614" y="2938543"/>
                </a:cubicBezTo>
                <a:cubicBezTo>
                  <a:pt x="2998373" y="2952970"/>
                  <a:pt x="3023569" y="2960184"/>
                  <a:pt x="3051205" y="2960184"/>
                </a:cubicBezTo>
                <a:cubicBezTo>
                  <a:pt x="3075182" y="2960184"/>
                  <a:pt x="3096214" y="2955307"/>
                  <a:pt x="3114298" y="2945553"/>
                </a:cubicBezTo>
                <a:cubicBezTo>
                  <a:pt x="3132383" y="2935800"/>
                  <a:pt x="3146505" y="2922998"/>
                  <a:pt x="3156665" y="2907148"/>
                </a:cubicBezTo>
                <a:lnTo>
                  <a:pt x="3156665" y="2955307"/>
                </a:lnTo>
                <a:lnTo>
                  <a:pt x="3260907" y="2955307"/>
                </a:lnTo>
                <a:lnTo>
                  <a:pt x="3260907" y="2615150"/>
                </a:lnTo>
                <a:lnTo>
                  <a:pt x="3156665" y="2615150"/>
                </a:lnTo>
                <a:lnTo>
                  <a:pt x="3156665" y="2663308"/>
                </a:lnTo>
                <a:cubicBezTo>
                  <a:pt x="3146912" y="2647459"/>
                  <a:pt x="3132993" y="2634657"/>
                  <a:pt x="3114908" y="2624904"/>
                </a:cubicBezTo>
                <a:cubicBezTo>
                  <a:pt x="3096823" y="2615150"/>
                  <a:pt x="3075792" y="2610273"/>
                  <a:pt x="3051814" y="2610273"/>
                </a:cubicBezTo>
                <a:close/>
                <a:moveTo>
                  <a:pt x="2702285" y="2610273"/>
                </a:moveTo>
                <a:cubicBezTo>
                  <a:pt x="2668554" y="2610273"/>
                  <a:pt x="2638683" y="2617385"/>
                  <a:pt x="2612673" y="2631609"/>
                </a:cubicBezTo>
                <a:cubicBezTo>
                  <a:pt x="2586664" y="2645833"/>
                  <a:pt x="2566446" y="2666153"/>
                  <a:pt x="2552018" y="2692569"/>
                </a:cubicBezTo>
                <a:cubicBezTo>
                  <a:pt x="2537591" y="2718985"/>
                  <a:pt x="2530377" y="2749872"/>
                  <a:pt x="2530377" y="2785228"/>
                </a:cubicBezTo>
                <a:cubicBezTo>
                  <a:pt x="2530377" y="2820586"/>
                  <a:pt x="2537693" y="2851472"/>
                  <a:pt x="2552323" y="2877888"/>
                </a:cubicBezTo>
                <a:cubicBezTo>
                  <a:pt x="2566953" y="2904304"/>
                  <a:pt x="2587273" y="2924624"/>
                  <a:pt x="2613283" y="2938848"/>
                </a:cubicBezTo>
                <a:cubicBezTo>
                  <a:pt x="2639293" y="2953072"/>
                  <a:pt x="2668960" y="2960184"/>
                  <a:pt x="2702285" y="2960184"/>
                </a:cubicBezTo>
                <a:cubicBezTo>
                  <a:pt x="2729920" y="2960184"/>
                  <a:pt x="2754914" y="2955104"/>
                  <a:pt x="2777266" y="2944944"/>
                </a:cubicBezTo>
                <a:cubicBezTo>
                  <a:pt x="2799617" y="2934784"/>
                  <a:pt x="2818210" y="2920763"/>
                  <a:pt x="2833044" y="2902881"/>
                </a:cubicBezTo>
                <a:cubicBezTo>
                  <a:pt x="2847878" y="2885000"/>
                  <a:pt x="2858139" y="2864883"/>
                  <a:pt x="2863829" y="2842531"/>
                </a:cubicBezTo>
                <a:lnTo>
                  <a:pt x="2752882" y="2842531"/>
                </a:lnTo>
                <a:cubicBezTo>
                  <a:pt x="2742722" y="2864476"/>
                  <a:pt x="2724637" y="2875449"/>
                  <a:pt x="2698627" y="2875449"/>
                </a:cubicBezTo>
                <a:cubicBezTo>
                  <a:pt x="2681152" y="2875449"/>
                  <a:pt x="2666420" y="2869861"/>
                  <a:pt x="2654431" y="2858685"/>
                </a:cubicBezTo>
                <a:cubicBezTo>
                  <a:pt x="2642442" y="2847509"/>
                  <a:pt x="2635635" y="2831355"/>
                  <a:pt x="2634009" y="2810222"/>
                </a:cubicBezTo>
                <a:lnTo>
                  <a:pt x="2869925" y="2810222"/>
                </a:lnTo>
                <a:cubicBezTo>
                  <a:pt x="2871144" y="2799656"/>
                  <a:pt x="2871754" y="2789496"/>
                  <a:pt x="2871754" y="2779742"/>
                </a:cubicBezTo>
                <a:cubicBezTo>
                  <a:pt x="2871754" y="2745604"/>
                  <a:pt x="2864540" y="2715734"/>
                  <a:pt x="2850113" y="2690131"/>
                </a:cubicBezTo>
                <a:cubicBezTo>
                  <a:pt x="2835685" y="2664528"/>
                  <a:pt x="2815670" y="2644818"/>
                  <a:pt x="2790067" y="2631000"/>
                </a:cubicBezTo>
                <a:cubicBezTo>
                  <a:pt x="2764464" y="2617182"/>
                  <a:pt x="2735203" y="2610273"/>
                  <a:pt x="2702285" y="2610273"/>
                </a:cubicBezTo>
                <a:close/>
                <a:moveTo>
                  <a:pt x="2255829" y="2527368"/>
                </a:moveTo>
                <a:lnTo>
                  <a:pt x="2255829" y="2955307"/>
                </a:lnTo>
                <a:lnTo>
                  <a:pt x="2496621" y="2955307"/>
                </a:lnTo>
                <a:lnTo>
                  <a:pt x="2496621" y="2874840"/>
                </a:lnTo>
                <a:lnTo>
                  <a:pt x="2360070" y="2874840"/>
                </a:lnTo>
                <a:lnTo>
                  <a:pt x="2360070" y="2527368"/>
                </a:lnTo>
                <a:close/>
                <a:moveTo>
                  <a:pt x="11103219" y="2524739"/>
                </a:moveTo>
                <a:lnTo>
                  <a:pt x="11259886" y="2577165"/>
                </a:lnTo>
                <a:lnTo>
                  <a:pt x="11103219" y="2630200"/>
                </a:lnTo>
                <a:close/>
                <a:moveTo>
                  <a:pt x="4713279" y="2504203"/>
                </a:moveTo>
                <a:lnTo>
                  <a:pt x="4713279" y="2955307"/>
                </a:lnTo>
                <a:lnTo>
                  <a:pt x="4817521" y="2955307"/>
                </a:lnTo>
                <a:lnTo>
                  <a:pt x="4817521" y="2770598"/>
                </a:lnTo>
                <a:cubicBezTo>
                  <a:pt x="4817521" y="2747840"/>
                  <a:pt x="4823414" y="2730161"/>
                  <a:pt x="4835199" y="2717563"/>
                </a:cubicBezTo>
                <a:cubicBezTo>
                  <a:pt x="4846985" y="2704964"/>
                  <a:pt x="4862834" y="2698665"/>
                  <a:pt x="4882748" y="2698665"/>
                </a:cubicBezTo>
                <a:cubicBezTo>
                  <a:pt x="4902662" y="2698665"/>
                  <a:pt x="4918511" y="2704964"/>
                  <a:pt x="4930297" y="2717563"/>
                </a:cubicBezTo>
                <a:cubicBezTo>
                  <a:pt x="4942083" y="2730161"/>
                  <a:pt x="4947975" y="2747840"/>
                  <a:pt x="4947975" y="2770598"/>
                </a:cubicBezTo>
                <a:lnTo>
                  <a:pt x="4947975" y="2955307"/>
                </a:lnTo>
                <a:lnTo>
                  <a:pt x="5051607" y="2955307"/>
                </a:lnTo>
                <a:lnTo>
                  <a:pt x="5051607" y="2756577"/>
                </a:lnTo>
                <a:cubicBezTo>
                  <a:pt x="5051607" y="2711467"/>
                  <a:pt x="5039822" y="2676008"/>
                  <a:pt x="5016251" y="2650202"/>
                </a:cubicBezTo>
                <a:cubicBezTo>
                  <a:pt x="4992679" y="2624396"/>
                  <a:pt x="4961385" y="2611493"/>
                  <a:pt x="4922372" y="2611493"/>
                </a:cubicBezTo>
                <a:cubicBezTo>
                  <a:pt x="4899614" y="2611493"/>
                  <a:pt x="4879090" y="2615963"/>
                  <a:pt x="4860802" y="2624904"/>
                </a:cubicBezTo>
                <a:cubicBezTo>
                  <a:pt x="4842514" y="2633844"/>
                  <a:pt x="4828087" y="2645833"/>
                  <a:pt x="4817521" y="2660870"/>
                </a:cubicBezTo>
                <a:lnTo>
                  <a:pt x="4817521" y="2504203"/>
                </a:lnTo>
                <a:close/>
                <a:moveTo>
                  <a:pt x="3566241" y="2504203"/>
                </a:moveTo>
                <a:lnTo>
                  <a:pt x="3566241" y="2662089"/>
                </a:lnTo>
                <a:cubicBezTo>
                  <a:pt x="3555674" y="2646240"/>
                  <a:pt x="3541145" y="2633641"/>
                  <a:pt x="3522654" y="2624294"/>
                </a:cubicBezTo>
                <a:cubicBezTo>
                  <a:pt x="3504163" y="2614947"/>
                  <a:pt x="3483741" y="2610273"/>
                  <a:pt x="3461389" y="2610273"/>
                </a:cubicBezTo>
                <a:cubicBezTo>
                  <a:pt x="3433348" y="2610273"/>
                  <a:pt x="3407948" y="2617385"/>
                  <a:pt x="3385189" y="2631609"/>
                </a:cubicBezTo>
                <a:cubicBezTo>
                  <a:pt x="3362431" y="2645833"/>
                  <a:pt x="3344448" y="2666153"/>
                  <a:pt x="3331240" y="2692569"/>
                </a:cubicBezTo>
                <a:cubicBezTo>
                  <a:pt x="3318032" y="2718985"/>
                  <a:pt x="3311428" y="2749668"/>
                  <a:pt x="3311428" y="2784619"/>
                </a:cubicBezTo>
                <a:cubicBezTo>
                  <a:pt x="3311428" y="2819569"/>
                  <a:pt x="3318032" y="2850354"/>
                  <a:pt x="3331240" y="2876973"/>
                </a:cubicBezTo>
                <a:cubicBezTo>
                  <a:pt x="3344448" y="2903592"/>
                  <a:pt x="3362431" y="2924116"/>
                  <a:pt x="3385189" y="2938543"/>
                </a:cubicBezTo>
                <a:cubicBezTo>
                  <a:pt x="3407948" y="2952970"/>
                  <a:pt x="3433348" y="2960184"/>
                  <a:pt x="3461389" y="2960184"/>
                </a:cubicBezTo>
                <a:cubicBezTo>
                  <a:pt x="3485367" y="2960184"/>
                  <a:pt x="3506398" y="2955307"/>
                  <a:pt x="3524483" y="2945553"/>
                </a:cubicBezTo>
                <a:cubicBezTo>
                  <a:pt x="3542568" y="2935800"/>
                  <a:pt x="3556487" y="2922795"/>
                  <a:pt x="3566241" y="2906539"/>
                </a:cubicBezTo>
                <a:lnTo>
                  <a:pt x="3566241" y="2955307"/>
                </a:lnTo>
                <a:lnTo>
                  <a:pt x="3670482" y="2955307"/>
                </a:lnTo>
                <a:lnTo>
                  <a:pt x="3670482" y="2504203"/>
                </a:lnTo>
                <a:close/>
                <a:moveTo>
                  <a:pt x="5892276" y="2472794"/>
                </a:moveTo>
                <a:lnTo>
                  <a:pt x="5892276" y="2585570"/>
                </a:lnTo>
                <a:lnTo>
                  <a:pt x="6105026" y="2663599"/>
                </a:lnTo>
                <a:lnTo>
                  <a:pt x="5892276" y="2742238"/>
                </a:lnTo>
                <a:lnTo>
                  <a:pt x="5892276" y="2858671"/>
                </a:lnTo>
                <a:lnTo>
                  <a:pt x="6220850" y="2720292"/>
                </a:lnTo>
                <a:lnTo>
                  <a:pt x="6393976" y="2798321"/>
                </a:lnTo>
                <a:lnTo>
                  <a:pt x="6393976" y="2686154"/>
                </a:lnTo>
                <a:close/>
                <a:moveTo>
                  <a:pt x="5175280" y="2467017"/>
                </a:moveTo>
                <a:cubicBezTo>
                  <a:pt x="5156992" y="2467017"/>
                  <a:pt x="5142056" y="2472402"/>
                  <a:pt x="5130474" y="2483172"/>
                </a:cubicBezTo>
                <a:cubicBezTo>
                  <a:pt x="5118891" y="2493942"/>
                  <a:pt x="5113101" y="2507454"/>
                  <a:pt x="5113101" y="2523710"/>
                </a:cubicBezTo>
                <a:cubicBezTo>
                  <a:pt x="5113101" y="2539560"/>
                  <a:pt x="5118891" y="2552869"/>
                  <a:pt x="5130474" y="2563639"/>
                </a:cubicBezTo>
                <a:cubicBezTo>
                  <a:pt x="5142056" y="2574409"/>
                  <a:pt x="5156992" y="2579794"/>
                  <a:pt x="5175280" y="2579794"/>
                </a:cubicBezTo>
                <a:cubicBezTo>
                  <a:pt x="5193161" y="2579794"/>
                  <a:pt x="5207894" y="2574409"/>
                  <a:pt x="5219476" y="2563639"/>
                </a:cubicBezTo>
                <a:cubicBezTo>
                  <a:pt x="5231058" y="2552869"/>
                  <a:pt x="5236849" y="2539560"/>
                  <a:pt x="5236849" y="2523710"/>
                </a:cubicBezTo>
                <a:cubicBezTo>
                  <a:pt x="5236849" y="2507454"/>
                  <a:pt x="5231058" y="2493942"/>
                  <a:pt x="5219476" y="2483172"/>
                </a:cubicBezTo>
                <a:cubicBezTo>
                  <a:pt x="5207894" y="2472402"/>
                  <a:pt x="5193161" y="2467017"/>
                  <a:pt x="5175280" y="2467017"/>
                </a:cubicBezTo>
                <a:close/>
                <a:moveTo>
                  <a:pt x="10947161" y="2362586"/>
                </a:moveTo>
                <a:lnTo>
                  <a:pt x="10947161" y="2471704"/>
                </a:lnTo>
                <a:lnTo>
                  <a:pt x="11022752" y="2497307"/>
                </a:lnTo>
                <a:lnTo>
                  <a:pt x="11022752" y="2657022"/>
                </a:lnTo>
                <a:lnTo>
                  <a:pt x="10947161" y="2682626"/>
                </a:lnTo>
                <a:lnTo>
                  <a:pt x="10947161" y="2792963"/>
                </a:lnTo>
                <a:lnTo>
                  <a:pt x="11375101" y="2638125"/>
                </a:lnTo>
                <a:lnTo>
                  <a:pt x="11375101" y="2517424"/>
                </a:lnTo>
                <a:close/>
                <a:moveTo>
                  <a:pt x="0" y="0"/>
                </a:moveTo>
                <a:lnTo>
                  <a:pt x="13536384" y="0"/>
                </a:lnTo>
                <a:lnTo>
                  <a:pt x="13536384" y="7968341"/>
                </a:lnTo>
                <a:lnTo>
                  <a:pt x="0" y="7968341"/>
                </a:lnTo>
                <a:close/>
              </a:path>
            </a:pathLst>
          </a:custGeom>
          <a:solidFill>
            <a:srgbClr val="202A44"/>
          </a:solidFill>
          <a:ln w="9525">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n>
                <a:solidFill>
                  <a:schemeClr val="bg1">
                    <a:lumMod val="65000"/>
                  </a:schemeClr>
                </a:solidFill>
              </a:ln>
              <a:solidFill>
                <a:srgbClr val="202A44"/>
              </a:solidFill>
            </a:endParaRPr>
          </a:p>
        </p:txBody>
      </p:sp>
      <p:sp>
        <p:nvSpPr>
          <p:cNvPr id="7" name="Title 1">
            <a:extLst>
              <a:ext uri="{FF2B5EF4-FFF2-40B4-BE49-F238E27FC236}">
                <a16:creationId xmlns:a16="http://schemas.microsoft.com/office/drawing/2014/main" id="{BBA7B454-556E-3916-4D88-BADCB8B39F43}"/>
              </a:ext>
            </a:extLst>
          </p:cNvPr>
          <p:cNvSpPr txBox="1">
            <a:spLocks/>
          </p:cNvSpPr>
          <p:nvPr/>
        </p:nvSpPr>
        <p:spPr>
          <a:xfrm>
            <a:off x="5956513" y="3500427"/>
            <a:ext cx="7720604" cy="11001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chemeClr val="bg1">
                    <a:alpha val="96000"/>
                  </a:schemeClr>
                </a:solidFill>
                <a:latin typeface="Poppins" panose="00000500000000000000" pitchFamily="2" charset="0"/>
                <a:cs typeface="Poppins" panose="00000500000000000000" pitchFamily="2" charset="0"/>
              </a:rPr>
              <a:t>Aspirational</a:t>
            </a:r>
          </a:p>
        </p:txBody>
      </p:sp>
      <p:sp>
        <p:nvSpPr>
          <p:cNvPr id="16" name="Title 1">
            <a:extLst>
              <a:ext uri="{FF2B5EF4-FFF2-40B4-BE49-F238E27FC236}">
                <a16:creationId xmlns:a16="http://schemas.microsoft.com/office/drawing/2014/main" id="{2F18A410-9D9C-33A3-726A-3DF46FB96161}"/>
              </a:ext>
            </a:extLst>
          </p:cNvPr>
          <p:cNvSpPr txBox="1">
            <a:spLocks/>
          </p:cNvSpPr>
          <p:nvPr/>
        </p:nvSpPr>
        <p:spPr>
          <a:xfrm>
            <a:off x="5247323" y="3652631"/>
            <a:ext cx="5229427" cy="12476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a:solidFill>
                <a:schemeClr val="bg1"/>
              </a:solidFill>
              <a:latin typeface="Poppins" panose="00000500000000000000" pitchFamily="2" charset="0"/>
              <a:cs typeface="Poppins" panose="00000500000000000000" pitchFamily="2" charset="0"/>
            </a:endParaRPr>
          </a:p>
        </p:txBody>
      </p:sp>
      <p:sp>
        <p:nvSpPr>
          <p:cNvPr id="3" name="Title 1">
            <a:extLst>
              <a:ext uri="{FF2B5EF4-FFF2-40B4-BE49-F238E27FC236}">
                <a16:creationId xmlns:a16="http://schemas.microsoft.com/office/drawing/2014/main" id="{89ED78F8-1522-7450-9B8C-41796A90F2C0}"/>
              </a:ext>
            </a:extLst>
          </p:cNvPr>
          <p:cNvSpPr txBox="1">
            <a:spLocks/>
          </p:cNvSpPr>
          <p:nvPr/>
        </p:nvSpPr>
        <p:spPr>
          <a:xfrm>
            <a:off x="2664368" y="4407570"/>
            <a:ext cx="7720604" cy="11001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chemeClr val="bg1">
                    <a:lumMod val="85000"/>
                    <a:alpha val="96000"/>
                  </a:schemeClr>
                </a:solidFill>
                <a:latin typeface="Poppins" panose="00000500000000000000" pitchFamily="2" charset="0"/>
                <a:cs typeface="Poppins" panose="00000500000000000000" pitchFamily="2" charset="0"/>
              </a:rPr>
              <a:t>Emotional Intelligence</a:t>
            </a:r>
          </a:p>
        </p:txBody>
      </p:sp>
      <p:sp>
        <p:nvSpPr>
          <p:cNvPr id="4" name="Title 1">
            <a:extLst>
              <a:ext uri="{FF2B5EF4-FFF2-40B4-BE49-F238E27FC236}">
                <a16:creationId xmlns:a16="http://schemas.microsoft.com/office/drawing/2014/main" id="{5271D208-3CEB-D49C-1807-D9D3B2FB53DA}"/>
              </a:ext>
            </a:extLst>
          </p:cNvPr>
          <p:cNvSpPr txBox="1">
            <a:spLocks/>
          </p:cNvSpPr>
          <p:nvPr/>
        </p:nvSpPr>
        <p:spPr>
          <a:xfrm>
            <a:off x="2664368" y="3102541"/>
            <a:ext cx="7720604" cy="11001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solidFill>
                  <a:schemeClr val="bg1">
                    <a:lumMod val="85000"/>
                    <a:alpha val="96000"/>
                  </a:schemeClr>
                </a:solidFill>
                <a:latin typeface="Poppins" panose="00000500000000000000" pitchFamily="2" charset="0"/>
                <a:cs typeface="Poppins" panose="00000500000000000000" pitchFamily="2" charset="0"/>
              </a:rPr>
              <a:t>Curious</a:t>
            </a:r>
            <a:endParaRPr lang="en-GB" b="1">
              <a:solidFill>
                <a:schemeClr val="bg1">
                  <a:lumMod val="85000"/>
                  <a:alpha val="96000"/>
                </a:schemeClr>
              </a:solidFill>
              <a:latin typeface="Poppins" panose="00000500000000000000" pitchFamily="2" charset="0"/>
              <a:cs typeface="Poppins" panose="00000500000000000000" pitchFamily="2" charset="0"/>
            </a:endParaRPr>
          </a:p>
        </p:txBody>
      </p:sp>
      <p:sp>
        <p:nvSpPr>
          <p:cNvPr id="5" name="Title 1">
            <a:extLst>
              <a:ext uri="{FF2B5EF4-FFF2-40B4-BE49-F238E27FC236}">
                <a16:creationId xmlns:a16="http://schemas.microsoft.com/office/drawing/2014/main" id="{26C68AA3-6282-C61B-43ED-709357C759CE}"/>
              </a:ext>
            </a:extLst>
          </p:cNvPr>
          <p:cNvSpPr txBox="1">
            <a:spLocks/>
          </p:cNvSpPr>
          <p:nvPr/>
        </p:nvSpPr>
        <p:spPr>
          <a:xfrm rot="16200000">
            <a:off x="-2041813" y="1759468"/>
            <a:ext cx="7720604" cy="11001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solidFill>
                  <a:schemeClr val="bg1">
                    <a:alpha val="96000"/>
                  </a:schemeClr>
                </a:solidFill>
                <a:latin typeface="Poppins" panose="00000500000000000000" pitchFamily="2" charset="0"/>
                <a:cs typeface="Poppins" panose="00000500000000000000" pitchFamily="2" charset="0"/>
              </a:rPr>
              <a:t>Innovative</a:t>
            </a:r>
          </a:p>
        </p:txBody>
      </p:sp>
      <p:sp>
        <p:nvSpPr>
          <p:cNvPr id="27" name="Rectangle 26">
            <a:extLst>
              <a:ext uri="{FF2B5EF4-FFF2-40B4-BE49-F238E27FC236}">
                <a16:creationId xmlns:a16="http://schemas.microsoft.com/office/drawing/2014/main" id="{68A37EA4-0E41-5CC6-6C4D-37FB3C1EA1FB}"/>
              </a:ext>
            </a:extLst>
          </p:cNvPr>
          <p:cNvSpPr/>
          <p:nvPr/>
        </p:nvSpPr>
        <p:spPr>
          <a:xfrm>
            <a:off x="450072" y="699201"/>
            <a:ext cx="11336412" cy="5992986"/>
          </a:xfrm>
          <a:prstGeom prst="rect">
            <a:avLst/>
          </a:prstGeom>
          <a:solidFill>
            <a:srgbClr val="2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5D72DE03-D4CA-49D6-6758-260F99EA0A07}"/>
              </a:ext>
            </a:extLst>
          </p:cNvPr>
          <p:cNvGrpSpPr/>
          <p:nvPr/>
        </p:nvGrpSpPr>
        <p:grpSpPr>
          <a:xfrm>
            <a:off x="4533249" y="5699103"/>
            <a:ext cx="9329508" cy="914400"/>
            <a:chOff x="4533249" y="5699103"/>
            <a:chExt cx="9329508" cy="914400"/>
          </a:xfrm>
        </p:grpSpPr>
        <p:sp>
          <p:nvSpPr>
            <p:cNvPr id="24" name="Rectangle: Rounded Corners 23">
              <a:extLst>
                <a:ext uri="{FF2B5EF4-FFF2-40B4-BE49-F238E27FC236}">
                  <a16:creationId xmlns:a16="http://schemas.microsoft.com/office/drawing/2014/main" id="{651BC021-BB6D-3528-2127-41E9640FA3D4}"/>
                </a:ext>
              </a:extLst>
            </p:cNvPr>
            <p:cNvSpPr/>
            <p:nvPr/>
          </p:nvSpPr>
          <p:spPr>
            <a:xfrm>
              <a:off x="4533249" y="5699103"/>
              <a:ext cx="9329508" cy="892740"/>
            </a:xfrm>
            <a:prstGeom prst="roundRect">
              <a:avLst>
                <a:gd name="adj" fmla="val 50000"/>
              </a:avLst>
            </a:prstGeom>
            <a:solidFill>
              <a:srgbClr val="202A44"/>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descr="Chat with solid fill">
              <a:extLst>
                <a:ext uri="{FF2B5EF4-FFF2-40B4-BE49-F238E27FC236}">
                  <a16:creationId xmlns:a16="http://schemas.microsoft.com/office/drawing/2014/main" id="{1C5DD3E6-1DDF-6AFD-2792-B38A05CE82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88110" y="5699103"/>
              <a:ext cx="914400" cy="914400"/>
            </a:xfrm>
            <a:prstGeom prst="rect">
              <a:avLst/>
            </a:prstGeom>
          </p:spPr>
        </p:pic>
        <p:sp>
          <p:nvSpPr>
            <p:cNvPr id="26" name="TextBox 25">
              <a:extLst>
                <a:ext uri="{FF2B5EF4-FFF2-40B4-BE49-F238E27FC236}">
                  <a16:creationId xmlns:a16="http://schemas.microsoft.com/office/drawing/2014/main" id="{17145C2E-60FE-669F-7CE7-10311310DBC0}"/>
                </a:ext>
              </a:extLst>
            </p:cNvPr>
            <p:cNvSpPr txBox="1"/>
            <p:nvPr/>
          </p:nvSpPr>
          <p:spPr>
            <a:xfrm>
              <a:off x="6147685" y="5802360"/>
              <a:ext cx="5752786" cy="70788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solidFill>
                    <a:prstClr val="white"/>
                  </a:solidFill>
                  <a:latin typeface="Poppins" panose="00000500000000000000" pitchFamily="2" charset="0"/>
                  <a:cs typeface="Poppins" panose="00000500000000000000" pitchFamily="2" charset="0"/>
                </a:rPr>
                <a:t>Activity - </a:t>
              </a:r>
              <a:r>
                <a:rPr lang="en-GB" sz="2000">
                  <a:solidFill>
                    <a:prstClr val="white"/>
                  </a:solidFill>
                  <a:latin typeface="Poppins" panose="00000500000000000000" pitchFamily="2" charset="0"/>
                  <a:cs typeface="Poppins" panose="00000500000000000000" pitchFamily="2" charset="0"/>
                </a:rPr>
                <a:t>Can you identify each others’ super strengths? </a:t>
              </a:r>
              <a:endParaRPr kumimoji="0" lang="en-GB" sz="200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grpSp>
      <p:sp>
        <p:nvSpPr>
          <p:cNvPr id="2" name="Rectangle: Rounded Corners 1">
            <a:extLst>
              <a:ext uri="{FF2B5EF4-FFF2-40B4-BE49-F238E27FC236}">
                <a16:creationId xmlns:a16="http://schemas.microsoft.com/office/drawing/2014/main" id="{85778704-9F08-3F6A-28A5-F54274A3CA75}"/>
              </a:ext>
            </a:extLst>
          </p:cNvPr>
          <p:cNvSpPr/>
          <p:nvPr/>
        </p:nvSpPr>
        <p:spPr>
          <a:xfrm>
            <a:off x="-1597890" y="252831"/>
            <a:ext cx="10069290" cy="892740"/>
          </a:xfrm>
          <a:prstGeom prst="roundRect">
            <a:avLst>
              <a:gd name="adj" fmla="val 50000"/>
            </a:avLst>
          </a:prstGeom>
          <a:solidFill>
            <a:srgbClr val="202A44"/>
          </a:solidFill>
          <a:ln>
            <a:noFill/>
          </a:ln>
          <a:effectLst>
            <a:innerShdw blurRad="114300">
              <a:prstClr val="black"/>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341FD3FF-AD64-7167-B74F-185DC6256FD3}"/>
              </a:ext>
            </a:extLst>
          </p:cNvPr>
          <p:cNvSpPr>
            <a:spLocks noGrp="1"/>
          </p:cNvSpPr>
          <p:nvPr>
            <p:ph type="title"/>
          </p:nvPr>
        </p:nvSpPr>
        <p:spPr>
          <a:xfrm>
            <a:off x="579542" y="40774"/>
            <a:ext cx="10515600" cy="1325563"/>
          </a:xfrm>
        </p:spPr>
        <p:txBody>
          <a:bodyPr>
            <a:normAutofit/>
          </a:bodyPr>
          <a:lstStyle/>
          <a:p>
            <a:r>
              <a:rPr lang="en-GB" sz="3600">
                <a:solidFill>
                  <a:schemeClr val="bg1"/>
                </a:solidFill>
                <a:latin typeface="Poppins" panose="00000500000000000000" pitchFamily="2" charset="0"/>
                <a:cs typeface="Poppins" panose="00000500000000000000" pitchFamily="2" charset="0"/>
              </a:rPr>
              <a:t>So, let’s think of some examples</a:t>
            </a:r>
          </a:p>
        </p:txBody>
      </p:sp>
    </p:spTree>
    <p:extLst>
      <p:ext uri="{BB962C8B-B14F-4D97-AF65-F5344CB8AC3E}">
        <p14:creationId xmlns:p14="http://schemas.microsoft.com/office/powerpoint/2010/main" val="3657135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7"/>
                                        </p:tgtEl>
                                      </p:cBhvr>
                                    </p:animEffect>
                                    <p:set>
                                      <p:cBhvr>
                                        <p:cTn id="13" dur="1" fill="hold">
                                          <p:stCondLst>
                                            <p:cond delay="499"/>
                                          </p:stCondLst>
                                        </p:cTn>
                                        <p:tgtEl>
                                          <p:spTgt spid="27"/>
                                        </p:tgtEl>
                                        <p:attrNameLst>
                                          <p:attrName>style.visibility</p:attrName>
                                        </p:attrNameLst>
                                      </p:cBhvr>
                                      <p:to>
                                        <p:strVal val="hidden"/>
                                      </p:to>
                                    </p:set>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6C8B9A-CA52-B44F-6C0C-A8D76B561B5B}"/>
              </a:ext>
            </a:extLst>
          </p:cNvPr>
          <p:cNvSpPr>
            <a:spLocks noGrp="1"/>
          </p:cNvSpPr>
          <p:nvPr>
            <p:ph type="title"/>
          </p:nvPr>
        </p:nvSpPr>
        <p:spPr>
          <a:xfrm>
            <a:off x="413873" y="1659793"/>
            <a:ext cx="7065724" cy="2556245"/>
          </a:xfrm>
        </p:spPr>
        <p:txBody>
          <a:bodyPr>
            <a:normAutofit/>
          </a:bodyPr>
          <a:lstStyle/>
          <a:p>
            <a:r>
              <a:rPr lang="en-GB" sz="5400" b="1">
                <a:solidFill>
                  <a:schemeClr val="bg1"/>
                </a:solidFill>
                <a:latin typeface="Poppins" panose="00000500000000000000" pitchFamily="2" charset="0"/>
                <a:cs typeface="Poppins" panose="00000500000000000000" pitchFamily="2" charset="0"/>
              </a:rPr>
              <a:t>What roles are there in the Fire Service?</a:t>
            </a:r>
          </a:p>
        </p:txBody>
      </p:sp>
      <p:pic>
        <p:nvPicPr>
          <p:cNvPr id="5" name="Picture 4" descr="A black and white sign with white text&#10;&#10;AI-generated content may be incorrect.">
            <a:extLst>
              <a:ext uri="{FF2B5EF4-FFF2-40B4-BE49-F238E27FC236}">
                <a16:creationId xmlns:a16="http://schemas.microsoft.com/office/drawing/2014/main" id="{2C6B0DAB-4A97-517E-9D28-9E3591E771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873" y="351097"/>
            <a:ext cx="2116385" cy="612525"/>
          </a:xfrm>
          <a:prstGeom prst="rect">
            <a:avLst/>
          </a:prstGeom>
        </p:spPr>
      </p:pic>
      <p:sp>
        <p:nvSpPr>
          <p:cNvPr id="8" name="Rectangle 7">
            <a:extLst>
              <a:ext uri="{FF2B5EF4-FFF2-40B4-BE49-F238E27FC236}">
                <a16:creationId xmlns:a16="http://schemas.microsoft.com/office/drawing/2014/main" id="{2CFD7A2C-D841-9270-CA8F-3F65AB477F85}"/>
              </a:ext>
            </a:extLst>
          </p:cNvPr>
          <p:cNvSpPr/>
          <p:nvPr/>
        </p:nvSpPr>
        <p:spPr>
          <a:xfrm>
            <a:off x="7278143" y="-92598"/>
            <a:ext cx="87682" cy="7265096"/>
          </a:xfrm>
          <a:prstGeom prst="rect">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9" name="Rectangle 8">
            <a:extLst>
              <a:ext uri="{FF2B5EF4-FFF2-40B4-BE49-F238E27FC236}">
                <a16:creationId xmlns:a16="http://schemas.microsoft.com/office/drawing/2014/main" id="{F74F5FEF-CD2E-798F-68FE-21DF782245FA}"/>
              </a:ext>
            </a:extLst>
          </p:cNvPr>
          <p:cNvSpPr/>
          <p:nvPr/>
        </p:nvSpPr>
        <p:spPr>
          <a:xfrm>
            <a:off x="10588146" y="-92598"/>
            <a:ext cx="87682" cy="7265096"/>
          </a:xfrm>
          <a:prstGeom prst="rect">
            <a:avLst/>
          </a:prstGeom>
          <a:solidFill>
            <a:schemeClr val="bg1">
              <a:lumMod val="85000"/>
            </a:schemeClr>
          </a:solidFill>
          <a:ln>
            <a:noFill/>
          </a:ln>
          <a:effectLst>
            <a:innerShdw blurRad="63500" dist="508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10" name="Graphic 9" descr="Chat with solid fill">
            <a:extLst>
              <a:ext uri="{FF2B5EF4-FFF2-40B4-BE49-F238E27FC236}">
                <a16:creationId xmlns:a16="http://schemas.microsoft.com/office/drawing/2014/main" id="{6CD7487A-F5CA-87D3-4AAE-3FE7E4AA5E3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3873" y="4470086"/>
            <a:ext cx="1224181" cy="1224181"/>
          </a:xfrm>
          <a:prstGeom prst="rect">
            <a:avLst/>
          </a:prstGeom>
        </p:spPr>
      </p:pic>
      <p:sp>
        <p:nvSpPr>
          <p:cNvPr id="11" name="TextBox 10">
            <a:extLst>
              <a:ext uri="{FF2B5EF4-FFF2-40B4-BE49-F238E27FC236}">
                <a16:creationId xmlns:a16="http://schemas.microsoft.com/office/drawing/2014/main" id="{E6583AA8-DBD5-2D05-2C76-C8A106C88A43}"/>
              </a:ext>
            </a:extLst>
          </p:cNvPr>
          <p:cNvSpPr txBox="1"/>
          <p:nvPr/>
        </p:nvSpPr>
        <p:spPr>
          <a:xfrm>
            <a:off x="1472065" y="4912209"/>
            <a:ext cx="386535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Helvetica "/>
                <a:cs typeface="Poppins" panose="00000500000000000000" pitchFamily="2" charset="0"/>
              </a:rPr>
              <a:t>Discuss</a:t>
            </a:r>
            <a:r>
              <a:rPr kumimoji="0" lang="en-US" sz="1800" b="0" i="0" u="none" strike="noStrike" kern="1200" cap="none" spc="0" normalizeH="0" baseline="0" noProof="0">
                <a:ln>
                  <a:noFill/>
                </a:ln>
                <a:solidFill>
                  <a:prstClr val="white"/>
                </a:solidFill>
                <a:effectLst/>
                <a:uLnTx/>
                <a:uFillTx/>
                <a:latin typeface="Helvetica "/>
                <a:cs typeface="Poppins" panose="00000500000000000000" pitchFamily="2" charset="0"/>
              </a:rPr>
              <a:t> in pairs or small groups</a:t>
            </a:r>
          </a:p>
        </p:txBody>
      </p:sp>
      <p:grpSp>
        <p:nvGrpSpPr>
          <p:cNvPr id="32" name="Group 31">
            <a:extLst>
              <a:ext uri="{FF2B5EF4-FFF2-40B4-BE49-F238E27FC236}">
                <a16:creationId xmlns:a16="http://schemas.microsoft.com/office/drawing/2014/main" id="{D5A5E6D1-8665-9F75-D9D8-8A0AFF98B19E}"/>
              </a:ext>
            </a:extLst>
          </p:cNvPr>
          <p:cNvGrpSpPr/>
          <p:nvPr/>
        </p:nvGrpSpPr>
        <p:grpSpPr>
          <a:xfrm>
            <a:off x="7356532" y="0"/>
            <a:ext cx="3232401" cy="21653238"/>
            <a:chOff x="7356532" y="0"/>
            <a:chExt cx="3232401" cy="21653238"/>
          </a:xfrm>
        </p:grpSpPr>
        <p:pic>
          <p:nvPicPr>
            <p:cNvPr id="7" name="Picture 6" descr="A group of people in a boat&#10;&#10;AI-generated content may be incorrect.">
              <a:extLst>
                <a:ext uri="{FF2B5EF4-FFF2-40B4-BE49-F238E27FC236}">
                  <a16:creationId xmlns:a16="http://schemas.microsoft.com/office/drawing/2014/main" id="{EF0F5D85-653F-579F-39C6-86CBA8DD1C6B}"/>
                </a:ext>
              </a:extLst>
            </p:cNvPr>
            <p:cNvPicPr>
              <a:picLocks noChangeAspect="1"/>
            </p:cNvPicPr>
            <p:nvPr/>
          </p:nvPicPr>
          <p:blipFill>
            <a:blip r:embed="rId5" cstate="print">
              <a:alphaModFix amt="85000"/>
              <a:extLst>
                <a:ext uri="{28A0092B-C50C-407E-A947-70E740481C1C}">
                  <a14:useLocalDpi xmlns:a14="http://schemas.microsoft.com/office/drawing/2010/main" val="0"/>
                </a:ext>
              </a:extLst>
            </a:blip>
            <a:stretch>
              <a:fillRect/>
            </a:stretch>
          </p:blipFill>
          <p:spPr>
            <a:xfrm>
              <a:off x="7365825" y="0"/>
              <a:ext cx="3222321" cy="2148214"/>
            </a:xfrm>
            <a:prstGeom prst="rect">
              <a:avLst/>
            </a:prstGeom>
          </p:spPr>
        </p:pic>
        <p:pic>
          <p:nvPicPr>
            <p:cNvPr id="13" name="Picture 12">
              <a:extLst>
                <a:ext uri="{FF2B5EF4-FFF2-40B4-BE49-F238E27FC236}">
                  <a16:creationId xmlns:a16="http://schemas.microsoft.com/office/drawing/2014/main" id="{AA4CB694-F812-0708-4693-890FEA1B62F1}"/>
                </a:ext>
              </a:extLst>
            </p:cNvPr>
            <p:cNvPicPr>
              <a:picLocks noChangeAspect="1"/>
            </p:cNvPicPr>
            <p:nvPr/>
          </p:nvPicPr>
          <p:blipFill>
            <a:blip r:embed="rId6" cstate="print">
              <a:alphaModFix amt="85000"/>
              <a:extLst>
                <a:ext uri="{28A0092B-C50C-407E-A947-70E740481C1C}">
                  <a14:useLocalDpi xmlns:a14="http://schemas.microsoft.com/office/drawing/2010/main" val="0"/>
                </a:ext>
              </a:extLst>
            </a:blip>
            <a:stretch>
              <a:fillRect/>
            </a:stretch>
          </p:blipFill>
          <p:spPr>
            <a:xfrm>
              <a:off x="7365825" y="2148214"/>
              <a:ext cx="3223108" cy="2148214"/>
            </a:xfrm>
            <a:prstGeom prst="rect">
              <a:avLst/>
            </a:prstGeom>
          </p:spPr>
        </p:pic>
        <p:pic>
          <p:nvPicPr>
            <p:cNvPr id="17" name="Picture 16">
              <a:extLst>
                <a:ext uri="{FF2B5EF4-FFF2-40B4-BE49-F238E27FC236}">
                  <a16:creationId xmlns:a16="http://schemas.microsoft.com/office/drawing/2014/main" id="{57C7F236-17B9-DBD8-498A-144C0EB78F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63693" y="6443931"/>
              <a:ext cx="3222321" cy="2324291"/>
            </a:xfrm>
            <a:prstGeom prst="rect">
              <a:avLst/>
            </a:prstGeom>
          </p:spPr>
        </p:pic>
        <p:pic>
          <p:nvPicPr>
            <p:cNvPr id="19" name="Picture 18" descr="A person standing on a stage with her arms outstretched&#10;&#10;AI-generated content may be incorrect.">
              <a:extLst>
                <a:ext uri="{FF2B5EF4-FFF2-40B4-BE49-F238E27FC236}">
                  <a16:creationId xmlns:a16="http://schemas.microsoft.com/office/drawing/2014/main" id="{D629DDD5-FAC5-81D8-206B-74EA11F5026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61561" y="4296427"/>
              <a:ext cx="3221534" cy="2147503"/>
            </a:xfrm>
            <a:prstGeom prst="rect">
              <a:avLst/>
            </a:prstGeom>
          </p:spPr>
        </p:pic>
        <p:pic>
          <p:nvPicPr>
            <p:cNvPr id="21" name="Picture 20" descr="Firemen spraying out a fire on a building&#10;&#10;AI-generated content may be incorrect.">
              <a:extLst>
                <a:ext uri="{FF2B5EF4-FFF2-40B4-BE49-F238E27FC236}">
                  <a16:creationId xmlns:a16="http://schemas.microsoft.com/office/drawing/2014/main" id="{7505348F-3BD1-5128-AD9F-9629F8898EE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65038" y="8768222"/>
              <a:ext cx="3221254" cy="2147503"/>
            </a:xfrm>
            <a:prstGeom prst="rect">
              <a:avLst/>
            </a:prstGeom>
          </p:spPr>
        </p:pic>
        <p:pic>
          <p:nvPicPr>
            <p:cNvPr id="23" name="Picture 22" descr="A person wearing a headset and looking at a computer&#10;&#10;AI-generated content may be incorrect.">
              <a:extLst>
                <a:ext uri="{FF2B5EF4-FFF2-40B4-BE49-F238E27FC236}">
                  <a16:creationId xmlns:a16="http://schemas.microsoft.com/office/drawing/2014/main" id="{2F65E12D-82E0-526F-8213-D938219F75B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65038" y="10915725"/>
              <a:ext cx="3221254" cy="2147503"/>
            </a:xfrm>
            <a:prstGeom prst="rect">
              <a:avLst/>
            </a:prstGeom>
          </p:spPr>
        </p:pic>
        <p:pic>
          <p:nvPicPr>
            <p:cNvPr id="25" name="Picture 24" descr="A firefighter helping a person in the grass&#10;&#10;AI-generated content may be incorrect.">
              <a:extLst>
                <a:ext uri="{FF2B5EF4-FFF2-40B4-BE49-F238E27FC236}">
                  <a16:creationId xmlns:a16="http://schemas.microsoft.com/office/drawing/2014/main" id="{34AE0EC9-9BC4-8E77-90B3-BDD25881642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64759" y="13063228"/>
              <a:ext cx="3221255" cy="2147503"/>
            </a:xfrm>
            <a:prstGeom prst="rect">
              <a:avLst/>
            </a:prstGeom>
          </p:spPr>
        </p:pic>
        <p:pic>
          <p:nvPicPr>
            <p:cNvPr id="27" name="Picture 26" descr="A person writing on a clipboard&#10;&#10;AI-generated content may be incorrect.">
              <a:extLst>
                <a:ext uri="{FF2B5EF4-FFF2-40B4-BE49-F238E27FC236}">
                  <a16:creationId xmlns:a16="http://schemas.microsoft.com/office/drawing/2014/main" id="{8D5F8C25-3687-DD5D-027D-42199436954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61561" y="15210730"/>
              <a:ext cx="3221254" cy="2147503"/>
            </a:xfrm>
            <a:prstGeom prst="rect">
              <a:avLst/>
            </a:prstGeom>
          </p:spPr>
        </p:pic>
        <p:pic>
          <p:nvPicPr>
            <p:cNvPr id="29" name="Picture 28" descr="A few firemen in a room&#10;&#10;AI-generated content may be incorrect.">
              <a:extLst>
                <a:ext uri="{FF2B5EF4-FFF2-40B4-BE49-F238E27FC236}">
                  <a16:creationId xmlns:a16="http://schemas.microsoft.com/office/drawing/2014/main" id="{F22D0155-2019-2512-E23A-A12CAAA074B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58362" y="17358233"/>
              <a:ext cx="3222624" cy="2148215"/>
            </a:xfrm>
            <a:prstGeom prst="rect">
              <a:avLst/>
            </a:prstGeom>
          </p:spPr>
        </p:pic>
        <p:pic>
          <p:nvPicPr>
            <p:cNvPr id="31" name="Picture 30" descr="A person holding a light fixture&#10;&#10;AI-generated content may be incorrect.">
              <a:extLst>
                <a:ext uri="{FF2B5EF4-FFF2-40B4-BE49-F238E27FC236}">
                  <a16:creationId xmlns:a16="http://schemas.microsoft.com/office/drawing/2014/main" id="{8F8981C1-6034-31D3-7024-93F3CB6ED86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56532" y="19505735"/>
              <a:ext cx="3229481" cy="2147503"/>
            </a:xfrm>
            <a:prstGeom prst="rect">
              <a:avLst/>
            </a:prstGeom>
          </p:spPr>
        </p:pic>
      </p:grpSp>
    </p:spTree>
    <p:extLst>
      <p:ext uri="{BB962C8B-B14F-4D97-AF65-F5344CB8AC3E}">
        <p14:creationId xmlns:p14="http://schemas.microsoft.com/office/powerpoint/2010/main" val="3018127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decel="50000" autoRev="1" fill="hold" nodeType="withEffect">
                                  <p:stCondLst>
                                    <p:cond delay="0"/>
                                  </p:stCondLst>
                                  <p:childTnLst>
                                    <p:animMotion origin="layout" path="M 2.5E-6 -3.7037E-6 L 2.5E-6 -2.16527 " pathEditMode="relative" rAng="0" ptsTypes="AA">
                                      <p:cBhvr>
                                        <p:cTn id="6" dur="30000" fill="hold"/>
                                        <p:tgtEl>
                                          <p:spTgt spid="32"/>
                                        </p:tgtEl>
                                        <p:attrNameLst>
                                          <p:attrName>ppt_x</p:attrName>
                                          <p:attrName>ppt_y</p:attrName>
                                        </p:attrNameLst>
                                      </p:cBhvr>
                                      <p:rCtr x="0" y="-10826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8634814B-7D80-5A4B-EE9D-A0D4663FB7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E5EC14-DD6A-416C-25EE-D7D324919EF3}"/>
              </a:ext>
            </a:extLst>
          </p:cNvPr>
          <p:cNvSpPr>
            <a:spLocks noGrp="1"/>
          </p:cNvSpPr>
          <p:nvPr>
            <p:ph type="ctrTitle"/>
          </p:nvPr>
        </p:nvSpPr>
        <p:spPr/>
        <p:txBody>
          <a:bodyPr/>
          <a:lstStyle/>
          <a:p>
            <a:r>
              <a:rPr lang="en-GB"/>
              <a:t>00</a:t>
            </a:r>
          </a:p>
        </p:txBody>
      </p:sp>
      <p:sp>
        <p:nvSpPr>
          <p:cNvPr id="3" name="Subtitle 2">
            <a:extLst>
              <a:ext uri="{FF2B5EF4-FFF2-40B4-BE49-F238E27FC236}">
                <a16:creationId xmlns:a16="http://schemas.microsoft.com/office/drawing/2014/main" id="{B8DAD41A-81DA-272A-D1D6-4B127C43095E}"/>
              </a:ext>
            </a:extLst>
          </p:cNvPr>
          <p:cNvSpPr>
            <a:spLocks noGrp="1"/>
          </p:cNvSpPr>
          <p:nvPr>
            <p:ph type="subTitle" idx="1"/>
          </p:nvPr>
        </p:nvSpPr>
        <p:spPr/>
        <p:txBody>
          <a:bodyPr/>
          <a:lstStyle/>
          <a:p>
            <a:endParaRPr lang="en-GB"/>
          </a:p>
        </p:txBody>
      </p:sp>
      <p:pic>
        <p:nvPicPr>
          <p:cNvPr id="6" name="Picture 5">
            <a:extLst>
              <a:ext uri="{FF2B5EF4-FFF2-40B4-BE49-F238E27FC236}">
                <a16:creationId xmlns:a16="http://schemas.microsoft.com/office/drawing/2014/main" id="{0AE0D95B-9F1F-A036-A893-8E341F6038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7943"/>
            <a:ext cx="12191999" cy="7113886"/>
          </a:xfrm>
          <a:prstGeom prst="rect">
            <a:avLst/>
          </a:prstGeom>
        </p:spPr>
      </p:pic>
      <p:sp>
        <p:nvSpPr>
          <p:cNvPr id="70" name="Rectangle 69">
            <a:hlinkClick r:id="rId5" action="ppaction://hlinksldjump"/>
            <a:extLst>
              <a:ext uri="{FF2B5EF4-FFF2-40B4-BE49-F238E27FC236}">
                <a16:creationId xmlns:a16="http://schemas.microsoft.com/office/drawing/2014/main" id="{401AC142-FC09-75D3-DD16-25D60511989E}"/>
              </a:ext>
            </a:extLst>
          </p:cNvPr>
          <p:cNvSpPr/>
          <p:nvPr/>
        </p:nvSpPr>
        <p:spPr>
          <a:xfrm>
            <a:off x="0" y="0"/>
            <a:ext cx="12192000" cy="6858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29C225A0-EDFD-DFDA-B3D9-472D57947453}"/>
              </a:ext>
            </a:extLst>
          </p:cNvPr>
          <p:cNvSpPr txBox="1"/>
          <p:nvPr/>
        </p:nvSpPr>
        <p:spPr>
          <a:xfrm>
            <a:off x="4627322" y="90143"/>
            <a:ext cx="3792656" cy="830997"/>
          </a:xfrm>
          <a:prstGeom prst="rect">
            <a:avLst/>
          </a:prstGeom>
          <a:noFill/>
        </p:spPr>
        <p:txBody>
          <a:bodyPr wrap="square" rtlCol="0">
            <a:spAutoFit/>
          </a:bodyPr>
          <a:lstStyle/>
          <a:p>
            <a:r>
              <a:rPr lang="en-GB" sz="4800" b="1">
                <a:solidFill>
                  <a:schemeClr val="bg1"/>
                </a:solidFill>
                <a:latin typeface="Poppins" panose="00000500000000000000" pitchFamily="2" charset="0"/>
                <a:cs typeface="Poppins" panose="00000500000000000000" pitchFamily="2" charset="0"/>
              </a:rPr>
              <a:t>What</a:t>
            </a:r>
            <a:endParaRPr lang="en-GB" sz="4800" b="1">
              <a:solidFill>
                <a:schemeClr val="bg1"/>
              </a:solidFill>
              <a:latin typeface="Lucida Calligraphy" panose="03010101010101010101" pitchFamily="66" charset="0"/>
              <a:ea typeface="BatangChe" panose="020B0503020000020004" pitchFamily="49" charset="-127"/>
              <a:cs typeface="Poppins" panose="00000500000000000000" pitchFamily="2" charset="0"/>
            </a:endParaRPr>
          </a:p>
        </p:txBody>
      </p:sp>
      <p:grpSp>
        <p:nvGrpSpPr>
          <p:cNvPr id="29" name="Group 28">
            <a:extLst>
              <a:ext uri="{FF2B5EF4-FFF2-40B4-BE49-F238E27FC236}">
                <a16:creationId xmlns:a16="http://schemas.microsoft.com/office/drawing/2014/main" id="{351B4D3B-6080-0587-4FEA-B0072F6007E9}"/>
              </a:ext>
            </a:extLst>
          </p:cNvPr>
          <p:cNvGrpSpPr/>
          <p:nvPr/>
        </p:nvGrpSpPr>
        <p:grpSpPr>
          <a:xfrm>
            <a:off x="318436" y="185483"/>
            <a:ext cx="2411127" cy="651164"/>
            <a:chOff x="318436" y="-127944"/>
            <a:chExt cx="2411127" cy="651164"/>
          </a:xfrm>
        </p:grpSpPr>
        <p:sp useBgFill="1">
          <p:nvSpPr>
            <p:cNvPr id="22" name="Rectangle: Rounded Corners 21">
              <a:extLst>
                <a:ext uri="{FF2B5EF4-FFF2-40B4-BE49-F238E27FC236}">
                  <a16:creationId xmlns:a16="http://schemas.microsoft.com/office/drawing/2014/main" id="{F10F6A93-04DB-E56B-E0A8-E896EECC9024}"/>
                </a:ext>
              </a:extLst>
            </p:cNvPr>
            <p:cNvSpPr/>
            <p:nvPr/>
          </p:nvSpPr>
          <p:spPr>
            <a:xfrm>
              <a:off x="318436" y="-127944"/>
              <a:ext cx="2411127" cy="651164"/>
            </a:xfrm>
            <a:prstGeom prst="roundRect">
              <a:avLst>
                <a:gd name="adj" fmla="val 50000"/>
              </a:avLst>
            </a:prstGeom>
            <a:ln w="6350">
              <a:solidFill>
                <a:schemeClr val="bg1"/>
              </a:soli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CE2E6AF9-F86A-BA40-F83C-DDA54D2C69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114" y="-88353"/>
              <a:ext cx="1897524" cy="571981"/>
            </a:xfrm>
            <a:prstGeom prst="rect">
              <a:avLst/>
            </a:prstGeom>
          </p:spPr>
        </p:pic>
      </p:grpSp>
      <p:grpSp>
        <p:nvGrpSpPr>
          <p:cNvPr id="28" name="Group 27">
            <a:extLst>
              <a:ext uri="{FF2B5EF4-FFF2-40B4-BE49-F238E27FC236}">
                <a16:creationId xmlns:a16="http://schemas.microsoft.com/office/drawing/2014/main" id="{E64826E4-DE55-E882-99D9-9AEE763A32BA}"/>
              </a:ext>
            </a:extLst>
          </p:cNvPr>
          <p:cNvGrpSpPr/>
          <p:nvPr/>
        </p:nvGrpSpPr>
        <p:grpSpPr>
          <a:xfrm>
            <a:off x="560291" y="1146377"/>
            <a:ext cx="1440000" cy="1672299"/>
            <a:chOff x="560291" y="1146377"/>
            <a:chExt cx="1440000" cy="1672299"/>
          </a:xfrm>
          <a:solidFill>
            <a:srgbClr val="25314F"/>
          </a:solidFill>
        </p:grpSpPr>
        <p:sp useBgFill="1">
          <p:nvSpPr>
            <p:cNvPr id="8" name="Oval 7">
              <a:extLst>
                <a:ext uri="{FF2B5EF4-FFF2-40B4-BE49-F238E27FC236}">
                  <a16:creationId xmlns:a16="http://schemas.microsoft.com/office/drawing/2014/main" id="{76C86558-F0D0-E1AF-85D2-9BDF798FD4FC}"/>
                </a:ext>
              </a:extLst>
            </p:cNvPr>
            <p:cNvSpPr/>
            <p:nvPr/>
          </p:nvSpPr>
          <p:spPr>
            <a:xfrm>
              <a:off x="560291" y="1378676"/>
              <a:ext cx="1440000" cy="1440000"/>
            </a:xfrm>
            <a:prstGeom prst="ellipse">
              <a:avLst/>
            </a:prstGeom>
            <a:grpFill/>
            <a:ln w="6350">
              <a:solidFill>
                <a:schemeClr val="bg1"/>
              </a:solidFill>
            </a:ln>
            <a:effectLst>
              <a:innerShdw blurRad="1778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ez="http://schemas.microsoft.com/office/powerpoint/2016/sectionzoom">
          <mc:Choice Requires="psez">
            <p:graphicFrame>
              <p:nvGraphicFramePr>
                <p:cNvPr id="33" name="Section Zoom 32">
                  <a:extLst>
                    <a:ext uri="{FF2B5EF4-FFF2-40B4-BE49-F238E27FC236}">
                      <a16:creationId xmlns:a16="http://schemas.microsoft.com/office/drawing/2014/main" id="{C1E90695-1D62-0168-45F5-BA1608F1CB74}"/>
                    </a:ext>
                  </a:extLst>
                </p:cNvPr>
                <p:cNvGraphicFramePr>
                  <a:graphicFrameLocks noChangeAspect="1"/>
                </p:cNvGraphicFramePr>
                <p:nvPr>
                  <p:extLst>
                    <p:ext uri="{D42A27DB-BD31-4B8C-83A1-F6EECF244321}">
                      <p14:modId xmlns:p14="http://schemas.microsoft.com/office/powerpoint/2010/main" val="2507565277"/>
                    </p:ext>
                  </p:extLst>
                </p:nvPr>
              </p:nvGraphicFramePr>
              <p:xfrm>
                <a:off x="730681" y="1811743"/>
                <a:ext cx="1139433" cy="614029"/>
              </p:xfrm>
              <a:graphic>
                <a:graphicData uri="http://schemas.microsoft.com/office/powerpoint/2016/sectionzoom">
                  <psez:sectionZm>
                    <psez:sectionZmObj sectionId="{A54FD449-7346-491D-B703-B1F62834BF1E}">
                      <psez:zmPr id="{1E6AD574-940F-420E-9C85-63D2AE4FC9E6}" transitionDur="1000" showBg="0">
                        <p166:blipFill xmlns:p166="http://schemas.microsoft.com/office/powerpoint/2016/6/main">
                          <a:blip r:embed="rId7"/>
                          <a:stretch>
                            <a:fillRect/>
                          </a:stretch>
                        </p166:blipFill>
                        <p166:spPr xmlns:p166="http://schemas.microsoft.com/office/powerpoint/2016/6/main">
                          <a:xfrm>
                            <a:off x="0" y="0"/>
                            <a:ext cx="1139433" cy="614029"/>
                          </a:xfrm>
                          <a:prstGeom prst="rect">
                            <a:avLst/>
                          </a:prstGeom>
                          <a:effectLst>
                            <a:outerShdw blurRad="63500" sx="102000" sy="102000" algn="ctr" rotWithShape="0">
                              <a:prstClr val="black">
                                <a:alpha val="40000"/>
                              </a:prstClr>
                            </a:outerShdw>
                          </a:effectLst>
                        </p166:spPr>
                      </psez:zmPr>
                    </psez:sectionZmObj>
                  </psez:sectionZm>
                </a:graphicData>
              </a:graphic>
            </p:graphicFrame>
          </mc:Choice>
          <mc:Fallback xmlns="">
            <p:pic>
              <p:nvPicPr>
                <p:cNvPr id="33" name="Section Zoom 32">
                  <a:hlinkClick r:id="rId8" action="ppaction://hlinksldjump"/>
                  <a:extLst>
                    <a:ext uri="{FF2B5EF4-FFF2-40B4-BE49-F238E27FC236}">
                      <a16:creationId xmlns:a16="http://schemas.microsoft.com/office/drawing/2014/main" id="{C1E90695-1D62-0168-45F5-BA1608F1CB74}"/>
                    </a:ext>
                  </a:extLst>
                </p:cNvPr>
                <p:cNvPicPr>
                  <a:picLocks noGrp="1" noRot="1" noChangeAspect="1" noMove="1" noResize="1" noEditPoints="1" noAdjustHandles="1" noChangeArrowheads="1" noChangeShapeType="1"/>
                </p:cNvPicPr>
                <p:nvPr/>
              </p:nvPicPr>
              <p:blipFill>
                <a:blip r:embed="rId9"/>
                <a:stretch>
                  <a:fillRect/>
                </a:stretch>
              </p:blipFill>
              <p:spPr>
                <a:xfrm>
                  <a:off x="730681" y="1811743"/>
                  <a:ext cx="1139433" cy="614029"/>
                </a:xfrm>
                <a:prstGeom prst="rect">
                  <a:avLst/>
                </a:prstGeom>
                <a:effectLst>
                  <a:outerShdw blurRad="63500" sx="102000" sy="102000" algn="ctr" rotWithShape="0">
                    <a:prstClr val="black">
                      <a:alpha val="40000"/>
                    </a:prstClr>
                  </a:outerShdw>
                </a:effectLst>
              </p:spPr>
            </p:pic>
          </mc:Fallback>
        </mc:AlternateContent>
        <p:sp useBgFill="1">
          <p:nvSpPr>
            <p:cNvPr id="34" name="Oval 33">
              <a:extLst>
                <a:ext uri="{FF2B5EF4-FFF2-40B4-BE49-F238E27FC236}">
                  <a16:creationId xmlns:a16="http://schemas.microsoft.com/office/drawing/2014/main" id="{8391306E-A862-5273-F403-A3FB74ADAAF5}"/>
                </a:ext>
              </a:extLst>
            </p:cNvPr>
            <p:cNvSpPr/>
            <p:nvPr/>
          </p:nvSpPr>
          <p:spPr>
            <a:xfrm>
              <a:off x="1017054" y="1146377"/>
              <a:ext cx="526472" cy="526472"/>
            </a:xfrm>
            <a:prstGeom prst="ellipse">
              <a:avLst/>
            </a:prstGeom>
            <a:grpFill/>
            <a:ln w="6350">
              <a:solidFill>
                <a:schemeClr val="bg1"/>
              </a:solidFill>
            </a:ln>
            <a:effectLst>
              <a:innerShdw blurRad="2286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1" name="Graphic 40" descr="Call centre outline">
              <a:extLst>
                <a:ext uri="{FF2B5EF4-FFF2-40B4-BE49-F238E27FC236}">
                  <a16:creationId xmlns:a16="http://schemas.microsoft.com/office/drawing/2014/main" id="{3B1B0C95-AD8E-13B3-A63E-020AA5BCD14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79219" y="1178309"/>
              <a:ext cx="390657" cy="390657"/>
            </a:xfrm>
            <a:prstGeom prst="rect">
              <a:avLst/>
            </a:prstGeom>
            <a:effectLst>
              <a:outerShdw blurRad="63500" sx="102000" sy="102000" algn="ctr" rotWithShape="0">
                <a:prstClr val="black">
                  <a:alpha val="40000"/>
                </a:prstClr>
              </a:outerShdw>
            </a:effectLst>
          </p:spPr>
        </p:pic>
      </p:grpSp>
      <p:sp>
        <p:nvSpPr>
          <p:cNvPr id="42" name="TextBox 41">
            <a:extLst>
              <a:ext uri="{FF2B5EF4-FFF2-40B4-BE49-F238E27FC236}">
                <a16:creationId xmlns:a16="http://schemas.microsoft.com/office/drawing/2014/main" id="{3A3EE6C8-BD10-2AD1-863E-0D26DF2A4AC2}"/>
              </a:ext>
            </a:extLst>
          </p:cNvPr>
          <p:cNvSpPr txBox="1"/>
          <p:nvPr/>
        </p:nvSpPr>
        <p:spPr>
          <a:xfrm>
            <a:off x="5378966" y="505637"/>
            <a:ext cx="3792656" cy="707886"/>
          </a:xfrm>
          <a:prstGeom prst="rect">
            <a:avLst/>
          </a:prstGeom>
          <a:noFill/>
        </p:spPr>
        <p:txBody>
          <a:bodyPr wrap="square" rtlCol="0">
            <a:spAutoFit/>
          </a:bodyPr>
          <a:lstStyle/>
          <a:p>
            <a:r>
              <a:rPr lang="en-GB" sz="4000" spc="-300">
                <a:solidFill>
                  <a:schemeClr val="bg1"/>
                </a:solidFill>
                <a:latin typeface="Poppins" panose="00000500000000000000" pitchFamily="2" charset="0"/>
                <a:ea typeface="BatangChe" panose="020B0503020000020004" pitchFamily="49" charset="-127"/>
                <a:cs typeface="Poppins" panose="00000500000000000000" pitchFamily="2" charset="0"/>
              </a:rPr>
              <a:t>we do</a:t>
            </a:r>
          </a:p>
        </p:txBody>
      </p:sp>
      <p:grpSp>
        <p:nvGrpSpPr>
          <p:cNvPr id="73" name="Group 72">
            <a:extLst>
              <a:ext uri="{FF2B5EF4-FFF2-40B4-BE49-F238E27FC236}">
                <a16:creationId xmlns:a16="http://schemas.microsoft.com/office/drawing/2014/main" id="{649EEDD2-AE7B-D0A5-3909-F4049385A896}"/>
              </a:ext>
            </a:extLst>
          </p:cNvPr>
          <p:cNvGrpSpPr/>
          <p:nvPr/>
        </p:nvGrpSpPr>
        <p:grpSpPr>
          <a:xfrm>
            <a:off x="1196896" y="5708160"/>
            <a:ext cx="5002550" cy="674067"/>
            <a:chOff x="1146292" y="5686690"/>
            <a:chExt cx="5931833" cy="747871"/>
          </a:xfrm>
        </p:grpSpPr>
        <p:sp>
          <p:nvSpPr>
            <p:cNvPr id="44" name="Rectangle: Rounded Corners 43">
              <a:hlinkClick r:id="rId11" action="ppaction://hlinksldjump"/>
              <a:extLst>
                <a:ext uri="{FF2B5EF4-FFF2-40B4-BE49-F238E27FC236}">
                  <a16:creationId xmlns:a16="http://schemas.microsoft.com/office/drawing/2014/main" id="{1CEFFBC3-5653-6350-34B1-10A79426F811}"/>
                </a:ext>
              </a:extLst>
            </p:cNvPr>
            <p:cNvSpPr/>
            <p:nvPr/>
          </p:nvSpPr>
          <p:spPr>
            <a:xfrm>
              <a:off x="1146292" y="5686690"/>
              <a:ext cx="3947389" cy="747871"/>
            </a:xfrm>
            <a:prstGeom prst="roundRect">
              <a:avLst>
                <a:gd name="adj" fmla="val 50000"/>
              </a:avLst>
            </a:prstGeom>
            <a:solidFill>
              <a:srgbClr val="202A44"/>
            </a:solidFill>
            <a:ln w="6350">
              <a:solidFill>
                <a:schemeClr val="bg1"/>
              </a:solidFill>
            </a:ln>
            <a:effectLst>
              <a:innerShdw blurRad="2286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hlinkClick r:id="rId11" action="ppaction://hlinksldjump"/>
              <a:extLst>
                <a:ext uri="{FF2B5EF4-FFF2-40B4-BE49-F238E27FC236}">
                  <a16:creationId xmlns:a16="http://schemas.microsoft.com/office/drawing/2014/main" id="{9CA6B5A4-B773-9EFD-68D1-A824ECBD98BF}"/>
                </a:ext>
              </a:extLst>
            </p:cNvPr>
            <p:cNvSpPr txBox="1"/>
            <p:nvPr/>
          </p:nvSpPr>
          <p:spPr>
            <a:xfrm>
              <a:off x="1927946" y="5840177"/>
              <a:ext cx="3792656" cy="409770"/>
            </a:xfrm>
            <a:prstGeom prst="rect">
              <a:avLst/>
            </a:prstGeom>
            <a:noFill/>
          </p:spPr>
          <p:txBody>
            <a:bodyPr wrap="square" rtlCol="0">
              <a:spAutoFit/>
            </a:bodyPr>
            <a:lstStyle/>
            <a:p>
              <a:r>
                <a:rPr lang="en-GB" b="1">
                  <a:solidFill>
                    <a:schemeClr val="bg1"/>
                  </a:solidFill>
                  <a:latin typeface="Poppins" panose="00000500000000000000" pitchFamily="2" charset="0"/>
                  <a:cs typeface="Poppins" panose="00000500000000000000" pitchFamily="2" charset="0"/>
                </a:rPr>
                <a:t>Let’s talk</a:t>
              </a:r>
              <a:endParaRPr lang="en-GB" b="1">
                <a:solidFill>
                  <a:schemeClr val="bg1"/>
                </a:solidFill>
                <a:latin typeface="Lucida Calligraphy" panose="03010101010101010101" pitchFamily="66" charset="0"/>
                <a:ea typeface="BatangChe" panose="020B0503020000020004" pitchFamily="49" charset="-127"/>
                <a:cs typeface="Poppins" panose="00000500000000000000" pitchFamily="2" charset="0"/>
              </a:endParaRPr>
            </a:p>
          </p:txBody>
        </p:sp>
        <p:sp>
          <p:nvSpPr>
            <p:cNvPr id="52" name="TextBox 51">
              <a:hlinkClick r:id="rId11" action="ppaction://hlinksldjump"/>
              <a:extLst>
                <a:ext uri="{FF2B5EF4-FFF2-40B4-BE49-F238E27FC236}">
                  <a16:creationId xmlns:a16="http://schemas.microsoft.com/office/drawing/2014/main" id="{EC92361E-D303-146A-B726-CC0549C6D240}"/>
                </a:ext>
              </a:extLst>
            </p:cNvPr>
            <p:cNvSpPr txBox="1"/>
            <p:nvPr/>
          </p:nvSpPr>
          <p:spPr>
            <a:xfrm>
              <a:off x="3285469" y="5840177"/>
              <a:ext cx="3792656" cy="409770"/>
            </a:xfrm>
            <a:prstGeom prst="rect">
              <a:avLst/>
            </a:prstGeom>
            <a:noFill/>
          </p:spPr>
          <p:txBody>
            <a:bodyPr wrap="square" rtlCol="0">
              <a:spAutoFit/>
            </a:bodyPr>
            <a:lstStyle/>
            <a:p>
              <a:r>
                <a:rPr lang="en-GB" spc="-150">
                  <a:solidFill>
                    <a:schemeClr val="bg1"/>
                  </a:solidFill>
                  <a:latin typeface="Poppins" panose="00000500000000000000" pitchFamily="2" charset="0"/>
                  <a:ea typeface="BatangChe" panose="020B0503020000020004" pitchFamily="49" charset="-127"/>
                  <a:cs typeface="Poppins" panose="00000500000000000000" pitchFamily="2" charset="0"/>
                </a:rPr>
                <a:t>Fire Cadets</a:t>
              </a:r>
            </a:p>
          </p:txBody>
        </p:sp>
        <p:pic>
          <p:nvPicPr>
            <p:cNvPr id="56" name="Graphic 55" descr="Circle with left arrow with solid fill">
              <a:hlinkClick r:id="" action="ppaction://noaction"/>
              <a:extLst>
                <a:ext uri="{FF2B5EF4-FFF2-40B4-BE49-F238E27FC236}">
                  <a16:creationId xmlns:a16="http://schemas.microsoft.com/office/drawing/2014/main" id="{02FF46D1-ADC9-41AF-CEC2-1060FAECEE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265571" y="5755775"/>
              <a:ext cx="679323" cy="582164"/>
            </a:xfrm>
            <a:prstGeom prst="rect">
              <a:avLst/>
            </a:prstGeom>
          </p:spPr>
        </p:pic>
      </p:grpSp>
      <p:grpSp>
        <p:nvGrpSpPr>
          <p:cNvPr id="75" name="Group 74">
            <a:extLst>
              <a:ext uri="{FF2B5EF4-FFF2-40B4-BE49-F238E27FC236}">
                <a16:creationId xmlns:a16="http://schemas.microsoft.com/office/drawing/2014/main" id="{0BCE77BF-91B2-1225-170B-18B5E02BD60D}"/>
              </a:ext>
            </a:extLst>
          </p:cNvPr>
          <p:cNvGrpSpPr/>
          <p:nvPr/>
        </p:nvGrpSpPr>
        <p:grpSpPr>
          <a:xfrm>
            <a:off x="7625699" y="5658668"/>
            <a:ext cx="3404567" cy="695722"/>
            <a:chOff x="6702740" y="5622260"/>
            <a:chExt cx="4422540" cy="747871"/>
          </a:xfrm>
        </p:grpSpPr>
        <p:sp>
          <p:nvSpPr>
            <p:cNvPr id="4" name="Rectangle: Rounded Corners 3">
              <a:hlinkClick r:id="rId13" action="ppaction://hlinksldjump"/>
              <a:extLst>
                <a:ext uri="{FF2B5EF4-FFF2-40B4-BE49-F238E27FC236}">
                  <a16:creationId xmlns:a16="http://schemas.microsoft.com/office/drawing/2014/main" id="{5601D502-1138-E1BF-5F53-504568AFE316}"/>
                </a:ext>
              </a:extLst>
            </p:cNvPr>
            <p:cNvSpPr/>
            <p:nvPr/>
          </p:nvSpPr>
          <p:spPr>
            <a:xfrm>
              <a:off x="6702740" y="5622260"/>
              <a:ext cx="4422540" cy="747871"/>
            </a:xfrm>
            <a:prstGeom prst="roundRect">
              <a:avLst>
                <a:gd name="adj" fmla="val 50000"/>
              </a:avLst>
            </a:prstGeom>
            <a:solidFill>
              <a:srgbClr val="202A44"/>
            </a:solid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hlinkClick r:id="rId13" action="ppaction://hlinksldjump"/>
              <a:extLst>
                <a:ext uri="{FF2B5EF4-FFF2-40B4-BE49-F238E27FC236}">
                  <a16:creationId xmlns:a16="http://schemas.microsoft.com/office/drawing/2014/main" id="{DAC9F388-1FA8-1B15-218A-1F93F5508837}"/>
                </a:ext>
              </a:extLst>
            </p:cNvPr>
            <p:cNvSpPr txBox="1"/>
            <p:nvPr/>
          </p:nvSpPr>
          <p:spPr>
            <a:xfrm>
              <a:off x="7081441" y="5779308"/>
              <a:ext cx="3792656" cy="397016"/>
            </a:xfrm>
            <a:prstGeom prst="rect">
              <a:avLst/>
            </a:prstGeom>
            <a:noFill/>
          </p:spPr>
          <p:txBody>
            <a:bodyPr wrap="square" rtlCol="0">
              <a:spAutoFit/>
            </a:bodyPr>
            <a:lstStyle/>
            <a:p>
              <a:r>
                <a:rPr lang="en-GB" b="1">
                  <a:solidFill>
                    <a:schemeClr val="bg1"/>
                  </a:solidFill>
                  <a:latin typeface="Poppins" panose="00000500000000000000" pitchFamily="2" charset="0"/>
                  <a:cs typeface="Poppins" panose="00000500000000000000" pitchFamily="2" charset="0"/>
                </a:rPr>
                <a:t>Let’s talk </a:t>
              </a:r>
              <a:endParaRPr lang="en-GB" b="1">
                <a:solidFill>
                  <a:schemeClr val="bg1"/>
                </a:solidFill>
                <a:latin typeface="Lucida Calligraphy" panose="03010101010101010101" pitchFamily="66" charset="0"/>
                <a:ea typeface="BatangChe" panose="020B0503020000020004" pitchFamily="49" charset="-127"/>
                <a:cs typeface="Poppins" panose="00000500000000000000" pitchFamily="2" charset="0"/>
              </a:endParaRPr>
            </a:p>
          </p:txBody>
        </p:sp>
        <p:sp>
          <p:nvSpPr>
            <p:cNvPr id="7" name="TextBox 6">
              <a:hlinkClick r:id="rId13" action="ppaction://hlinksldjump"/>
              <a:extLst>
                <a:ext uri="{FF2B5EF4-FFF2-40B4-BE49-F238E27FC236}">
                  <a16:creationId xmlns:a16="http://schemas.microsoft.com/office/drawing/2014/main" id="{D6C20AB7-B980-31F5-7410-C256A48F5533}"/>
                </a:ext>
              </a:extLst>
            </p:cNvPr>
            <p:cNvSpPr txBox="1"/>
            <p:nvPr/>
          </p:nvSpPr>
          <p:spPr>
            <a:xfrm>
              <a:off x="8559183" y="5779308"/>
              <a:ext cx="1896328" cy="397016"/>
            </a:xfrm>
            <a:prstGeom prst="rect">
              <a:avLst/>
            </a:prstGeom>
            <a:noFill/>
          </p:spPr>
          <p:txBody>
            <a:bodyPr wrap="square" rtlCol="0">
              <a:spAutoFit/>
            </a:bodyPr>
            <a:lstStyle/>
            <a:p>
              <a:r>
                <a:rPr lang="en-GB" spc="-150">
                  <a:solidFill>
                    <a:schemeClr val="bg1"/>
                  </a:solidFill>
                  <a:latin typeface="Poppins" panose="00000500000000000000" pitchFamily="2" charset="0"/>
                  <a:ea typeface="BatangChe" panose="020B0503020000020004" pitchFamily="49" charset="-127"/>
                  <a:cs typeface="Poppins" panose="00000500000000000000" pitchFamily="2" charset="0"/>
                </a:rPr>
                <a:t>Firefighters</a:t>
              </a:r>
            </a:p>
          </p:txBody>
        </p:sp>
        <p:pic>
          <p:nvPicPr>
            <p:cNvPr id="14" name="Graphic 13" descr="Circle with left arrow with solid fill">
              <a:hlinkClick r:id="rId13" action="ppaction://hlinksldjump"/>
              <a:extLst>
                <a:ext uri="{FF2B5EF4-FFF2-40B4-BE49-F238E27FC236}">
                  <a16:creationId xmlns:a16="http://schemas.microsoft.com/office/drawing/2014/main" id="{3F662A86-3B56-EFBD-79A8-2D7078A4414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rot="10800000">
              <a:off x="10191235" y="5674310"/>
              <a:ext cx="787733" cy="622015"/>
            </a:xfrm>
            <a:prstGeom prst="rect">
              <a:avLst/>
            </a:prstGeom>
          </p:spPr>
        </p:pic>
      </p:grpSp>
      <p:grpSp>
        <p:nvGrpSpPr>
          <p:cNvPr id="31" name="Group 30">
            <a:extLst>
              <a:ext uri="{FF2B5EF4-FFF2-40B4-BE49-F238E27FC236}">
                <a16:creationId xmlns:a16="http://schemas.microsoft.com/office/drawing/2014/main" id="{B557F979-0E94-D1AC-35A4-2650D9AEF615}"/>
              </a:ext>
            </a:extLst>
          </p:cNvPr>
          <p:cNvGrpSpPr/>
          <p:nvPr/>
        </p:nvGrpSpPr>
        <p:grpSpPr>
          <a:xfrm>
            <a:off x="2465237" y="1122515"/>
            <a:ext cx="1440000" cy="1684438"/>
            <a:chOff x="2465237" y="1122515"/>
            <a:chExt cx="1440000" cy="1684438"/>
          </a:xfrm>
          <a:solidFill>
            <a:srgbClr val="25314F"/>
          </a:solidFill>
        </p:grpSpPr>
        <p:sp useBgFill="1">
          <p:nvSpPr>
            <p:cNvPr id="9" name="Oval 8">
              <a:extLst>
                <a:ext uri="{FF2B5EF4-FFF2-40B4-BE49-F238E27FC236}">
                  <a16:creationId xmlns:a16="http://schemas.microsoft.com/office/drawing/2014/main" id="{5733E327-1992-401D-677B-90725B73DE00}"/>
                </a:ext>
              </a:extLst>
            </p:cNvPr>
            <p:cNvSpPr/>
            <p:nvPr/>
          </p:nvSpPr>
          <p:spPr>
            <a:xfrm>
              <a:off x="2465237" y="1366953"/>
              <a:ext cx="1440000" cy="1440000"/>
            </a:xfrm>
            <a:prstGeom prst="ellipse">
              <a:avLst/>
            </a:prstGeom>
            <a:grpFill/>
            <a:ln w="6350">
              <a:solidFill>
                <a:schemeClr val="bg1"/>
              </a:solidFill>
            </a:ln>
            <a:effectLst>
              <a:innerShdw blurRad="1397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39" name="Oval 38">
              <a:extLst>
                <a:ext uri="{FF2B5EF4-FFF2-40B4-BE49-F238E27FC236}">
                  <a16:creationId xmlns:a16="http://schemas.microsoft.com/office/drawing/2014/main" id="{6EF95324-20D9-2EF0-F0AC-1244CB1193D9}"/>
                </a:ext>
              </a:extLst>
            </p:cNvPr>
            <p:cNvSpPr/>
            <p:nvPr/>
          </p:nvSpPr>
          <p:spPr>
            <a:xfrm>
              <a:off x="2922001" y="1122515"/>
              <a:ext cx="526472" cy="526472"/>
            </a:xfrm>
            <a:prstGeom prst="ellipse">
              <a:avLst/>
            </a:prstGeom>
            <a:grpFill/>
            <a:ln w="6350">
              <a:solidFill>
                <a:schemeClr val="bg1"/>
              </a:solidFill>
            </a:ln>
            <a:effectLst>
              <a:innerShdw blurRad="2286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ez="http://schemas.microsoft.com/office/powerpoint/2016/sectionzoom">
          <mc:Choice Requires="psez">
            <p:graphicFrame>
              <p:nvGraphicFramePr>
                <p:cNvPr id="16" name="Section Zoom 15">
                  <a:extLst>
                    <a:ext uri="{FF2B5EF4-FFF2-40B4-BE49-F238E27FC236}">
                      <a16:creationId xmlns:a16="http://schemas.microsoft.com/office/drawing/2014/main" id="{E44D0FA0-476D-FD9B-9D2B-C610DB63BA0F}"/>
                    </a:ext>
                  </a:extLst>
                </p:cNvPr>
                <p:cNvGraphicFramePr>
                  <a:graphicFrameLocks noChangeAspect="1"/>
                </p:cNvGraphicFramePr>
                <p:nvPr>
                  <p:extLst>
                    <p:ext uri="{D42A27DB-BD31-4B8C-83A1-F6EECF244321}">
                      <p14:modId xmlns:p14="http://schemas.microsoft.com/office/powerpoint/2010/main" val="1434962449"/>
                    </p:ext>
                  </p:extLst>
                </p:nvPr>
              </p:nvGraphicFramePr>
              <p:xfrm>
                <a:off x="2626924" y="1761678"/>
                <a:ext cx="1155517" cy="664094"/>
              </p:xfrm>
              <a:graphic>
                <a:graphicData uri="http://schemas.microsoft.com/office/powerpoint/2016/sectionzoom">
                  <psez:sectionZm>
                    <psez:sectionZmObj sectionId="{C76C34FA-538E-4DD7-8E7C-F881CD619D16}">
                      <psez:zmPr id="{B37041EC-2DD6-4F5F-AD2D-165CB35B7443}" transitionDur="1000" showBg="0">
                        <p166:blipFill xmlns:p166="http://schemas.microsoft.com/office/powerpoint/2016/6/main">
                          <a:blip r:embed="rId14"/>
                          <a:stretch>
                            <a:fillRect/>
                          </a:stretch>
                        </p166:blipFill>
                        <p166:spPr xmlns:p166="http://schemas.microsoft.com/office/powerpoint/2016/6/main">
                          <a:xfrm>
                            <a:off x="0" y="0"/>
                            <a:ext cx="1155517" cy="664094"/>
                          </a:xfrm>
                          <a:prstGeom prst="rect">
                            <a:avLst/>
                          </a:prstGeom>
                        </p166:spPr>
                      </psez:zmPr>
                    </psez:sectionZmObj>
                  </psez:sectionZm>
                </a:graphicData>
              </a:graphic>
            </p:graphicFrame>
          </mc:Choice>
          <mc:Fallback xmlns="">
            <p:pic>
              <p:nvPicPr>
                <p:cNvPr id="16" name="Section Zoom 15">
                  <a:hlinkClick r:id="rId15" action="ppaction://hlinksldjump"/>
                  <a:extLst>
                    <a:ext uri="{FF2B5EF4-FFF2-40B4-BE49-F238E27FC236}">
                      <a16:creationId xmlns:a16="http://schemas.microsoft.com/office/drawing/2014/main" id="{E44D0FA0-476D-FD9B-9D2B-C610DB63BA0F}"/>
                    </a:ext>
                  </a:extLst>
                </p:cNvPr>
                <p:cNvPicPr>
                  <a:picLocks noGrp="1" noRot="1" noChangeAspect="1" noMove="1" noResize="1" noEditPoints="1" noAdjustHandles="1" noChangeArrowheads="1" noChangeShapeType="1"/>
                </p:cNvPicPr>
                <p:nvPr/>
              </p:nvPicPr>
              <p:blipFill>
                <a:blip r:embed="rId16"/>
                <a:stretch>
                  <a:fillRect/>
                </a:stretch>
              </p:blipFill>
              <p:spPr>
                <a:xfrm>
                  <a:off x="2626924" y="1761678"/>
                  <a:ext cx="1155517" cy="664094"/>
                </a:xfrm>
                <a:prstGeom prst="rect">
                  <a:avLst/>
                </a:prstGeom>
              </p:spPr>
            </p:pic>
          </mc:Fallback>
        </mc:AlternateContent>
        <p:pic>
          <p:nvPicPr>
            <p:cNvPr id="18" name="Graphic 17" descr="City outline">
              <a:extLst>
                <a:ext uri="{FF2B5EF4-FFF2-40B4-BE49-F238E27FC236}">
                  <a16:creationId xmlns:a16="http://schemas.microsoft.com/office/drawing/2014/main" id="{7DDB5F5D-DD36-E204-3F37-F6ADB17569BE}"/>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2974220" y="1157726"/>
              <a:ext cx="422033" cy="422033"/>
            </a:xfrm>
            <a:prstGeom prst="rect">
              <a:avLst/>
            </a:prstGeom>
          </p:spPr>
        </p:pic>
      </p:grpSp>
      <p:grpSp>
        <p:nvGrpSpPr>
          <p:cNvPr id="35" name="Group 34">
            <a:extLst>
              <a:ext uri="{FF2B5EF4-FFF2-40B4-BE49-F238E27FC236}">
                <a16:creationId xmlns:a16="http://schemas.microsoft.com/office/drawing/2014/main" id="{2B8FD78A-29DD-F4D8-1EBA-732B79A21141}"/>
              </a:ext>
            </a:extLst>
          </p:cNvPr>
          <p:cNvGrpSpPr/>
          <p:nvPr/>
        </p:nvGrpSpPr>
        <p:grpSpPr>
          <a:xfrm>
            <a:off x="4307019" y="1122363"/>
            <a:ext cx="1440000" cy="1684590"/>
            <a:chOff x="4307019" y="1122363"/>
            <a:chExt cx="1440000" cy="1684590"/>
          </a:xfrm>
          <a:solidFill>
            <a:srgbClr val="25314F"/>
          </a:solidFill>
        </p:grpSpPr>
        <p:sp useBgFill="1">
          <p:nvSpPr>
            <p:cNvPr id="10" name="Oval 9">
              <a:extLst>
                <a:ext uri="{FF2B5EF4-FFF2-40B4-BE49-F238E27FC236}">
                  <a16:creationId xmlns:a16="http://schemas.microsoft.com/office/drawing/2014/main" id="{0A1A5F78-D0AA-A171-119C-8EB0E6B864FC}"/>
                </a:ext>
              </a:extLst>
            </p:cNvPr>
            <p:cNvSpPr/>
            <p:nvPr/>
          </p:nvSpPr>
          <p:spPr>
            <a:xfrm>
              <a:off x="4307019" y="1366953"/>
              <a:ext cx="1440000" cy="1440000"/>
            </a:xfrm>
            <a:prstGeom prst="ellipse">
              <a:avLst/>
            </a:prstGeom>
            <a:grpFill/>
            <a:ln w="6350">
              <a:solidFill>
                <a:schemeClr val="bg1"/>
              </a:solidFill>
            </a:ln>
            <a:effectLst>
              <a:innerShdw blurRad="1397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ez="http://schemas.microsoft.com/office/powerpoint/2016/sectionzoom">
          <mc:Choice Requires="psez">
            <p:graphicFrame>
              <p:nvGraphicFramePr>
                <p:cNvPr id="20" name="Section Zoom 19">
                  <a:extLst>
                    <a:ext uri="{FF2B5EF4-FFF2-40B4-BE49-F238E27FC236}">
                      <a16:creationId xmlns:a16="http://schemas.microsoft.com/office/drawing/2014/main" id="{4F8AEA50-52B4-8B57-4526-B08060115F9C}"/>
                    </a:ext>
                  </a:extLst>
                </p:cNvPr>
                <p:cNvGraphicFramePr>
                  <a:graphicFrameLocks noChangeAspect="1"/>
                </p:cNvGraphicFramePr>
                <p:nvPr>
                  <p:extLst>
                    <p:ext uri="{D42A27DB-BD31-4B8C-83A1-F6EECF244321}">
                      <p14:modId xmlns:p14="http://schemas.microsoft.com/office/powerpoint/2010/main" val="555944997"/>
                    </p:ext>
                  </p:extLst>
                </p:nvPr>
              </p:nvGraphicFramePr>
              <p:xfrm>
                <a:off x="4478457" y="1834197"/>
                <a:ext cx="1108531" cy="623549"/>
              </p:xfrm>
              <a:graphic>
                <a:graphicData uri="http://schemas.microsoft.com/office/powerpoint/2016/sectionzoom">
                  <psez:sectionZm>
                    <psez:sectionZmObj sectionId="{83B66E15-4250-455F-8FE8-C11A69424A5F}">
                      <psez:zmPr id="{749DAD3C-E07E-424D-953E-CA70DFB769B7}" transitionDur="1000" showBg="0">
                        <p166:blipFill xmlns:p166="http://schemas.microsoft.com/office/powerpoint/2016/6/main">
                          <a:blip r:embed="rId18"/>
                          <a:stretch>
                            <a:fillRect/>
                          </a:stretch>
                        </p166:blipFill>
                        <p166:spPr xmlns:p166="http://schemas.microsoft.com/office/powerpoint/2016/6/main">
                          <a:xfrm>
                            <a:off x="0" y="0"/>
                            <a:ext cx="1108531" cy="623549"/>
                          </a:xfrm>
                          <a:prstGeom prst="rect">
                            <a:avLst/>
                          </a:prstGeom>
                        </p166:spPr>
                      </psez:zmPr>
                    </psez:sectionZmObj>
                  </psez:sectionZm>
                </a:graphicData>
              </a:graphic>
            </p:graphicFrame>
          </mc:Choice>
          <mc:Fallback xmlns="">
            <p:pic>
              <p:nvPicPr>
                <p:cNvPr id="20" name="Section Zoom 19">
                  <a:hlinkClick r:id="rId19" action="ppaction://hlinksldjump"/>
                  <a:extLst>
                    <a:ext uri="{FF2B5EF4-FFF2-40B4-BE49-F238E27FC236}">
                      <a16:creationId xmlns:a16="http://schemas.microsoft.com/office/drawing/2014/main" id="{4F8AEA50-52B4-8B57-4526-B08060115F9C}"/>
                    </a:ext>
                  </a:extLst>
                </p:cNvPr>
                <p:cNvPicPr>
                  <a:picLocks noGrp="1" noRot="1" noChangeAspect="1" noMove="1" noResize="1" noEditPoints="1" noAdjustHandles="1" noChangeArrowheads="1" noChangeShapeType="1"/>
                </p:cNvPicPr>
                <p:nvPr/>
              </p:nvPicPr>
              <p:blipFill>
                <a:blip r:embed="rId20"/>
                <a:stretch>
                  <a:fillRect/>
                </a:stretch>
              </p:blipFill>
              <p:spPr>
                <a:xfrm>
                  <a:off x="4478457" y="1834197"/>
                  <a:ext cx="1108531" cy="623549"/>
                </a:xfrm>
                <a:prstGeom prst="rect">
                  <a:avLst/>
                </a:prstGeom>
              </p:spPr>
            </p:pic>
          </mc:Fallback>
        </mc:AlternateContent>
        <p:sp useBgFill="1">
          <p:nvSpPr>
            <p:cNvPr id="23" name="Oval 22">
              <a:extLst>
                <a:ext uri="{FF2B5EF4-FFF2-40B4-BE49-F238E27FC236}">
                  <a16:creationId xmlns:a16="http://schemas.microsoft.com/office/drawing/2014/main" id="{81410A3B-3954-0769-579C-4396604AA469}"/>
                </a:ext>
              </a:extLst>
            </p:cNvPr>
            <p:cNvSpPr/>
            <p:nvPr/>
          </p:nvSpPr>
          <p:spPr>
            <a:xfrm>
              <a:off x="4755601" y="1122363"/>
              <a:ext cx="526472" cy="526472"/>
            </a:xfrm>
            <a:prstGeom prst="ellipse">
              <a:avLst/>
            </a:prstGeom>
            <a:grp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descr="Camera outline">
              <a:extLst>
                <a:ext uri="{FF2B5EF4-FFF2-40B4-BE49-F238E27FC236}">
                  <a16:creationId xmlns:a16="http://schemas.microsoft.com/office/drawing/2014/main" id="{E1F88194-86CC-0C5C-1967-54AB80570C80}"/>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4860243" y="1207037"/>
              <a:ext cx="333551" cy="333551"/>
            </a:xfrm>
            <a:prstGeom prst="rect">
              <a:avLst/>
            </a:prstGeom>
          </p:spPr>
        </p:pic>
      </p:grpSp>
      <p:grpSp>
        <p:nvGrpSpPr>
          <p:cNvPr id="38" name="Group 37">
            <a:extLst>
              <a:ext uri="{FF2B5EF4-FFF2-40B4-BE49-F238E27FC236}">
                <a16:creationId xmlns:a16="http://schemas.microsoft.com/office/drawing/2014/main" id="{35C277F6-A580-CE6A-BECB-AA14DED49E3C}"/>
              </a:ext>
            </a:extLst>
          </p:cNvPr>
          <p:cNvGrpSpPr/>
          <p:nvPr/>
        </p:nvGrpSpPr>
        <p:grpSpPr>
          <a:xfrm>
            <a:off x="6199965" y="1078809"/>
            <a:ext cx="1440000" cy="1726599"/>
            <a:chOff x="6148801" y="1080354"/>
            <a:chExt cx="1440000" cy="1726599"/>
          </a:xfrm>
        </p:grpSpPr>
        <p:sp>
          <p:nvSpPr>
            <p:cNvPr id="11" name="Oval 10">
              <a:extLst>
                <a:ext uri="{FF2B5EF4-FFF2-40B4-BE49-F238E27FC236}">
                  <a16:creationId xmlns:a16="http://schemas.microsoft.com/office/drawing/2014/main" id="{2E0C22DD-87B1-6E76-9DD1-6A3CD8A6E80A}"/>
                </a:ext>
              </a:extLst>
            </p:cNvPr>
            <p:cNvSpPr/>
            <p:nvPr/>
          </p:nvSpPr>
          <p:spPr>
            <a:xfrm>
              <a:off x="6148801" y="1366953"/>
              <a:ext cx="1440000" cy="1440000"/>
            </a:xfrm>
            <a:prstGeom prst="ellipse">
              <a:avLst/>
            </a:prstGeom>
            <a:solidFill>
              <a:srgbClr val="25314F"/>
            </a:solidFill>
            <a:ln w="6350">
              <a:solidFill>
                <a:schemeClr val="bg1"/>
              </a:solidFill>
            </a:ln>
            <a:effectLst>
              <a:innerShdw blurRad="1397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430694D5-8B72-E6D4-07D0-013EF87DAB4C}"/>
                </a:ext>
              </a:extLst>
            </p:cNvPr>
            <p:cNvSpPr/>
            <p:nvPr/>
          </p:nvSpPr>
          <p:spPr>
            <a:xfrm>
              <a:off x="6589201" y="1158300"/>
              <a:ext cx="526472" cy="526472"/>
            </a:xfrm>
            <a:prstGeom prst="ellipse">
              <a:avLst/>
            </a:prstGeom>
            <a:solidFill>
              <a:srgbClr val="25314F"/>
            </a:solid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ez="http://schemas.microsoft.com/office/powerpoint/2016/sectionzoom">
          <mc:Choice Requires="psez">
            <p:graphicFrame>
              <p:nvGraphicFramePr>
                <p:cNvPr id="30" name="Section Zoom 29">
                  <a:extLst>
                    <a:ext uri="{FF2B5EF4-FFF2-40B4-BE49-F238E27FC236}">
                      <a16:creationId xmlns:a16="http://schemas.microsoft.com/office/drawing/2014/main" id="{FD1D4FE6-FE9D-0948-E0F3-9717893A67FA}"/>
                    </a:ext>
                  </a:extLst>
                </p:cNvPr>
                <p:cNvGraphicFramePr>
                  <a:graphicFrameLocks noChangeAspect="1"/>
                </p:cNvGraphicFramePr>
                <p:nvPr>
                  <p:extLst>
                    <p:ext uri="{D42A27DB-BD31-4B8C-83A1-F6EECF244321}">
                      <p14:modId xmlns:p14="http://schemas.microsoft.com/office/powerpoint/2010/main" val="2710179374"/>
                    </p:ext>
                  </p:extLst>
                </p:nvPr>
              </p:nvGraphicFramePr>
              <p:xfrm>
                <a:off x="6325683" y="1818191"/>
                <a:ext cx="1139733" cy="641100"/>
              </p:xfrm>
              <a:graphic>
                <a:graphicData uri="http://schemas.microsoft.com/office/powerpoint/2016/sectionzoom">
                  <psez:sectionZm>
                    <psez:sectionZmObj sectionId="{55AFEF09-EA4A-456E-A202-C78F9055F58A}">
                      <psez:zmPr id="{33B409AA-14A1-4B9B-90FD-6AB2494C4047}" transitionDur="1000" showBg="0">
                        <p166:blipFill xmlns:p166="http://schemas.microsoft.com/office/powerpoint/2016/6/main">
                          <a:blip r:embed="rId22"/>
                          <a:stretch>
                            <a:fillRect/>
                          </a:stretch>
                        </p166:blipFill>
                        <p166:spPr xmlns:p166="http://schemas.microsoft.com/office/powerpoint/2016/6/main">
                          <a:xfrm>
                            <a:off x="0" y="0"/>
                            <a:ext cx="1139733" cy="641100"/>
                          </a:xfrm>
                          <a:prstGeom prst="rect">
                            <a:avLst/>
                          </a:prstGeom>
                        </p166:spPr>
                      </psez:zmPr>
                    </psez:sectionZmObj>
                  </psez:sectionZm>
                </a:graphicData>
              </a:graphic>
            </p:graphicFrame>
          </mc:Choice>
          <mc:Fallback xmlns="">
            <p:pic>
              <p:nvPicPr>
                <p:cNvPr id="30" name="Section Zoom 29">
                  <a:hlinkClick r:id="rId23" action="ppaction://hlinksldjump"/>
                  <a:extLst>
                    <a:ext uri="{FF2B5EF4-FFF2-40B4-BE49-F238E27FC236}">
                      <a16:creationId xmlns:a16="http://schemas.microsoft.com/office/drawing/2014/main" id="{FD1D4FE6-FE9D-0948-E0F3-9717893A67FA}"/>
                    </a:ext>
                  </a:extLst>
                </p:cNvPr>
                <p:cNvPicPr>
                  <a:picLocks noGrp="1" noRot="1" noChangeAspect="1" noMove="1" noResize="1" noEditPoints="1" noAdjustHandles="1" noChangeArrowheads="1" noChangeShapeType="1"/>
                </p:cNvPicPr>
                <p:nvPr/>
              </p:nvPicPr>
              <p:blipFill>
                <a:blip r:embed="rId24"/>
                <a:stretch>
                  <a:fillRect/>
                </a:stretch>
              </p:blipFill>
              <p:spPr>
                <a:xfrm>
                  <a:off x="6376847" y="1816646"/>
                  <a:ext cx="1139733" cy="641100"/>
                </a:xfrm>
                <a:prstGeom prst="rect">
                  <a:avLst/>
                </a:prstGeom>
              </p:spPr>
            </p:pic>
          </mc:Fallback>
        </mc:AlternateContent>
        <p:pic>
          <p:nvPicPr>
            <p:cNvPr id="32" name="Picture 31" descr="140+ Smoke Alarm White Background Stock Illustrations, Royalty-Free ...">
              <a:extLst>
                <a:ext uri="{FF2B5EF4-FFF2-40B4-BE49-F238E27FC236}">
                  <a16:creationId xmlns:a16="http://schemas.microsoft.com/office/drawing/2014/main" id="{AE31A730-C53A-F46E-C7A6-22CFE2F26772}"/>
                </a:ext>
              </a:extLst>
            </p:cNvPr>
            <p:cNvPicPr>
              <a:picLocks noChangeAspect="1"/>
            </p:cNvPicPr>
            <p:nvPr/>
          </p:nvPicPr>
          <p:blipFill>
            <a:blip r:embed="rId25">
              <a:extLst>
                <a:ext uri="{BEBA8EAE-BF5A-486C-A8C5-ECC9F3942E4B}">
                  <a14:imgProps xmlns:a14="http://schemas.microsoft.com/office/drawing/2010/main">
                    <a14:imgLayer r:embed="rId26">
                      <a14:imgEffect>
                        <a14:backgroundRemoval t="10000" b="90000" l="10000" r="90000">
                          <a14:foregroundMark x1="53268" y1="51471" x2="53268" y2="51471"/>
                          <a14:backgroundMark x1="47549" y1="34314" x2="47549" y2="34314"/>
                          <a14:backgroundMark x1="44444" y1="34641" x2="49837" y2="34641"/>
                          <a14:backgroundMark x1="47059" y1="42647" x2="47059" y2="42647"/>
                          <a14:backgroundMark x1="42157" y1="50817" x2="42157" y2="50817"/>
                        </a14:backgroundRemoval>
                      </a14:imgEffect>
                      <a14:imgEffect>
                        <a14:colorTemperature colorTemp="6499"/>
                      </a14:imgEffect>
                      <a14:imgEffect>
                        <a14:brightnessContrast bright="100000"/>
                      </a14:imgEffect>
                    </a14:imgLayer>
                  </a14:imgProps>
                </a:ext>
              </a:extLst>
            </a:blip>
            <a:srcRect l="21548"/>
            <a:stretch>
              <a:fillRect/>
            </a:stretch>
          </p:blipFill>
          <p:spPr>
            <a:xfrm>
              <a:off x="6642579" y="1080354"/>
              <a:ext cx="567715" cy="723644"/>
            </a:xfrm>
            <a:prstGeom prst="rect">
              <a:avLst/>
            </a:prstGeom>
          </p:spPr>
        </p:pic>
      </p:grpSp>
      <p:grpSp>
        <p:nvGrpSpPr>
          <p:cNvPr id="45" name="Group 44">
            <a:extLst>
              <a:ext uri="{FF2B5EF4-FFF2-40B4-BE49-F238E27FC236}">
                <a16:creationId xmlns:a16="http://schemas.microsoft.com/office/drawing/2014/main" id="{74341ACC-2DB7-BDB6-60DF-7293BCB5EDA4}"/>
              </a:ext>
            </a:extLst>
          </p:cNvPr>
          <p:cNvGrpSpPr/>
          <p:nvPr/>
        </p:nvGrpSpPr>
        <p:grpSpPr>
          <a:xfrm>
            <a:off x="8095747" y="1157043"/>
            <a:ext cx="1440000" cy="1661493"/>
            <a:chOff x="7990583" y="1145460"/>
            <a:chExt cx="1440000" cy="1661493"/>
          </a:xfrm>
          <a:solidFill>
            <a:srgbClr val="25314F"/>
          </a:solidFill>
        </p:grpSpPr>
        <p:sp useBgFill="1">
          <p:nvSpPr>
            <p:cNvPr id="12" name="Oval 11">
              <a:extLst>
                <a:ext uri="{FF2B5EF4-FFF2-40B4-BE49-F238E27FC236}">
                  <a16:creationId xmlns:a16="http://schemas.microsoft.com/office/drawing/2014/main" id="{E3DB0D97-376E-14F4-2F66-F469C6D8DDA7}"/>
                </a:ext>
              </a:extLst>
            </p:cNvPr>
            <p:cNvSpPr/>
            <p:nvPr/>
          </p:nvSpPr>
          <p:spPr>
            <a:xfrm>
              <a:off x="7990583" y="1366953"/>
              <a:ext cx="1440000" cy="1440000"/>
            </a:xfrm>
            <a:prstGeom prst="ellipse">
              <a:avLst/>
            </a:prstGeom>
            <a:grpFill/>
            <a:ln w="6350">
              <a:solidFill>
                <a:schemeClr val="bg1"/>
              </a:solidFill>
            </a:ln>
            <a:effectLst>
              <a:innerShdw blurRad="1397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ez="http://schemas.microsoft.com/office/powerpoint/2016/sectionzoom">
          <mc:Choice Requires="psez">
            <p:graphicFrame>
              <p:nvGraphicFramePr>
                <p:cNvPr id="36" name="Section Zoom 35">
                  <a:extLst>
                    <a:ext uri="{FF2B5EF4-FFF2-40B4-BE49-F238E27FC236}">
                      <a16:creationId xmlns:a16="http://schemas.microsoft.com/office/drawing/2014/main" id="{3120919C-81AB-3053-3F9C-E25D1E654CA8}"/>
                    </a:ext>
                  </a:extLst>
                </p:cNvPr>
                <p:cNvGraphicFramePr>
                  <a:graphicFrameLocks noChangeAspect="1"/>
                </p:cNvGraphicFramePr>
                <p:nvPr>
                  <p:extLst>
                    <p:ext uri="{D42A27DB-BD31-4B8C-83A1-F6EECF244321}">
                      <p14:modId xmlns:p14="http://schemas.microsoft.com/office/powerpoint/2010/main" val="2468095185"/>
                    </p:ext>
                  </p:extLst>
                </p:nvPr>
              </p:nvGraphicFramePr>
              <p:xfrm>
                <a:off x="8194479" y="1818029"/>
                <a:ext cx="1080475" cy="607767"/>
              </p:xfrm>
              <a:graphic>
                <a:graphicData uri="http://schemas.microsoft.com/office/powerpoint/2016/sectionzoom">
                  <psez:sectionZm>
                    <psez:sectionZmObj sectionId="{C7154476-828E-4231-B981-D820BA7C7326}">
                      <psez:zmPr id="{11D7DFAE-4644-41A0-9B5F-5DF54BC3DEB3}" transitionDur="1000" showBg="0">
                        <p166:blipFill xmlns:p166="http://schemas.microsoft.com/office/powerpoint/2016/6/main">
                          <a:blip r:embed="rId27"/>
                          <a:stretch>
                            <a:fillRect/>
                          </a:stretch>
                        </p166:blipFill>
                        <p166:spPr xmlns:p166="http://schemas.microsoft.com/office/powerpoint/2016/6/main">
                          <a:xfrm>
                            <a:off x="0" y="0"/>
                            <a:ext cx="1080475" cy="607767"/>
                          </a:xfrm>
                          <a:prstGeom prst="rect">
                            <a:avLst/>
                          </a:prstGeom>
                        </p166:spPr>
                      </psez:zmPr>
                    </psez:sectionZmObj>
                  </psez:sectionZm>
                </a:graphicData>
              </a:graphic>
            </p:graphicFrame>
          </mc:Choice>
          <mc:Fallback xmlns="">
            <p:pic>
              <p:nvPicPr>
                <p:cNvPr id="36" name="Section Zoom 35">
                  <a:hlinkClick r:id="rId28" action="ppaction://hlinksldjump"/>
                  <a:extLst>
                    <a:ext uri="{FF2B5EF4-FFF2-40B4-BE49-F238E27FC236}">
                      <a16:creationId xmlns:a16="http://schemas.microsoft.com/office/drawing/2014/main" id="{3120919C-81AB-3053-3F9C-E25D1E654CA8}"/>
                    </a:ext>
                  </a:extLst>
                </p:cNvPr>
                <p:cNvPicPr>
                  <a:picLocks noGrp="1" noRot="1" noChangeAspect="1" noMove="1" noResize="1" noEditPoints="1" noAdjustHandles="1" noChangeArrowheads="1" noChangeShapeType="1"/>
                </p:cNvPicPr>
                <p:nvPr/>
              </p:nvPicPr>
              <p:blipFill>
                <a:blip r:embed="rId29"/>
                <a:stretch>
                  <a:fillRect/>
                </a:stretch>
              </p:blipFill>
              <p:spPr>
                <a:xfrm>
                  <a:off x="8299643" y="1829612"/>
                  <a:ext cx="1080475" cy="607767"/>
                </a:xfrm>
                <a:prstGeom prst="rect">
                  <a:avLst/>
                </a:prstGeom>
              </p:spPr>
            </p:pic>
          </mc:Fallback>
        </mc:AlternateContent>
        <p:sp useBgFill="1">
          <p:nvSpPr>
            <p:cNvPr id="40" name="Oval 39">
              <a:extLst>
                <a:ext uri="{FF2B5EF4-FFF2-40B4-BE49-F238E27FC236}">
                  <a16:creationId xmlns:a16="http://schemas.microsoft.com/office/drawing/2014/main" id="{DE970930-DEEF-A043-A708-6158413E60C4}"/>
                </a:ext>
              </a:extLst>
            </p:cNvPr>
            <p:cNvSpPr/>
            <p:nvPr/>
          </p:nvSpPr>
          <p:spPr>
            <a:xfrm>
              <a:off x="8430068" y="1145460"/>
              <a:ext cx="526472" cy="526472"/>
            </a:xfrm>
            <a:prstGeom prst="ellipse">
              <a:avLst/>
            </a:prstGeom>
            <a:grp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3" name="Graphic 52" descr="Online Network with solid fill">
              <a:extLst>
                <a:ext uri="{FF2B5EF4-FFF2-40B4-BE49-F238E27FC236}">
                  <a16:creationId xmlns:a16="http://schemas.microsoft.com/office/drawing/2014/main" id="{32671729-FF22-948D-6BF8-C6534784BB82}"/>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8489346" y="1195998"/>
              <a:ext cx="395444" cy="393506"/>
            </a:xfrm>
            <a:prstGeom prst="rect">
              <a:avLst/>
            </a:prstGeom>
          </p:spPr>
        </p:pic>
      </p:grpSp>
      <p:grpSp>
        <p:nvGrpSpPr>
          <p:cNvPr id="54" name="Group 53">
            <a:extLst>
              <a:ext uri="{FF2B5EF4-FFF2-40B4-BE49-F238E27FC236}">
                <a16:creationId xmlns:a16="http://schemas.microsoft.com/office/drawing/2014/main" id="{76233379-2411-8A89-9FBD-07CF8F5B28E3}"/>
              </a:ext>
            </a:extLst>
          </p:cNvPr>
          <p:cNvGrpSpPr/>
          <p:nvPr/>
        </p:nvGrpSpPr>
        <p:grpSpPr>
          <a:xfrm>
            <a:off x="9962140" y="1122363"/>
            <a:ext cx="1440000" cy="1669288"/>
            <a:chOff x="9832365" y="1137665"/>
            <a:chExt cx="1440000" cy="1669288"/>
          </a:xfrm>
          <a:solidFill>
            <a:srgbClr val="25314F"/>
          </a:solidFill>
        </p:grpSpPr>
        <p:sp useBgFill="1">
          <p:nvSpPr>
            <p:cNvPr id="13" name="Oval 12">
              <a:extLst>
                <a:ext uri="{FF2B5EF4-FFF2-40B4-BE49-F238E27FC236}">
                  <a16:creationId xmlns:a16="http://schemas.microsoft.com/office/drawing/2014/main" id="{C55E0F5E-E27B-FE78-D49F-2B652071848B}"/>
                </a:ext>
              </a:extLst>
            </p:cNvPr>
            <p:cNvSpPr/>
            <p:nvPr/>
          </p:nvSpPr>
          <p:spPr>
            <a:xfrm>
              <a:off x="9832365" y="1366953"/>
              <a:ext cx="1440000" cy="1440000"/>
            </a:xfrm>
            <a:prstGeom prst="ellipse">
              <a:avLst/>
            </a:prstGeom>
            <a:grpFill/>
            <a:ln w="6350">
              <a:solidFill>
                <a:schemeClr val="bg1"/>
              </a:solidFill>
            </a:ln>
            <a:effectLst>
              <a:innerShdw blurRad="1397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43" name="Oval 42">
              <a:extLst>
                <a:ext uri="{FF2B5EF4-FFF2-40B4-BE49-F238E27FC236}">
                  <a16:creationId xmlns:a16="http://schemas.microsoft.com/office/drawing/2014/main" id="{7606C496-3ED3-8C87-12BB-01C24E343342}"/>
                </a:ext>
              </a:extLst>
            </p:cNvPr>
            <p:cNvSpPr/>
            <p:nvPr/>
          </p:nvSpPr>
          <p:spPr>
            <a:xfrm>
              <a:off x="10289129" y="1137665"/>
              <a:ext cx="526472" cy="526472"/>
            </a:xfrm>
            <a:prstGeom prst="ellipse">
              <a:avLst/>
            </a:prstGeom>
            <a:grp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ez="http://schemas.microsoft.com/office/powerpoint/2016/sectionzoom">
          <mc:Choice Requires="psez">
            <p:graphicFrame>
              <p:nvGraphicFramePr>
                <p:cNvPr id="55" name="Section Zoom 54">
                  <a:extLst>
                    <a:ext uri="{FF2B5EF4-FFF2-40B4-BE49-F238E27FC236}">
                      <a16:creationId xmlns:a16="http://schemas.microsoft.com/office/drawing/2014/main" id="{02DFEFC9-38F8-5C4A-4963-BBA6F46B29A1}"/>
                    </a:ext>
                  </a:extLst>
                </p:cNvPr>
                <p:cNvGraphicFramePr>
                  <a:graphicFrameLocks noChangeAspect="1"/>
                </p:cNvGraphicFramePr>
                <p:nvPr>
                  <p:extLst>
                    <p:ext uri="{D42A27DB-BD31-4B8C-83A1-F6EECF244321}">
                      <p14:modId xmlns:p14="http://schemas.microsoft.com/office/powerpoint/2010/main" val="132784822"/>
                    </p:ext>
                  </p:extLst>
                </p:nvPr>
              </p:nvGraphicFramePr>
              <p:xfrm>
                <a:off x="10000399" y="1803603"/>
                <a:ext cx="1075652" cy="579307"/>
              </p:xfrm>
              <a:graphic>
                <a:graphicData uri="http://schemas.microsoft.com/office/powerpoint/2016/sectionzoom">
                  <psez:sectionZm>
                    <psez:sectionZmObj sectionId="{9BF641DD-0E2B-4B61-91E8-AA78305C30CA}">
                      <psez:zmPr id="{86E0EDA6-52B8-423C-940D-437C917A5A1A}" transitionDur="1000" showBg="0">
                        <p166:blipFill xmlns:p166="http://schemas.microsoft.com/office/powerpoint/2016/6/main">
                          <a:blip r:embed="rId31"/>
                          <a:stretch>
                            <a:fillRect/>
                          </a:stretch>
                        </p166:blipFill>
                        <p166:spPr xmlns:p166="http://schemas.microsoft.com/office/powerpoint/2016/6/main">
                          <a:xfrm>
                            <a:off x="0" y="0"/>
                            <a:ext cx="1075652" cy="579307"/>
                          </a:xfrm>
                          <a:prstGeom prst="rect">
                            <a:avLst/>
                          </a:prstGeom>
                        </p166:spPr>
                      </psez:zmPr>
                    </psez:sectionZmObj>
                  </psez:sectionZm>
                </a:graphicData>
              </a:graphic>
            </p:graphicFrame>
          </mc:Choice>
          <mc:Fallback xmlns="">
            <p:pic>
              <p:nvPicPr>
                <p:cNvPr id="55" name="Section Zoom 54">
                  <a:hlinkClick r:id="rId32" action="ppaction://hlinksldjump"/>
                  <a:extLst>
                    <a:ext uri="{FF2B5EF4-FFF2-40B4-BE49-F238E27FC236}">
                      <a16:creationId xmlns:a16="http://schemas.microsoft.com/office/drawing/2014/main" id="{02DFEFC9-38F8-5C4A-4963-BBA6F46B29A1}"/>
                    </a:ext>
                  </a:extLst>
                </p:cNvPr>
                <p:cNvPicPr>
                  <a:picLocks noGrp="1" noRot="1" noChangeAspect="1" noMove="1" noResize="1" noEditPoints="1" noAdjustHandles="1" noChangeArrowheads="1" noChangeShapeType="1"/>
                </p:cNvPicPr>
                <p:nvPr/>
              </p:nvPicPr>
              <p:blipFill>
                <a:blip r:embed="rId33"/>
                <a:stretch>
                  <a:fillRect/>
                </a:stretch>
              </p:blipFill>
              <p:spPr>
                <a:xfrm>
                  <a:off x="10130174" y="1788301"/>
                  <a:ext cx="1075652" cy="579307"/>
                </a:xfrm>
                <a:prstGeom prst="rect">
                  <a:avLst/>
                </a:prstGeom>
              </p:spPr>
            </p:pic>
          </mc:Fallback>
        </mc:AlternateContent>
        <p:pic>
          <p:nvPicPr>
            <p:cNvPr id="61" name="Graphic 60" descr="Medical outline">
              <a:extLst>
                <a:ext uri="{FF2B5EF4-FFF2-40B4-BE49-F238E27FC236}">
                  <a16:creationId xmlns:a16="http://schemas.microsoft.com/office/drawing/2014/main" id="{4F946C0C-44B2-7F5B-3163-EB385E659D15}"/>
                </a:ext>
              </a:extLst>
            </p:cNvPr>
            <p:cNvPicPr>
              <a:picLocks noChangeAspect="1"/>
            </p:cNvPicPr>
            <p:nvPr/>
          </p:nvPicPr>
          <p:blipFill>
            <a:blip>
              <a:extLst>
                <a:ext uri="{96DAC541-7B7A-43D3-8B79-37D633B846F1}">
                  <asvg:svgBlip xmlns:asvg="http://schemas.microsoft.com/office/drawing/2016/SVG/main" r:embed="rId34"/>
                </a:ext>
              </a:extLst>
            </a:blip>
            <a:stretch>
              <a:fillRect/>
            </a:stretch>
          </p:blipFill>
          <p:spPr>
            <a:xfrm>
              <a:off x="10322243" y="1165142"/>
              <a:ext cx="460243" cy="460243"/>
            </a:xfrm>
            <a:prstGeom prst="rect">
              <a:avLst/>
            </a:prstGeom>
          </p:spPr>
        </p:pic>
      </p:grpSp>
      <p:grpSp>
        <p:nvGrpSpPr>
          <p:cNvPr id="60" name="Group 59">
            <a:extLst>
              <a:ext uri="{FF2B5EF4-FFF2-40B4-BE49-F238E27FC236}">
                <a16:creationId xmlns:a16="http://schemas.microsoft.com/office/drawing/2014/main" id="{4BC24439-D756-AE60-B94E-AFB0F16DF552}"/>
              </a:ext>
            </a:extLst>
          </p:cNvPr>
          <p:cNvGrpSpPr/>
          <p:nvPr/>
        </p:nvGrpSpPr>
        <p:grpSpPr>
          <a:xfrm>
            <a:off x="1527790" y="3094253"/>
            <a:ext cx="1440000" cy="1672285"/>
            <a:chOff x="1527790" y="3094253"/>
            <a:chExt cx="1440000" cy="1672285"/>
          </a:xfrm>
          <a:solidFill>
            <a:srgbClr val="25314F"/>
          </a:solidFill>
        </p:grpSpPr>
        <p:sp useBgFill="1">
          <p:nvSpPr>
            <p:cNvPr id="46" name="Oval 45">
              <a:extLst>
                <a:ext uri="{FF2B5EF4-FFF2-40B4-BE49-F238E27FC236}">
                  <a16:creationId xmlns:a16="http://schemas.microsoft.com/office/drawing/2014/main" id="{3B26FDF4-7E90-0BEE-1994-4CBFF70942BA}"/>
                </a:ext>
              </a:extLst>
            </p:cNvPr>
            <p:cNvSpPr/>
            <p:nvPr/>
          </p:nvSpPr>
          <p:spPr>
            <a:xfrm>
              <a:off x="1527790" y="3326538"/>
              <a:ext cx="1440000" cy="1440000"/>
            </a:xfrm>
            <a:prstGeom prst="ellipse">
              <a:avLst/>
            </a:prstGeom>
            <a:grpFill/>
            <a:ln w="6350">
              <a:solidFill>
                <a:schemeClr val="bg1"/>
              </a:solidFill>
            </a:ln>
            <a:effectLst>
              <a:innerShdw blurRad="1397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ez="http://schemas.microsoft.com/office/powerpoint/2016/sectionzoom">
          <mc:Choice Requires="psez">
            <p:graphicFrame>
              <p:nvGraphicFramePr>
                <p:cNvPr id="58" name="Section Zoom 57">
                  <a:extLst>
                    <a:ext uri="{FF2B5EF4-FFF2-40B4-BE49-F238E27FC236}">
                      <a16:creationId xmlns:a16="http://schemas.microsoft.com/office/drawing/2014/main" id="{6227FC1E-55BA-C466-FE04-4060F7D51240}"/>
                    </a:ext>
                  </a:extLst>
                </p:cNvPr>
                <p:cNvGraphicFramePr>
                  <a:graphicFrameLocks noChangeAspect="1"/>
                </p:cNvGraphicFramePr>
                <p:nvPr>
                  <p:extLst>
                    <p:ext uri="{D42A27DB-BD31-4B8C-83A1-F6EECF244321}">
                      <p14:modId xmlns:p14="http://schemas.microsoft.com/office/powerpoint/2010/main" val="77854937"/>
                    </p:ext>
                  </p:extLst>
                </p:nvPr>
              </p:nvGraphicFramePr>
              <p:xfrm>
                <a:off x="1659335" y="3750696"/>
                <a:ext cx="1202056" cy="676156"/>
              </p:xfrm>
              <a:graphic>
                <a:graphicData uri="http://schemas.microsoft.com/office/powerpoint/2016/sectionzoom">
                  <psez:sectionZm>
                    <psez:sectionZmObj sectionId="{9585FD61-297A-4876-979D-2919A674F948}">
                      <psez:zmPr id="{E3326EFE-D9EC-4533-9766-AA85BA6B9CBE}" transitionDur="1000" showBg="0">
                        <p166:blipFill xmlns:p166="http://schemas.microsoft.com/office/powerpoint/2016/6/main">
                          <a:blip r:embed="rId35"/>
                          <a:stretch>
                            <a:fillRect/>
                          </a:stretch>
                        </p166:blipFill>
                        <p166:spPr xmlns:p166="http://schemas.microsoft.com/office/powerpoint/2016/6/main">
                          <a:xfrm>
                            <a:off x="0" y="0"/>
                            <a:ext cx="1202056" cy="676156"/>
                          </a:xfrm>
                          <a:prstGeom prst="rect">
                            <a:avLst/>
                          </a:prstGeom>
                        </p166:spPr>
                      </psez:zmPr>
                    </psez:sectionZmObj>
                  </psez:sectionZm>
                </a:graphicData>
              </a:graphic>
            </p:graphicFrame>
          </mc:Choice>
          <mc:Fallback xmlns="">
            <p:pic>
              <p:nvPicPr>
                <p:cNvPr id="58" name="Section Zoom 57">
                  <a:hlinkClick r:id="rId36" action="ppaction://hlinksldjump"/>
                  <a:extLst>
                    <a:ext uri="{FF2B5EF4-FFF2-40B4-BE49-F238E27FC236}">
                      <a16:creationId xmlns:a16="http://schemas.microsoft.com/office/drawing/2014/main" id="{6227FC1E-55BA-C466-FE04-4060F7D51240}"/>
                    </a:ext>
                  </a:extLst>
                </p:cNvPr>
                <p:cNvPicPr>
                  <a:picLocks noGrp="1" noRot="1" noChangeAspect="1" noMove="1" noResize="1" noEditPoints="1" noAdjustHandles="1" noChangeArrowheads="1" noChangeShapeType="1"/>
                </p:cNvPicPr>
                <p:nvPr/>
              </p:nvPicPr>
              <p:blipFill>
                <a:blip r:embed="rId37"/>
                <a:stretch>
                  <a:fillRect/>
                </a:stretch>
              </p:blipFill>
              <p:spPr>
                <a:xfrm>
                  <a:off x="1659335" y="3750696"/>
                  <a:ext cx="1202056" cy="676156"/>
                </a:xfrm>
                <a:prstGeom prst="rect">
                  <a:avLst/>
                </a:prstGeom>
              </p:spPr>
            </p:pic>
          </mc:Fallback>
        </mc:AlternateContent>
        <p:sp useBgFill="1">
          <p:nvSpPr>
            <p:cNvPr id="59" name="Oval 58">
              <a:extLst>
                <a:ext uri="{FF2B5EF4-FFF2-40B4-BE49-F238E27FC236}">
                  <a16:creationId xmlns:a16="http://schemas.microsoft.com/office/drawing/2014/main" id="{1EAD91D5-7511-34F7-3061-49D3EF63B7AD}"/>
                </a:ext>
              </a:extLst>
            </p:cNvPr>
            <p:cNvSpPr/>
            <p:nvPr/>
          </p:nvSpPr>
          <p:spPr>
            <a:xfrm>
              <a:off x="1982801" y="3094253"/>
              <a:ext cx="526472" cy="526472"/>
            </a:xfrm>
            <a:prstGeom prst="ellipse">
              <a:avLst/>
            </a:prstGeom>
            <a:grp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5" name="Graphic 64" descr="Internet outline">
              <a:extLst>
                <a:ext uri="{FF2B5EF4-FFF2-40B4-BE49-F238E27FC236}">
                  <a16:creationId xmlns:a16="http://schemas.microsoft.com/office/drawing/2014/main" id="{006A9D9D-9F4F-006A-3157-16FABD1542B0}"/>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2022202" y="3105847"/>
              <a:ext cx="447670" cy="447670"/>
            </a:xfrm>
            <a:prstGeom prst="rect">
              <a:avLst/>
            </a:prstGeom>
          </p:spPr>
        </p:pic>
      </p:grpSp>
      <p:grpSp>
        <p:nvGrpSpPr>
          <p:cNvPr id="63" name="Group 62">
            <a:extLst>
              <a:ext uri="{FF2B5EF4-FFF2-40B4-BE49-F238E27FC236}">
                <a16:creationId xmlns:a16="http://schemas.microsoft.com/office/drawing/2014/main" id="{1EF1EE92-9D80-B9A0-31F7-AC3FD70DD438}"/>
              </a:ext>
            </a:extLst>
          </p:cNvPr>
          <p:cNvGrpSpPr/>
          <p:nvPr/>
        </p:nvGrpSpPr>
        <p:grpSpPr>
          <a:xfrm>
            <a:off x="3366204" y="3090651"/>
            <a:ext cx="1440000" cy="1675887"/>
            <a:chOff x="3366204" y="3090651"/>
            <a:chExt cx="1440000" cy="1675887"/>
          </a:xfrm>
          <a:solidFill>
            <a:srgbClr val="25314F"/>
          </a:solidFill>
        </p:grpSpPr>
        <p:sp useBgFill="1">
          <p:nvSpPr>
            <p:cNvPr id="47" name="Oval 46">
              <a:extLst>
                <a:ext uri="{FF2B5EF4-FFF2-40B4-BE49-F238E27FC236}">
                  <a16:creationId xmlns:a16="http://schemas.microsoft.com/office/drawing/2014/main" id="{7BC9C6F5-5A40-D2B0-C172-77CF84D8203A}"/>
                </a:ext>
              </a:extLst>
            </p:cNvPr>
            <p:cNvSpPr/>
            <p:nvPr/>
          </p:nvSpPr>
          <p:spPr>
            <a:xfrm>
              <a:off x="3366204" y="3326538"/>
              <a:ext cx="1440000" cy="1440000"/>
            </a:xfrm>
            <a:prstGeom prst="ellipse">
              <a:avLst/>
            </a:prstGeom>
            <a:grpFill/>
            <a:ln w="6350">
              <a:solidFill>
                <a:schemeClr val="bg1"/>
              </a:solidFill>
            </a:ln>
            <a:effectLst>
              <a:innerShdw blurRad="1397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ez="http://schemas.microsoft.com/office/powerpoint/2016/sectionzoom">
          <mc:Choice Requires="psez">
            <p:graphicFrame>
              <p:nvGraphicFramePr>
                <p:cNvPr id="67" name="Section Zoom 66">
                  <a:extLst>
                    <a:ext uri="{FF2B5EF4-FFF2-40B4-BE49-F238E27FC236}">
                      <a16:creationId xmlns:a16="http://schemas.microsoft.com/office/drawing/2014/main" id="{5D6E2A6F-16DD-4825-8941-6D2E5268B4A7}"/>
                    </a:ext>
                  </a:extLst>
                </p:cNvPr>
                <p:cNvGraphicFramePr>
                  <a:graphicFrameLocks noChangeAspect="1"/>
                </p:cNvGraphicFramePr>
                <p:nvPr>
                  <p:extLst>
                    <p:ext uri="{D42A27DB-BD31-4B8C-83A1-F6EECF244321}">
                      <p14:modId xmlns:p14="http://schemas.microsoft.com/office/powerpoint/2010/main" val="2149776498"/>
                    </p:ext>
                  </p:extLst>
                </p:nvPr>
              </p:nvGraphicFramePr>
              <p:xfrm>
                <a:off x="3485864" y="3737032"/>
                <a:ext cx="1200679" cy="675383"/>
              </p:xfrm>
              <a:graphic>
                <a:graphicData uri="http://schemas.microsoft.com/office/powerpoint/2016/sectionzoom">
                  <psez:sectionZm>
                    <psez:sectionZmObj sectionId="{F206C124-2DEA-4BE5-898B-336B85318BF0}">
                      <psez:zmPr id="{B3418834-942B-45C9-ABE2-B5FF83FFF712}" transitionDur="1000" showBg="0">
                        <p166:blipFill xmlns:p166="http://schemas.microsoft.com/office/powerpoint/2016/6/main">
                          <a:blip r:embed="rId39"/>
                          <a:stretch>
                            <a:fillRect/>
                          </a:stretch>
                        </p166:blipFill>
                        <p166:spPr xmlns:p166="http://schemas.microsoft.com/office/powerpoint/2016/6/main">
                          <a:xfrm>
                            <a:off x="0" y="0"/>
                            <a:ext cx="1200679" cy="675383"/>
                          </a:xfrm>
                          <a:prstGeom prst="rect">
                            <a:avLst/>
                          </a:prstGeom>
                        </p166:spPr>
                      </psez:zmPr>
                    </psez:sectionZmObj>
                  </psez:sectionZm>
                </a:graphicData>
              </a:graphic>
            </p:graphicFrame>
          </mc:Choice>
          <mc:Fallback xmlns="">
            <p:pic>
              <p:nvPicPr>
                <p:cNvPr id="67" name="Section Zoom 66">
                  <a:hlinkClick r:id="rId40" action="ppaction://hlinksldjump"/>
                  <a:extLst>
                    <a:ext uri="{FF2B5EF4-FFF2-40B4-BE49-F238E27FC236}">
                      <a16:creationId xmlns:a16="http://schemas.microsoft.com/office/drawing/2014/main" id="{5D6E2A6F-16DD-4825-8941-6D2E5268B4A7}"/>
                    </a:ext>
                  </a:extLst>
                </p:cNvPr>
                <p:cNvPicPr>
                  <a:picLocks noGrp="1" noRot="1" noChangeAspect="1" noMove="1" noResize="1" noEditPoints="1" noAdjustHandles="1" noChangeArrowheads="1" noChangeShapeType="1"/>
                </p:cNvPicPr>
                <p:nvPr/>
              </p:nvPicPr>
              <p:blipFill>
                <a:blip r:embed="rId41"/>
                <a:stretch>
                  <a:fillRect/>
                </a:stretch>
              </p:blipFill>
              <p:spPr>
                <a:xfrm>
                  <a:off x="3485864" y="3737032"/>
                  <a:ext cx="1200679" cy="675383"/>
                </a:xfrm>
                <a:prstGeom prst="rect">
                  <a:avLst/>
                </a:prstGeom>
              </p:spPr>
            </p:pic>
          </mc:Fallback>
        </mc:AlternateContent>
        <p:sp useBgFill="1">
          <p:nvSpPr>
            <p:cNvPr id="15" name="Oval 14">
              <a:extLst>
                <a:ext uri="{FF2B5EF4-FFF2-40B4-BE49-F238E27FC236}">
                  <a16:creationId xmlns:a16="http://schemas.microsoft.com/office/drawing/2014/main" id="{D66CB942-F55A-052F-C1A8-27A10B66D74C}"/>
                </a:ext>
              </a:extLst>
            </p:cNvPr>
            <p:cNvSpPr/>
            <p:nvPr/>
          </p:nvSpPr>
          <p:spPr>
            <a:xfrm>
              <a:off x="3811674" y="3090651"/>
              <a:ext cx="526472" cy="526472"/>
            </a:xfrm>
            <a:prstGeom prst="ellipse">
              <a:avLst/>
            </a:prstGeom>
            <a:grp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Graphic 36" descr="Wrench outline">
              <a:extLst>
                <a:ext uri="{FF2B5EF4-FFF2-40B4-BE49-F238E27FC236}">
                  <a16:creationId xmlns:a16="http://schemas.microsoft.com/office/drawing/2014/main" id="{26AA35C5-CDFC-6498-3BAC-7F5DE846F2EC}"/>
                </a:ext>
              </a:extLst>
            </p:cNvPr>
            <p:cNvPicPr>
              <a:picLocks noChangeAspect="1"/>
            </p:cNvPicPr>
            <p:nvPr/>
          </p:nvPicPr>
          <p:blipFill>
            <a:blip>
              <a:extLst>
                <a:ext uri="{96DAC541-7B7A-43D3-8B79-37D633B846F1}">
                  <asvg:svgBlip xmlns:asvg="http://schemas.microsoft.com/office/drawing/2016/SVG/main" r:embed="rId42"/>
                </a:ext>
              </a:extLst>
            </a:blip>
            <a:stretch>
              <a:fillRect/>
            </a:stretch>
          </p:blipFill>
          <p:spPr>
            <a:xfrm>
              <a:off x="3896999" y="3184737"/>
              <a:ext cx="331006" cy="331006"/>
            </a:xfrm>
            <a:prstGeom prst="rect">
              <a:avLst/>
            </a:prstGeom>
          </p:spPr>
        </p:pic>
      </p:grpSp>
      <p:grpSp>
        <p:nvGrpSpPr>
          <p:cNvPr id="66" name="Group 65">
            <a:extLst>
              <a:ext uri="{FF2B5EF4-FFF2-40B4-BE49-F238E27FC236}">
                <a16:creationId xmlns:a16="http://schemas.microsoft.com/office/drawing/2014/main" id="{48479531-3798-4CF0-F2C6-769429341764}"/>
              </a:ext>
            </a:extLst>
          </p:cNvPr>
          <p:cNvGrpSpPr/>
          <p:nvPr/>
        </p:nvGrpSpPr>
        <p:grpSpPr>
          <a:xfrm>
            <a:off x="5249986" y="3061725"/>
            <a:ext cx="1440000" cy="1664111"/>
            <a:chOff x="5249986" y="3061725"/>
            <a:chExt cx="1440000" cy="1664111"/>
          </a:xfrm>
          <a:solidFill>
            <a:srgbClr val="25314F"/>
          </a:solidFill>
        </p:grpSpPr>
        <p:sp useBgFill="1">
          <p:nvSpPr>
            <p:cNvPr id="48" name="Oval 47">
              <a:extLst>
                <a:ext uri="{FF2B5EF4-FFF2-40B4-BE49-F238E27FC236}">
                  <a16:creationId xmlns:a16="http://schemas.microsoft.com/office/drawing/2014/main" id="{2D0672D1-914E-FB4E-BB83-487DDE876B4F}"/>
                </a:ext>
              </a:extLst>
            </p:cNvPr>
            <p:cNvSpPr/>
            <p:nvPr/>
          </p:nvSpPr>
          <p:spPr>
            <a:xfrm>
              <a:off x="5249986" y="3285836"/>
              <a:ext cx="1440000" cy="1440000"/>
            </a:xfrm>
            <a:prstGeom prst="ellipse">
              <a:avLst/>
            </a:prstGeom>
            <a:grpFill/>
            <a:ln w="6350">
              <a:solidFill>
                <a:schemeClr val="bg1"/>
              </a:solidFill>
            </a:ln>
            <a:effectLst>
              <a:innerShdw blurRad="1397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17" name="Oval 16">
              <a:extLst>
                <a:ext uri="{FF2B5EF4-FFF2-40B4-BE49-F238E27FC236}">
                  <a16:creationId xmlns:a16="http://schemas.microsoft.com/office/drawing/2014/main" id="{2C3B06CB-CA47-7BD0-51D7-D36A4B7610B8}"/>
                </a:ext>
              </a:extLst>
            </p:cNvPr>
            <p:cNvSpPr/>
            <p:nvPr/>
          </p:nvSpPr>
          <p:spPr>
            <a:xfrm>
              <a:off x="5706749" y="3061725"/>
              <a:ext cx="526472" cy="526472"/>
            </a:xfrm>
            <a:prstGeom prst="ellipse">
              <a:avLst/>
            </a:prstGeom>
            <a:grp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7" name="Graphic 56" descr="Steering Wheel outline">
              <a:extLst>
                <a:ext uri="{FF2B5EF4-FFF2-40B4-BE49-F238E27FC236}">
                  <a16:creationId xmlns:a16="http://schemas.microsoft.com/office/drawing/2014/main" id="{272055DC-A4D3-150D-751B-4B5D318209F5}"/>
                </a:ext>
              </a:extLst>
            </p:cNvPr>
            <p:cNvPicPr>
              <a:picLocks noChangeAspect="1"/>
            </p:cNvPicPr>
            <p:nvPr/>
          </p:nvPicPr>
          <p:blipFill>
            <a:blip>
              <a:extLst>
                <a:ext uri="{96DAC541-7B7A-43D3-8B79-37D633B846F1}">
                  <asvg:svgBlip xmlns:asvg="http://schemas.microsoft.com/office/drawing/2016/SVG/main" r:embed="rId43"/>
                </a:ext>
              </a:extLst>
            </a:blip>
            <a:stretch>
              <a:fillRect/>
            </a:stretch>
          </p:blipFill>
          <p:spPr>
            <a:xfrm>
              <a:off x="5725378" y="3091849"/>
              <a:ext cx="474068" cy="474068"/>
            </a:xfrm>
            <a:prstGeom prst="rect">
              <a:avLst/>
            </a:prstGeom>
          </p:spPr>
        </p:pic>
        <mc:AlternateContent xmlns:mc="http://schemas.openxmlformats.org/markup-compatibility/2006" xmlns:psez="http://schemas.microsoft.com/office/powerpoint/2016/sectionzoom">
          <mc:Choice Requires="psez">
            <p:graphicFrame>
              <p:nvGraphicFramePr>
                <p:cNvPr id="62" name="Section Zoom 61">
                  <a:extLst>
                    <a:ext uri="{FF2B5EF4-FFF2-40B4-BE49-F238E27FC236}">
                      <a16:creationId xmlns:a16="http://schemas.microsoft.com/office/drawing/2014/main" id="{6750FC1D-C17C-2E55-FE10-D6C32072B1B8}"/>
                    </a:ext>
                  </a:extLst>
                </p:cNvPr>
                <p:cNvGraphicFramePr>
                  <a:graphicFrameLocks noChangeAspect="1"/>
                </p:cNvGraphicFramePr>
                <p:nvPr>
                  <p:extLst>
                    <p:ext uri="{D42A27DB-BD31-4B8C-83A1-F6EECF244321}">
                      <p14:modId xmlns:p14="http://schemas.microsoft.com/office/powerpoint/2010/main" val="1468122593"/>
                    </p:ext>
                  </p:extLst>
                </p:nvPr>
              </p:nvGraphicFramePr>
              <p:xfrm>
                <a:off x="5399319" y="3714326"/>
                <a:ext cx="1175019" cy="660948"/>
              </p:xfrm>
              <a:graphic>
                <a:graphicData uri="http://schemas.microsoft.com/office/powerpoint/2016/sectionzoom">
                  <psez:sectionZm>
                    <psez:sectionZmObj sectionId="{A4B85DF0-1956-49A9-B437-00173E630CB5}">
                      <psez:zmPr id="{0D75F687-91EC-43D7-B071-68E2A6C92EB8}" transitionDur="1000" showBg="0">
                        <p166:blipFill xmlns:p166="http://schemas.microsoft.com/office/powerpoint/2016/6/main">
                          <a:blip r:embed="rId44"/>
                          <a:stretch>
                            <a:fillRect/>
                          </a:stretch>
                        </p166:blipFill>
                        <p166:spPr xmlns:p166="http://schemas.microsoft.com/office/powerpoint/2016/6/main">
                          <a:xfrm>
                            <a:off x="0" y="0"/>
                            <a:ext cx="1175019" cy="660948"/>
                          </a:xfrm>
                          <a:prstGeom prst="rect">
                            <a:avLst/>
                          </a:prstGeom>
                        </p166:spPr>
                      </psez:zmPr>
                    </psez:sectionZmObj>
                  </psez:sectionZm>
                </a:graphicData>
              </a:graphic>
            </p:graphicFrame>
          </mc:Choice>
          <mc:Fallback xmlns="">
            <p:pic>
              <p:nvPicPr>
                <p:cNvPr id="62" name="Section Zoom 61">
                  <a:hlinkClick r:id="rId45" action="ppaction://hlinksldjump"/>
                  <a:extLst>
                    <a:ext uri="{FF2B5EF4-FFF2-40B4-BE49-F238E27FC236}">
                      <a16:creationId xmlns:a16="http://schemas.microsoft.com/office/drawing/2014/main" id="{6750FC1D-C17C-2E55-FE10-D6C32072B1B8}"/>
                    </a:ext>
                  </a:extLst>
                </p:cNvPr>
                <p:cNvPicPr>
                  <a:picLocks noGrp="1" noRot="1" noChangeAspect="1" noMove="1" noResize="1" noEditPoints="1" noAdjustHandles="1" noChangeArrowheads="1" noChangeShapeType="1"/>
                </p:cNvPicPr>
                <p:nvPr/>
              </p:nvPicPr>
              <p:blipFill>
                <a:blip r:embed="rId46"/>
                <a:stretch>
                  <a:fillRect/>
                </a:stretch>
              </p:blipFill>
              <p:spPr>
                <a:xfrm>
                  <a:off x="5399319" y="3714326"/>
                  <a:ext cx="1175019" cy="660948"/>
                </a:xfrm>
                <a:prstGeom prst="rect">
                  <a:avLst/>
                </a:prstGeom>
              </p:spPr>
            </p:pic>
          </mc:Fallback>
        </mc:AlternateContent>
      </p:grpSp>
      <p:grpSp>
        <p:nvGrpSpPr>
          <p:cNvPr id="68" name="Group 67">
            <a:extLst>
              <a:ext uri="{FF2B5EF4-FFF2-40B4-BE49-F238E27FC236}">
                <a16:creationId xmlns:a16="http://schemas.microsoft.com/office/drawing/2014/main" id="{773656A9-3625-E05A-051E-A119DD3072BE}"/>
              </a:ext>
            </a:extLst>
          </p:cNvPr>
          <p:cNvGrpSpPr/>
          <p:nvPr/>
        </p:nvGrpSpPr>
        <p:grpSpPr>
          <a:xfrm>
            <a:off x="7133768" y="3044181"/>
            <a:ext cx="1440000" cy="1640953"/>
            <a:chOff x="7133768" y="3044181"/>
            <a:chExt cx="1440000" cy="1640953"/>
          </a:xfrm>
          <a:solidFill>
            <a:srgbClr val="25314F"/>
          </a:solidFill>
        </p:grpSpPr>
        <p:sp useBgFill="1">
          <p:nvSpPr>
            <p:cNvPr id="49" name="Oval 48">
              <a:extLst>
                <a:ext uri="{FF2B5EF4-FFF2-40B4-BE49-F238E27FC236}">
                  <a16:creationId xmlns:a16="http://schemas.microsoft.com/office/drawing/2014/main" id="{2DEE889F-EEBA-5683-C48D-0CCBCA13836D}"/>
                </a:ext>
              </a:extLst>
            </p:cNvPr>
            <p:cNvSpPr/>
            <p:nvPr/>
          </p:nvSpPr>
          <p:spPr>
            <a:xfrm>
              <a:off x="7133768" y="3245134"/>
              <a:ext cx="1440000" cy="1440000"/>
            </a:xfrm>
            <a:prstGeom prst="ellipse">
              <a:avLst/>
            </a:prstGeom>
            <a:grpFill/>
            <a:ln w="6350">
              <a:solidFill>
                <a:schemeClr val="bg1"/>
              </a:solidFill>
            </a:ln>
            <a:effectLst>
              <a:innerShdw blurRad="1397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19" name="Oval 18">
              <a:extLst>
                <a:ext uri="{FF2B5EF4-FFF2-40B4-BE49-F238E27FC236}">
                  <a16:creationId xmlns:a16="http://schemas.microsoft.com/office/drawing/2014/main" id="{ABED9CBF-69F8-ADFC-477F-408994DF64B2}"/>
                </a:ext>
              </a:extLst>
            </p:cNvPr>
            <p:cNvSpPr/>
            <p:nvPr/>
          </p:nvSpPr>
          <p:spPr>
            <a:xfrm>
              <a:off x="7579238" y="3044181"/>
              <a:ext cx="526472" cy="526472"/>
            </a:xfrm>
            <a:prstGeom prst="ellipse">
              <a:avLst/>
            </a:prstGeom>
            <a:grp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ez="http://schemas.microsoft.com/office/powerpoint/2016/sectionzoom">
          <mc:Choice Requires="psez">
            <p:graphicFrame>
              <p:nvGraphicFramePr>
                <p:cNvPr id="64" name="Section Zoom 63">
                  <a:extLst>
                    <a:ext uri="{FF2B5EF4-FFF2-40B4-BE49-F238E27FC236}">
                      <a16:creationId xmlns:a16="http://schemas.microsoft.com/office/drawing/2014/main" id="{4CA3CABF-3E12-623B-DC07-8BF3150A839C}"/>
                    </a:ext>
                  </a:extLst>
                </p:cNvPr>
                <p:cNvGraphicFramePr>
                  <a:graphicFrameLocks noChangeAspect="1"/>
                </p:cNvGraphicFramePr>
                <p:nvPr>
                  <p:extLst>
                    <p:ext uri="{D42A27DB-BD31-4B8C-83A1-F6EECF244321}">
                      <p14:modId xmlns:p14="http://schemas.microsoft.com/office/powerpoint/2010/main" val="2565215081"/>
                    </p:ext>
                  </p:extLst>
                </p:nvPr>
              </p:nvGraphicFramePr>
              <p:xfrm>
                <a:off x="7283101" y="3686929"/>
                <a:ext cx="1148993" cy="646309"/>
              </p:xfrm>
              <a:graphic>
                <a:graphicData uri="http://schemas.microsoft.com/office/powerpoint/2016/sectionzoom">
                  <psez:sectionZm>
                    <psez:sectionZmObj sectionId="{F527C3F8-C4F6-4E6C-8E1E-FA5125853515}">
                      <psez:zmPr id="{2BBC89A1-4E7C-489A-A6EF-458A10A00E41}" transitionDur="1000" showBg="0">
                        <p166:blipFill xmlns:p166="http://schemas.microsoft.com/office/powerpoint/2016/6/main">
                          <a:blip r:embed="rId47"/>
                          <a:stretch>
                            <a:fillRect/>
                          </a:stretch>
                        </p166:blipFill>
                        <p166:spPr xmlns:p166="http://schemas.microsoft.com/office/powerpoint/2016/6/main">
                          <a:xfrm>
                            <a:off x="0" y="0"/>
                            <a:ext cx="1148993" cy="646309"/>
                          </a:xfrm>
                          <a:prstGeom prst="rect">
                            <a:avLst/>
                          </a:prstGeom>
                        </p166:spPr>
                      </psez:zmPr>
                    </psez:sectionZmObj>
                  </psez:sectionZm>
                </a:graphicData>
              </a:graphic>
            </p:graphicFrame>
          </mc:Choice>
          <mc:Fallback xmlns="">
            <p:pic>
              <p:nvPicPr>
                <p:cNvPr id="64" name="Section Zoom 63">
                  <a:hlinkClick r:id="rId48" action="ppaction://hlinksldjump"/>
                  <a:extLst>
                    <a:ext uri="{FF2B5EF4-FFF2-40B4-BE49-F238E27FC236}">
                      <a16:creationId xmlns:a16="http://schemas.microsoft.com/office/drawing/2014/main" id="{4CA3CABF-3E12-623B-DC07-8BF3150A839C}"/>
                    </a:ext>
                  </a:extLst>
                </p:cNvPr>
                <p:cNvPicPr>
                  <a:picLocks noGrp="1" noRot="1" noChangeAspect="1" noMove="1" noResize="1" noEditPoints="1" noAdjustHandles="1" noChangeArrowheads="1" noChangeShapeType="1"/>
                </p:cNvPicPr>
                <p:nvPr/>
              </p:nvPicPr>
              <p:blipFill>
                <a:blip r:embed="rId49"/>
                <a:stretch>
                  <a:fillRect/>
                </a:stretch>
              </p:blipFill>
              <p:spPr>
                <a:xfrm>
                  <a:off x="7283101" y="3686929"/>
                  <a:ext cx="1148993" cy="646309"/>
                </a:xfrm>
                <a:prstGeom prst="rect">
                  <a:avLst/>
                </a:prstGeom>
              </p:spPr>
            </p:pic>
          </mc:Fallback>
        </mc:AlternateContent>
      </p:grpSp>
      <p:grpSp>
        <p:nvGrpSpPr>
          <p:cNvPr id="69" name="Group 68">
            <a:extLst>
              <a:ext uri="{FF2B5EF4-FFF2-40B4-BE49-F238E27FC236}">
                <a16:creationId xmlns:a16="http://schemas.microsoft.com/office/drawing/2014/main" id="{DDAD776B-7E47-FE61-F73B-078A918CA73A}"/>
              </a:ext>
            </a:extLst>
          </p:cNvPr>
          <p:cNvGrpSpPr/>
          <p:nvPr/>
        </p:nvGrpSpPr>
        <p:grpSpPr>
          <a:xfrm>
            <a:off x="9017550" y="3005099"/>
            <a:ext cx="1440000" cy="1639333"/>
            <a:chOff x="9017550" y="3005099"/>
            <a:chExt cx="1440000" cy="1639333"/>
          </a:xfrm>
          <a:solidFill>
            <a:srgbClr val="25314F"/>
          </a:solidFill>
        </p:grpSpPr>
        <p:sp useBgFill="1">
          <p:nvSpPr>
            <p:cNvPr id="50" name="Oval 49">
              <a:extLst>
                <a:ext uri="{FF2B5EF4-FFF2-40B4-BE49-F238E27FC236}">
                  <a16:creationId xmlns:a16="http://schemas.microsoft.com/office/drawing/2014/main" id="{5A18A731-188C-8D7E-980E-CA63C69D8711}"/>
                </a:ext>
              </a:extLst>
            </p:cNvPr>
            <p:cNvSpPr/>
            <p:nvPr/>
          </p:nvSpPr>
          <p:spPr>
            <a:xfrm>
              <a:off x="9017550" y="3204432"/>
              <a:ext cx="1440000" cy="1440000"/>
            </a:xfrm>
            <a:prstGeom prst="ellipse">
              <a:avLst/>
            </a:prstGeom>
            <a:grpFill/>
            <a:ln w="6350">
              <a:solidFill>
                <a:schemeClr val="bg1"/>
              </a:solidFill>
            </a:ln>
            <a:effectLst>
              <a:innerShdw blurRad="1397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24" name="Oval 23">
              <a:extLst>
                <a:ext uri="{FF2B5EF4-FFF2-40B4-BE49-F238E27FC236}">
                  <a16:creationId xmlns:a16="http://schemas.microsoft.com/office/drawing/2014/main" id="{B9EFCB5F-1E52-9E40-9E81-41FCFF0D6FA9}"/>
                </a:ext>
              </a:extLst>
            </p:cNvPr>
            <p:cNvSpPr/>
            <p:nvPr/>
          </p:nvSpPr>
          <p:spPr>
            <a:xfrm>
              <a:off x="9474313" y="3005099"/>
              <a:ext cx="526472" cy="526472"/>
            </a:xfrm>
            <a:prstGeom prst="ellipse">
              <a:avLst/>
            </a:prstGeom>
            <a:grp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2" name="Graphic 71" descr="Quadcopter outline">
              <a:extLst>
                <a:ext uri="{FF2B5EF4-FFF2-40B4-BE49-F238E27FC236}">
                  <a16:creationId xmlns:a16="http://schemas.microsoft.com/office/drawing/2014/main" id="{9326EA2A-CC1B-9DF6-C0A7-A237E72E080A}"/>
                </a:ext>
              </a:extLst>
            </p:cNvPr>
            <p:cNvPicPr>
              <a:picLocks noChangeAspect="1"/>
            </p:cNvPicPr>
            <p:nvPr/>
          </p:nvPicPr>
          <p:blipFill>
            <a:blip>
              <a:extLst>
                <a:ext uri="{96DAC541-7B7A-43D3-8B79-37D633B846F1}">
                  <asvg:svgBlip xmlns:asvg="http://schemas.microsoft.com/office/drawing/2016/SVG/main" r:embed="rId50"/>
                </a:ext>
              </a:extLst>
            </a:blip>
            <a:stretch>
              <a:fillRect/>
            </a:stretch>
          </p:blipFill>
          <p:spPr>
            <a:xfrm>
              <a:off x="9508339" y="3051543"/>
              <a:ext cx="458420" cy="458420"/>
            </a:xfrm>
            <a:prstGeom prst="rect">
              <a:avLst/>
            </a:prstGeom>
          </p:spPr>
        </p:pic>
        <mc:AlternateContent xmlns:mc="http://schemas.openxmlformats.org/markup-compatibility/2006" xmlns:psez="http://schemas.microsoft.com/office/powerpoint/2016/sectionzoom">
          <mc:Choice Requires="psez">
            <p:graphicFrame>
              <p:nvGraphicFramePr>
                <p:cNvPr id="74" name="Section Zoom 73">
                  <a:extLst>
                    <a:ext uri="{FF2B5EF4-FFF2-40B4-BE49-F238E27FC236}">
                      <a16:creationId xmlns:a16="http://schemas.microsoft.com/office/drawing/2014/main" id="{C592DECD-815E-B4A9-E091-580641576590}"/>
                    </a:ext>
                  </a:extLst>
                </p:cNvPr>
                <p:cNvGraphicFramePr>
                  <a:graphicFrameLocks noChangeAspect="1"/>
                </p:cNvGraphicFramePr>
                <p:nvPr>
                  <p:extLst>
                    <p:ext uri="{D42A27DB-BD31-4B8C-83A1-F6EECF244321}">
                      <p14:modId xmlns:p14="http://schemas.microsoft.com/office/powerpoint/2010/main" val="3923884629"/>
                    </p:ext>
                  </p:extLst>
                </p:nvPr>
              </p:nvGraphicFramePr>
              <p:xfrm>
                <a:off x="9171622" y="3646452"/>
                <a:ext cx="1161097" cy="653117"/>
              </p:xfrm>
              <a:graphic>
                <a:graphicData uri="http://schemas.microsoft.com/office/powerpoint/2016/sectionzoom">
                  <psez:sectionZm>
                    <psez:sectionZmObj sectionId="{5CBDE2D4-837A-49EE-BBA0-7D972208518A}">
                      <psez:zmPr id="{5715CB19-9408-4F43-80EF-477658753642}" transitionDur="1000" showBg="0">
                        <p166:blipFill xmlns:p166="http://schemas.microsoft.com/office/powerpoint/2016/6/main">
                          <a:blip r:embed="rId51"/>
                          <a:stretch>
                            <a:fillRect/>
                          </a:stretch>
                        </p166:blipFill>
                        <p166:spPr xmlns:p166="http://schemas.microsoft.com/office/powerpoint/2016/6/main">
                          <a:xfrm>
                            <a:off x="0" y="0"/>
                            <a:ext cx="1161097" cy="653117"/>
                          </a:xfrm>
                          <a:prstGeom prst="rect">
                            <a:avLst/>
                          </a:prstGeom>
                        </p166:spPr>
                      </psez:zmPr>
                    </psez:sectionZmObj>
                  </psez:sectionZm>
                </a:graphicData>
              </a:graphic>
            </p:graphicFrame>
          </mc:Choice>
          <mc:Fallback xmlns="">
            <p:pic>
              <p:nvPicPr>
                <p:cNvPr id="74" name="Section Zoom 73">
                  <a:hlinkClick r:id="rId52" action="ppaction://hlinksldjump"/>
                  <a:extLst>
                    <a:ext uri="{FF2B5EF4-FFF2-40B4-BE49-F238E27FC236}">
                      <a16:creationId xmlns:a16="http://schemas.microsoft.com/office/drawing/2014/main" id="{C592DECD-815E-B4A9-E091-580641576590}"/>
                    </a:ext>
                  </a:extLst>
                </p:cNvPr>
                <p:cNvPicPr>
                  <a:picLocks noGrp="1" noRot="1" noChangeAspect="1" noMove="1" noResize="1" noEditPoints="1" noAdjustHandles="1" noChangeArrowheads="1" noChangeShapeType="1"/>
                </p:cNvPicPr>
                <p:nvPr/>
              </p:nvPicPr>
              <p:blipFill>
                <a:blip r:embed="rId53"/>
                <a:stretch>
                  <a:fillRect/>
                </a:stretch>
              </p:blipFill>
              <p:spPr>
                <a:xfrm>
                  <a:off x="9171622" y="3646452"/>
                  <a:ext cx="1161097" cy="653117"/>
                </a:xfrm>
                <a:prstGeom prst="rect">
                  <a:avLst/>
                </a:prstGeom>
              </p:spPr>
            </p:pic>
          </mc:Fallback>
        </mc:AlternateContent>
      </p:grpSp>
      <p:sp>
        <p:nvSpPr>
          <p:cNvPr id="76" name="Rectangle: Rounded Corners 75">
            <a:hlinkClick r:id="rId52" action="ppaction://hlinksldjump"/>
            <a:extLst>
              <a:ext uri="{FF2B5EF4-FFF2-40B4-BE49-F238E27FC236}">
                <a16:creationId xmlns:a16="http://schemas.microsoft.com/office/drawing/2014/main" id="{13FCF407-176A-B7C1-54BC-AF7453018E7E}"/>
              </a:ext>
            </a:extLst>
          </p:cNvPr>
          <p:cNvSpPr/>
          <p:nvPr/>
        </p:nvSpPr>
        <p:spPr>
          <a:xfrm>
            <a:off x="4669144" y="5578359"/>
            <a:ext cx="2783300" cy="856340"/>
          </a:xfrm>
          <a:prstGeom prst="roundRect">
            <a:avLst>
              <a:gd name="adj" fmla="val 50000"/>
            </a:avLst>
          </a:prstGeom>
          <a:solidFill>
            <a:srgbClr val="202A44"/>
          </a:solid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ez="http://schemas.microsoft.com/office/powerpoint/2016/sectionzoom">
        <mc:Choice Requires="psez">
          <p:graphicFrame>
            <p:nvGraphicFramePr>
              <p:cNvPr id="79" name="Section Zoom 78">
                <a:extLst>
                  <a:ext uri="{FF2B5EF4-FFF2-40B4-BE49-F238E27FC236}">
                    <a16:creationId xmlns:a16="http://schemas.microsoft.com/office/drawing/2014/main" id="{DC88FCB2-51BF-6B63-C2BD-1788BCC69086}"/>
                  </a:ext>
                </a:extLst>
              </p:cNvPr>
              <p:cNvGraphicFramePr>
                <a:graphicFrameLocks noChangeAspect="1"/>
              </p:cNvGraphicFramePr>
              <p:nvPr>
                <p:extLst>
                  <p:ext uri="{D42A27DB-BD31-4B8C-83A1-F6EECF244321}">
                    <p14:modId xmlns:p14="http://schemas.microsoft.com/office/powerpoint/2010/main" val="1473945818"/>
                  </p:ext>
                </p:extLst>
              </p:nvPr>
            </p:nvGraphicFramePr>
            <p:xfrm>
              <a:off x="5307466" y="5626802"/>
              <a:ext cx="1537398" cy="776031"/>
            </p:xfrm>
            <a:graphic>
              <a:graphicData uri="http://schemas.microsoft.com/office/powerpoint/2016/sectionzoom">
                <psez:sectionZm>
                  <psez:sectionZmObj sectionId="{F9F2556B-F73B-437C-88B7-99CEFF914FA2}">
                    <psez:zmPr id="{E2A6BD0A-3359-4548-9426-67BB30B8509C}" transitionDur="1000" showBg="0">
                      <p166:blipFill xmlns:p166="http://schemas.microsoft.com/office/powerpoint/2016/6/main">
                        <a:blip r:embed="rId54"/>
                        <a:stretch>
                          <a:fillRect/>
                        </a:stretch>
                      </p166:blipFill>
                      <p166:spPr xmlns:p166="http://schemas.microsoft.com/office/powerpoint/2016/6/main">
                        <a:xfrm>
                          <a:off x="0" y="0"/>
                          <a:ext cx="1537398" cy="776031"/>
                        </a:xfrm>
                        <a:prstGeom prst="rect">
                          <a:avLst/>
                        </a:prstGeom>
                      </p166:spPr>
                    </psez:zmPr>
                  </psez:sectionZmObj>
                </psez:sectionZm>
              </a:graphicData>
            </a:graphic>
          </p:graphicFrame>
        </mc:Choice>
        <mc:Fallback xmlns="">
          <p:pic>
            <p:nvPicPr>
              <p:cNvPr id="79" name="Section Zoom 78">
                <a:hlinkClick r:id="rId55" action="ppaction://hlinksldjump"/>
                <a:extLst>
                  <a:ext uri="{FF2B5EF4-FFF2-40B4-BE49-F238E27FC236}">
                    <a16:creationId xmlns:a16="http://schemas.microsoft.com/office/drawing/2014/main" id="{DC88FCB2-51BF-6B63-C2BD-1788BCC69086}"/>
                  </a:ext>
                </a:extLst>
              </p:cNvPr>
              <p:cNvPicPr>
                <a:picLocks noGrp="1" noRot="1" noChangeAspect="1" noMove="1" noResize="1" noEditPoints="1" noAdjustHandles="1" noChangeArrowheads="1" noChangeShapeType="1"/>
              </p:cNvPicPr>
              <p:nvPr/>
            </p:nvPicPr>
            <p:blipFill>
              <a:blip r:embed="rId56"/>
              <a:stretch>
                <a:fillRect/>
              </a:stretch>
            </p:blipFill>
            <p:spPr>
              <a:xfrm>
                <a:off x="5307466" y="5626802"/>
                <a:ext cx="1537398" cy="776031"/>
              </a:xfrm>
              <a:prstGeom prst="rect">
                <a:avLst/>
              </a:prstGeom>
            </p:spPr>
          </p:pic>
        </mc:Fallback>
      </mc:AlternateContent>
      <p:pic>
        <p:nvPicPr>
          <p:cNvPr id="77" name="Graphic 76" descr="Teacher outline">
            <a:extLst>
              <a:ext uri="{FF2B5EF4-FFF2-40B4-BE49-F238E27FC236}">
                <a16:creationId xmlns:a16="http://schemas.microsoft.com/office/drawing/2014/main" id="{27E31F43-0490-E254-E371-A82732BAC94D}"/>
              </a:ext>
            </a:extLst>
          </p:cNvPr>
          <p:cNvPicPr>
            <a:picLocks noChangeAspect="1"/>
          </p:cNvPicPr>
          <p:nvPr/>
        </p:nvPicPr>
        <p:blipFill>
          <a:blip>
            <a:extLst>
              <a:ext uri="{96DAC541-7B7A-43D3-8B79-37D633B846F1}">
                <asvg:svgBlip xmlns:asvg="http://schemas.microsoft.com/office/drawing/2016/SVG/main" r:embed="rId57"/>
              </a:ext>
            </a:extLst>
          </a:blip>
          <a:stretch>
            <a:fillRect/>
          </a:stretch>
        </p:blipFill>
        <p:spPr>
          <a:xfrm>
            <a:off x="7619381" y="3083767"/>
            <a:ext cx="416622" cy="416622"/>
          </a:xfrm>
          <a:prstGeom prst="rect">
            <a:avLst/>
          </a:prstGeom>
        </p:spPr>
      </p:pic>
    </p:spTree>
    <p:extLst>
      <p:ext uri="{BB962C8B-B14F-4D97-AF65-F5344CB8AC3E}">
        <p14:creationId xmlns:p14="http://schemas.microsoft.com/office/powerpoint/2010/main" val="355568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1EFDBF30-99F6-87E9-53EC-1F4AC31DF8BF}"/>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5F6EF8CF-89F6-CE2F-1EFD-8907131BAB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0202"/>
            <a:ext cx="12192000" cy="8128000"/>
          </a:xfrm>
          <a:prstGeom prst="rect">
            <a:avLst/>
          </a:prstGeom>
        </p:spPr>
      </p:pic>
      <p:sp useBgFill="1">
        <p:nvSpPr>
          <p:cNvPr id="22" name="Rectangle: Rounded Corners 21">
            <a:extLst>
              <a:ext uri="{FF2B5EF4-FFF2-40B4-BE49-F238E27FC236}">
                <a16:creationId xmlns:a16="http://schemas.microsoft.com/office/drawing/2014/main" id="{F4AAB7A0-432F-C31A-C43D-470B6E29137F}"/>
              </a:ext>
            </a:extLst>
          </p:cNvPr>
          <p:cNvSpPr/>
          <p:nvPr/>
        </p:nvSpPr>
        <p:spPr>
          <a:xfrm>
            <a:off x="318436" y="185483"/>
            <a:ext cx="2411127" cy="651164"/>
          </a:xfrm>
          <a:prstGeom prst="roundRect">
            <a:avLst>
              <a:gd name="adj" fmla="val 50000"/>
            </a:avLst>
          </a:prstGeom>
          <a:ln w="6350">
            <a:solidFill>
              <a:schemeClr val="bg1"/>
            </a:solidFill>
          </a:ln>
          <a:effectLst>
            <a:innerShdw blurRad="317500">
              <a:schemeClr val="bg2"/>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a:extLst>
              <a:ext uri="{FF2B5EF4-FFF2-40B4-BE49-F238E27FC236}">
                <a16:creationId xmlns:a16="http://schemas.microsoft.com/office/drawing/2014/main" id="{3B1A264F-76BD-29D8-C987-5BA75E76BB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540" y="223327"/>
            <a:ext cx="1909119" cy="575476"/>
          </a:xfrm>
          <a:prstGeom prst="rect">
            <a:avLst/>
          </a:prstGeom>
        </p:spPr>
      </p:pic>
    </p:spTree>
    <p:extLst>
      <p:ext uri="{BB962C8B-B14F-4D97-AF65-F5344CB8AC3E}">
        <p14:creationId xmlns:p14="http://schemas.microsoft.com/office/powerpoint/2010/main" val="2287046866"/>
      </p:ext>
    </p:extLst>
  </p:cSld>
  <p:clrMapOvr>
    <a:masterClrMapping/>
  </p:clrMapOvr>
  <p:transition spd="slow" advTm="1000">
    <p:push/>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8CE67-2E29-AA8C-A248-D29988A08421}"/>
              </a:ext>
            </a:extLst>
          </p:cNvPr>
          <p:cNvSpPr>
            <a:spLocks noGrp="1"/>
          </p:cNvSpPr>
          <p:nvPr>
            <p:ph type="title"/>
          </p:nvPr>
        </p:nvSpPr>
        <p:spPr/>
        <p:txBody>
          <a:bodyPr/>
          <a:lstStyle/>
          <a:p>
            <a:endParaRPr lang="en-GB"/>
          </a:p>
        </p:txBody>
      </p:sp>
      <p:pic>
        <p:nvPicPr>
          <p:cNvPr id="11" name="Content Placeholder 10">
            <a:extLst>
              <a:ext uri="{FF2B5EF4-FFF2-40B4-BE49-F238E27FC236}">
                <a16:creationId xmlns:a16="http://schemas.microsoft.com/office/drawing/2014/main" id="{7EA41E69-3DCC-5AFB-0FF6-A3ACBE13A023}"/>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219455"/>
            <a:ext cx="12192000" cy="7985760"/>
          </a:xfrm>
          <a:prstGeom prst="rect">
            <a:avLst/>
          </a:prstGeom>
        </p:spPr>
      </p:pic>
      <p:sp>
        <p:nvSpPr>
          <p:cNvPr id="3" name="Rectangle 2">
            <a:hlinkClick r:id="rId5" action="ppaction://hlinksldjump"/>
            <a:extLst>
              <a:ext uri="{FF2B5EF4-FFF2-40B4-BE49-F238E27FC236}">
                <a16:creationId xmlns:a16="http://schemas.microsoft.com/office/drawing/2014/main" id="{2B3CF932-B932-8F9B-9888-56280A4DB4D4}"/>
              </a:ext>
            </a:extLst>
          </p:cNvPr>
          <p:cNvSpPr/>
          <p:nvPr/>
        </p:nvSpPr>
        <p:spPr>
          <a:xfrm>
            <a:off x="-228600" y="-104775"/>
            <a:ext cx="12420600" cy="716279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6">
            <a:extLst>
              <a:ext uri="{FF2B5EF4-FFF2-40B4-BE49-F238E27FC236}">
                <a16:creationId xmlns:a16="http://schemas.microsoft.com/office/drawing/2014/main" id="{A286150C-8C70-CE56-568E-0157CE75192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114" y="225074"/>
            <a:ext cx="1897524" cy="571981"/>
          </a:xfrm>
          <a:prstGeom prst="rect">
            <a:avLst/>
          </a:prstGeom>
        </p:spPr>
      </p:pic>
      <p:grpSp>
        <p:nvGrpSpPr>
          <p:cNvPr id="28" name="Group 27">
            <a:extLst>
              <a:ext uri="{FF2B5EF4-FFF2-40B4-BE49-F238E27FC236}">
                <a16:creationId xmlns:a16="http://schemas.microsoft.com/office/drawing/2014/main" id="{F5A19162-7995-6DCF-88D0-099CEDE628DB}"/>
              </a:ext>
            </a:extLst>
          </p:cNvPr>
          <p:cNvGrpSpPr/>
          <p:nvPr/>
        </p:nvGrpSpPr>
        <p:grpSpPr>
          <a:xfrm>
            <a:off x="318436" y="185483"/>
            <a:ext cx="11341886" cy="799299"/>
            <a:chOff x="318436" y="-127944"/>
            <a:chExt cx="11341886" cy="799299"/>
          </a:xfrm>
        </p:grpSpPr>
        <p:sp useBgFill="1">
          <p:nvSpPr>
            <p:cNvPr id="29" name="Rectangle: Rounded Corners 28">
              <a:extLst>
                <a:ext uri="{FF2B5EF4-FFF2-40B4-BE49-F238E27FC236}">
                  <a16:creationId xmlns:a16="http://schemas.microsoft.com/office/drawing/2014/main" id="{3112F0E7-6DBF-059C-947A-9CD9BBFD2867}"/>
                </a:ext>
              </a:extLst>
            </p:cNvPr>
            <p:cNvSpPr/>
            <p:nvPr/>
          </p:nvSpPr>
          <p:spPr>
            <a:xfrm>
              <a:off x="318436" y="-127944"/>
              <a:ext cx="2411127" cy="651164"/>
            </a:xfrm>
            <a:prstGeom prst="roundRect">
              <a:avLst>
                <a:gd name="adj" fmla="val 50000"/>
              </a:avLst>
            </a:prstGeom>
            <a:ln w="6350">
              <a:solidFill>
                <a:schemeClr val="bg1"/>
              </a:soli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29">
              <a:extLst>
                <a:ext uri="{FF2B5EF4-FFF2-40B4-BE49-F238E27FC236}">
                  <a16:creationId xmlns:a16="http://schemas.microsoft.com/office/drawing/2014/main" id="{50564E42-A337-E166-16DE-84665F95E4D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114" y="-88353"/>
              <a:ext cx="1897524" cy="571981"/>
            </a:xfrm>
            <a:prstGeom prst="rect">
              <a:avLst/>
            </a:prstGeom>
          </p:spPr>
        </p:pic>
        <p:sp useBgFill="1">
          <p:nvSpPr>
            <p:cNvPr id="34" name="Rectangle: Rounded Corners 33">
              <a:extLst>
                <a:ext uri="{FF2B5EF4-FFF2-40B4-BE49-F238E27FC236}">
                  <a16:creationId xmlns:a16="http://schemas.microsoft.com/office/drawing/2014/main" id="{B67511A1-318A-AE0A-D8DF-D7852F1FB57C}"/>
                </a:ext>
              </a:extLst>
            </p:cNvPr>
            <p:cNvSpPr/>
            <p:nvPr/>
          </p:nvSpPr>
          <p:spPr>
            <a:xfrm>
              <a:off x="10857440" y="-127944"/>
              <a:ext cx="802882" cy="799299"/>
            </a:xfrm>
            <a:prstGeom prst="roundRect">
              <a:avLst>
                <a:gd name="adj" fmla="val 50000"/>
              </a:avLst>
            </a:prstGeom>
            <a:ln w="6350">
              <a:solidFill>
                <a:schemeClr val="bg1"/>
              </a:soli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588D728D-6865-A40C-75A9-260DB3E9D491}"/>
              </a:ext>
            </a:extLst>
          </p:cNvPr>
          <p:cNvGrpSpPr/>
          <p:nvPr/>
        </p:nvGrpSpPr>
        <p:grpSpPr>
          <a:xfrm>
            <a:off x="2275828" y="4422297"/>
            <a:ext cx="1751800" cy="1824335"/>
            <a:chOff x="3942046" y="2326498"/>
            <a:chExt cx="2078280" cy="2285848"/>
          </a:xfrm>
          <a:solidFill>
            <a:schemeClr val="bg1">
              <a:lumMod val="65000"/>
              <a:alpha val="88000"/>
            </a:schemeClr>
          </a:solidFill>
        </p:grpSpPr>
        <p:sp>
          <p:nvSpPr>
            <p:cNvPr id="18" name="Oval 17">
              <a:extLst>
                <a:ext uri="{FF2B5EF4-FFF2-40B4-BE49-F238E27FC236}">
                  <a16:creationId xmlns:a16="http://schemas.microsoft.com/office/drawing/2014/main" id="{06C48EE1-972D-5A6C-7975-216D2DE25056}"/>
                </a:ext>
              </a:extLst>
            </p:cNvPr>
            <p:cNvSpPr/>
            <p:nvPr/>
          </p:nvSpPr>
          <p:spPr>
            <a:xfrm>
              <a:off x="3942046" y="2558797"/>
              <a:ext cx="2078280" cy="2053549"/>
            </a:xfrm>
            <a:prstGeom prst="ellipse">
              <a:avLst/>
            </a:prstGeom>
            <a:solidFill>
              <a:srgbClr val="202A44"/>
            </a:solidFill>
            <a:ln w="28575">
              <a:solidFill>
                <a:schemeClr val="bg1">
                  <a:lumMod val="95000"/>
                </a:schemeClr>
              </a:soli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56F1998C-9801-95A5-F89E-C7B340780B24}"/>
                </a:ext>
              </a:extLst>
            </p:cNvPr>
            <p:cNvSpPr/>
            <p:nvPr/>
          </p:nvSpPr>
          <p:spPr>
            <a:xfrm>
              <a:off x="4564881" y="2326498"/>
              <a:ext cx="759831" cy="750789"/>
            </a:xfrm>
            <a:prstGeom prst="ellipse">
              <a:avLst/>
            </a:prstGeom>
            <a:solidFill>
              <a:srgbClr val="202A44"/>
            </a:solid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Graphic 5" descr="Life ring outline">
              <a:extLst>
                <a:ext uri="{FF2B5EF4-FFF2-40B4-BE49-F238E27FC236}">
                  <a16:creationId xmlns:a16="http://schemas.microsoft.com/office/drawing/2014/main" id="{FBF6C99B-8A92-87BD-9CA7-D3671B3CDA9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30328" y="2349551"/>
              <a:ext cx="659854" cy="704680"/>
            </a:xfrm>
            <a:prstGeom prst="rect">
              <a:avLst/>
            </a:prstGeom>
          </p:spPr>
        </p:pic>
        <mc:AlternateContent xmlns:mc="http://schemas.openxmlformats.org/markup-compatibility/2006" xmlns:psez="http://schemas.microsoft.com/office/powerpoint/2016/sectionzoom">
          <mc:Choice Requires="psez">
            <p:graphicFrame>
              <p:nvGraphicFramePr>
                <p:cNvPr id="5" name="Section Zoom 4">
                  <a:extLst>
                    <a:ext uri="{FF2B5EF4-FFF2-40B4-BE49-F238E27FC236}">
                      <a16:creationId xmlns:a16="http://schemas.microsoft.com/office/drawing/2014/main" id="{34587E90-0969-4228-C411-4CBBC7233B26}"/>
                    </a:ext>
                  </a:extLst>
                </p:cNvPr>
                <p:cNvGraphicFramePr>
                  <a:graphicFrameLocks noChangeAspect="1"/>
                </p:cNvGraphicFramePr>
                <p:nvPr>
                  <p:extLst>
                    <p:ext uri="{D42A27DB-BD31-4B8C-83A1-F6EECF244321}">
                      <p14:modId xmlns:p14="http://schemas.microsoft.com/office/powerpoint/2010/main" val="1475559424"/>
                    </p:ext>
                  </p:extLst>
                </p:nvPr>
              </p:nvGraphicFramePr>
              <p:xfrm>
                <a:off x="4159779" y="3195418"/>
                <a:ext cx="1674290" cy="941787"/>
              </p:xfrm>
              <a:graphic>
                <a:graphicData uri="http://schemas.microsoft.com/office/powerpoint/2016/sectionzoom">
                  <psez:sectionZm>
                    <psez:sectionZmObj sectionId="{D5CE3898-1C56-489E-A0E0-B8FCB19F9E00}">
                      <psez:zmPr id="{45C4562E-48A8-446E-BA0F-11DE37C7C65E}" transitionDur="1000" showBg="0">
                        <p166:blipFill xmlns:p166="http://schemas.microsoft.com/office/powerpoint/2016/6/main">
                          <a:blip r:embed="rId8"/>
                          <a:stretch>
                            <a:fillRect/>
                          </a:stretch>
                        </p166:blipFill>
                        <p166:spPr xmlns:p166="http://schemas.microsoft.com/office/powerpoint/2016/6/main">
                          <a:xfrm>
                            <a:off x="0" y="0"/>
                            <a:ext cx="1411273" cy="751640"/>
                          </a:xfrm>
                          <a:prstGeom prst="rect">
                            <a:avLst/>
                          </a:prstGeom>
                        </p166:spPr>
                      </psez:zmPr>
                    </psez:sectionZmObj>
                  </psez:sectionZm>
                </a:graphicData>
              </a:graphic>
            </p:graphicFrame>
          </mc:Choice>
          <mc:Fallback xmlns="">
            <p:pic>
              <p:nvPicPr>
                <p:cNvPr id="5" name="Section Zoom 4">
                  <a:hlinkClick r:id="rId9" action="ppaction://hlinksldjump"/>
                  <a:extLst>
                    <a:ext uri="{FF2B5EF4-FFF2-40B4-BE49-F238E27FC236}">
                      <a16:creationId xmlns:a16="http://schemas.microsoft.com/office/drawing/2014/main" id="{34587E90-0969-4228-C411-4CBBC7233B26}"/>
                    </a:ext>
                  </a:extLst>
                </p:cNvPr>
                <p:cNvPicPr>
                  <a:picLocks noGrp="1" noRot="1" noChangeAspect="1" noMove="1" noResize="1" noEditPoints="1" noAdjustHandles="1" noChangeArrowheads="1" noChangeShapeType="1"/>
                </p:cNvPicPr>
                <p:nvPr/>
              </p:nvPicPr>
              <p:blipFill>
                <a:blip r:embed="rId10"/>
                <a:stretch>
                  <a:fillRect/>
                </a:stretch>
              </p:blipFill>
              <p:spPr>
                <a:xfrm>
                  <a:off x="2459357" y="5115782"/>
                  <a:ext cx="1411273" cy="751640"/>
                </a:xfrm>
                <a:prstGeom prst="rect">
                  <a:avLst/>
                </a:prstGeom>
              </p:spPr>
            </p:pic>
          </mc:Fallback>
        </mc:AlternateContent>
      </p:grpSp>
      <p:grpSp>
        <p:nvGrpSpPr>
          <p:cNvPr id="10" name="Group 9">
            <a:extLst>
              <a:ext uri="{FF2B5EF4-FFF2-40B4-BE49-F238E27FC236}">
                <a16:creationId xmlns:a16="http://schemas.microsoft.com/office/drawing/2014/main" id="{9726940B-A10C-20A6-E475-A620042859F7}"/>
              </a:ext>
            </a:extLst>
          </p:cNvPr>
          <p:cNvGrpSpPr/>
          <p:nvPr/>
        </p:nvGrpSpPr>
        <p:grpSpPr>
          <a:xfrm>
            <a:off x="5220098" y="4389506"/>
            <a:ext cx="1751800" cy="1857125"/>
            <a:chOff x="6263359" y="2338449"/>
            <a:chExt cx="2078280" cy="2273897"/>
          </a:xfrm>
          <a:solidFill>
            <a:schemeClr val="bg1">
              <a:lumMod val="75000"/>
              <a:alpha val="90000"/>
            </a:schemeClr>
          </a:solidFill>
        </p:grpSpPr>
        <p:sp>
          <p:nvSpPr>
            <p:cNvPr id="20" name="Oval 19">
              <a:extLst>
                <a:ext uri="{FF2B5EF4-FFF2-40B4-BE49-F238E27FC236}">
                  <a16:creationId xmlns:a16="http://schemas.microsoft.com/office/drawing/2014/main" id="{68BD611C-4088-6803-FB9D-4FF50D3D309D}"/>
                </a:ext>
              </a:extLst>
            </p:cNvPr>
            <p:cNvSpPr/>
            <p:nvPr/>
          </p:nvSpPr>
          <p:spPr>
            <a:xfrm>
              <a:off x="6263359" y="2558797"/>
              <a:ext cx="2078280" cy="2053549"/>
            </a:xfrm>
            <a:prstGeom prst="ellipse">
              <a:avLst/>
            </a:prstGeom>
            <a:solidFill>
              <a:srgbClr val="202A44"/>
            </a:solidFill>
            <a:ln w="28575">
              <a:solidFill>
                <a:schemeClr val="bg1"/>
              </a:soli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DCEC1B97-881D-2ED9-6988-7E89EF58AE8B}"/>
                </a:ext>
              </a:extLst>
            </p:cNvPr>
            <p:cNvSpPr/>
            <p:nvPr/>
          </p:nvSpPr>
          <p:spPr>
            <a:xfrm>
              <a:off x="6922583" y="2338449"/>
              <a:ext cx="759831" cy="750789"/>
            </a:xfrm>
            <a:prstGeom prst="ellipse">
              <a:avLst/>
            </a:prstGeom>
            <a:solidFill>
              <a:srgbClr val="202A44"/>
            </a:solid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Graphic 7" descr="Horse outline">
              <a:extLst>
                <a:ext uri="{FF2B5EF4-FFF2-40B4-BE49-F238E27FC236}">
                  <a16:creationId xmlns:a16="http://schemas.microsoft.com/office/drawing/2014/main" id="{7D170A35-34B5-67D2-B810-D1BE8CBC7BA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056764" y="2379918"/>
              <a:ext cx="559176" cy="597163"/>
            </a:xfrm>
            <a:prstGeom prst="rect">
              <a:avLst/>
            </a:prstGeom>
            <a:effectLst>
              <a:outerShdw blurRad="63500" sx="102000" sy="102000" algn="ctr" rotWithShape="0">
                <a:prstClr val="black">
                  <a:alpha val="40000"/>
                </a:prstClr>
              </a:outerShdw>
            </a:effectLst>
          </p:spPr>
        </p:pic>
        <mc:AlternateContent xmlns:mc="http://schemas.openxmlformats.org/markup-compatibility/2006" xmlns:psez="http://schemas.microsoft.com/office/powerpoint/2016/sectionzoom">
          <mc:Choice Requires="psez">
            <p:graphicFrame>
              <p:nvGraphicFramePr>
                <p:cNvPr id="12" name="Section Zoom 11">
                  <a:extLst>
                    <a:ext uri="{FF2B5EF4-FFF2-40B4-BE49-F238E27FC236}">
                      <a16:creationId xmlns:a16="http://schemas.microsoft.com/office/drawing/2014/main" id="{D499E1D6-A64D-22EA-DA3D-7B4133FEF46A}"/>
                    </a:ext>
                  </a:extLst>
                </p:cNvPr>
                <p:cNvGraphicFramePr>
                  <a:graphicFrameLocks noChangeAspect="1"/>
                </p:cNvGraphicFramePr>
                <p:nvPr>
                  <p:extLst>
                    <p:ext uri="{D42A27DB-BD31-4B8C-83A1-F6EECF244321}">
                      <p14:modId xmlns:p14="http://schemas.microsoft.com/office/powerpoint/2010/main" val="3218589644"/>
                    </p:ext>
                  </p:extLst>
                </p:nvPr>
              </p:nvGraphicFramePr>
              <p:xfrm>
                <a:off x="6545589" y="3246142"/>
                <a:ext cx="1581525" cy="889608"/>
              </p:xfrm>
              <a:graphic>
                <a:graphicData uri="http://schemas.microsoft.com/office/powerpoint/2016/sectionzoom">
                  <psez:sectionZm>
                    <psez:sectionZmObj sectionId="{F439BC1B-39C6-47B7-9793-22EF63CE8E5E}">
                      <psez:zmPr id="{C2F347B6-3F3A-4102-AE45-4D1A67A883FF}" transitionDur="1000" showBg="0">
                        <p166:blipFill xmlns:p166="http://schemas.microsoft.com/office/powerpoint/2016/6/main">
                          <a:blip r:embed="rId12"/>
                          <a:stretch>
                            <a:fillRect/>
                          </a:stretch>
                        </p166:blipFill>
                        <p166:spPr xmlns:p166="http://schemas.microsoft.com/office/powerpoint/2016/6/main">
                          <a:xfrm>
                            <a:off x="0" y="0"/>
                            <a:ext cx="1333081" cy="726556"/>
                          </a:xfrm>
                          <a:prstGeom prst="rect">
                            <a:avLst/>
                          </a:prstGeom>
                        </p166:spPr>
                      </psez:zmPr>
                    </psez:sectionZmObj>
                  </psez:sectionZm>
                </a:graphicData>
              </a:graphic>
            </p:graphicFrame>
          </mc:Choice>
          <mc:Fallback xmlns="">
            <p:pic>
              <p:nvPicPr>
                <p:cNvPr id="12" name="Section Zoom 11">
                  <a:hlinkClick r:id="rId13" action="ppaction://hlinksldjump"/>
                  <a:extLst>
                    <a:ext uri="{FF2B5EF4-FFF2-40B4-BE49-F238E27FC236}">
                      <a16:creationId xmlns:a16="http://schemas.microsoft.com/office/drawing/2014/main" id="{D499E1D6-A64D-22EA-DA3D-7B4133FEF46A}"/>
                    </a:ext>
                  </a:extLst>
                </p:cNvPr>
                <p:cNvPicPr>
                  <a:picLocks noGrp="1" noRot="1" noChangeAspect="1" noMove="1" noResize="1" noEditPoints="1" noAdjustHandles="1" noChangeArrowheads="1" noChangeShapeType="1"/>
                </p:cNvPicPr>
                <p:nvPr/>
              </p:nvPicPr>
              <p:blipFill>
                <a:blip r:embed="rId14"/>
                <a:stretch>
                  <a:fillRect/>
                </a:stretch>
              </p:blipFill>
              <p:spPr>
                <a:xfrm>
                  <a:off x="5457992" y="5130832"/>
                  <a:ext cx="1333081" cy="726556"/>
                </a:xfrm>
                <a:prstGeom prst="rect">
                  <a:avLst/>
                </a:prstGeom>
              </p:spPr>
            </p:pic>
          </mc:Fallback>
        </mc:AlternateContent>
      </p:grpSp>
      <p:grpSp>
        <p:nvGrpSpPr>
          <p:cNvPr id="14" name="Group 13">
            <a:extLst>
              <a:ext uri="{FF2B5EF4-FFF2-40B4-BE49-F238E27FC236}">
                <a16:creationId xmlns:a16="http://schemas.microsoft.com/office/drawing/2014/main" id="{482C65DA-B97B-4D79-240B-D933D948BE95}"/>
              </a:ext>
            </a:extLst>
          </p:cNvPr>
          <p:cNvGrpSpPr/>
          <p:nvPr/>
        </p:nvGrpSpPr>
        <p:grpSpPr>
          <a:xfrm>
            <a:off x="8164372" y="4388211"/>
            <a:ext cx="1751800" cy="1892506"/>
            <a:chOff x="8584672" y="2285357"/>
            <a:chExt cx="2078280" cy="2326989"/>
          </a:xfrm>
          <a:solidFill>
            <a:srgbClr val="202A44"/>
          </a:solidFill>
        </p:grpSpPr>
        <p:sp>
          <p:nvSpPr>
            <p:cNvPr id="24" name="Oval 23">
              <a:extLst>
                <a:ext uri="{FF2B5EF4-FFF2-40B4-BE49-F238E27FC236}">
                  <a16:creationId xmlns:a16="http://schemas.microsoft.com/office/drawing/2014/main" id="{FB7EA5B3-2FE0-7596-04F5-631A5A3986B1}"/>
                </a:ext>
              </a:extLst>
            </p:cNvPr>
            <p:cNvSpPr/>
            <p:nvPr/>
          </p:nvSpPr>
          <p:spPr>
            <a:xfrm>
              <a:off x="8584672" y="2558797"/>
              <a:ext cx="2078280" cy="2053549"/>
            </a:xfrm>
            <a:prstGeom prst="ellipse">
              <a:avLst/>
            </a:prstGeom>
            <a:grpFill/>
            <a:ln w="28575">
              <a:solidFill>
                <a:schemeClr val="bg1"/>
              </a:soli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25" name="Oval 24">
              <a:extLst>
                <a:ext uri="{FF2B5EF4-FFF2-40B4-BE49-F238E27FC236}">
                  <a16:creationId xmlns:a16="http://schemas.microsoft.com/office/drawing/2014/main" id="{B4F62D48-419E-FDDF-674B-D1C34A94612F}"/>
                </a:ext>
              </a:extLst>
            </p:cNvPr>
            <p:cNvSpPr/>
            <p:nvPr/>
          </p:nvSpPr>
          <p:spPr>
            <a:xfrm>
              <a:off x="9241202" y="2285357"/>
              <a:ext cx="759831" cy="750789"/>
            </a:xfrm>
            <a:prstGeom prst="ellipse">
              <a:avLst/>
            </a:prstGeom>
            <a:grp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Graphic 16" descr="Dog outline">
              <a:extLst>
                <a:ext uri="{FF2B5EF4-FFF2-40B4-BE49-F238E27FC236}">
                  <a16:creationId xmlns:a16="http://schemas.microsoft.com/office/drawing/2014/main" id="{76DAD631-0088-6C01-7A45-D4D84229007F}"/>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9307510" y="2325379"/>
              <a:ext cx="628076" cy="670743"/>
            </a:xfrm>
            <a:prstGeom prst="rect">
              <a:avLst/>
            </a:prstGeom>
          </p:spPr>
        </p:pic>
        <mc:AlternateContent xmlns:mc="http://schemas.openxmlformats.org/markup-compatibility/2006" xmlns:psez="http://schemas.microsoft.com/office/powerpoint/2016/sectionzoom">
          <mc:Choice Requires="psez">
            <p:graphicFrame>
              <p:nvGraphicFramePr>
                <p:cNvPr id="26" name="Section Zoom 25">
                  <a:extLst>
                    <a:ext uri="{FF2B5EF4-FFF2-40B4-BE49-F238E27FC236}">
                      <a16:creationId xmlns:a16="http://schemas.microsoft.com/office/drawing/2014/main" id="{438CC943-E65A-98A8-F390-D993A5E12772}"/>
                    </a:ext>
                  </a:extLst>
                </p:cNvPr>
                <p:cNvGraphicFramePr>
                  <a:graphicFrameLocks noChangeAspect="1"/>
                </p:cNvGraphicFramePr>
                <p:nvPr>
                  <p:extLst>
                    <p:ext uri="{D42A27DB-BD31-4B8C-83A1-F6EECF244321}">
                      <p14:modId xmlns:p14="http://schemas.microsoft.com/office/powerpoint/2010/main" val="2302728499"/>
                    </p:ext>
                  </p:extLst>
                </p:nvPr>
              </p:nvGraphicFramePr>
              <p:xfrm>
                <a:off x="8821487" y="3195419"/>
                <a:ext cx="1625373" cy="914272"/>
              </p:xfrm>
              <a:graphic>
                <a:graphicData uri="http://schemas.microsoft.com/office/powerpoint/2016/sectionzoom">
                  <psez:sectionZm>
                    <psez:sectionZmObj sectionId="{EE2B4D08-FCE0-4296-8D6B-E22061EA1956}">
                      <psez:zmPr id="{E38A5B3A-FF08-4FB3-84B9-AC641621C5B1}" transitionDur="1000" showBg="0">
                        <p166:blipFill xmlns:p166="http://schemas.microsoft.com/office/powerpoint/2016/6/main">
                          <a:blip r:embed="rId16"/>
                          <a:stretch>
                            <a:fillRect/>
                          </a:stretch>
                        </p166:blipFill>
                        <p166:spPr xmlns:p166="http://schemas.microsoft.com/office/powerpoint/2016/6/main">
                          <a:xfrm>
                            <a:off x="0" y="0"/>
                            <a:ext cx="1370041" cy="743564"/>
                          </a:xfrm>
                          <a:prstGeom prst="rect">
                            <a:avLst/>
                          </a:prstGeom>
                        </p166:spPr>
                      </psez:zmPr>
                    </psez:sectionZmObj>
                  </psez:sectionZm>
                </a:graphicData>
              </a:graphic>
            </p:graphicFrame>
          </mc:Choice>
          <mc:Fallback xmlns="">
            <p:pic>
              <p:nvPicPr>
                <p:cNvPr id="26" name="Section Zoom 25">
                  <a:hlinkClick r:id="rId17" action="ppaction://hlinksldjump"/>
                  <a:extLst>
                    <a:ext uri="{FF2B5EF4-FFF2-40B4-BE49-F238E27FC236}">
                      <a16:creationId xmlns:a16="http://schemas.microsoft.com/office/drawing/2014/main" id="{438CC943-E65A-98A8-F390-D993A5E12772}"/>
                    </a:ext>
                  </a:extLst>
                </p:cNvPr>
                <p:cNvPicPr>
                  <a:picLocks noGrp="1" noRot="1" noChangeAspect="1" noMove="1" noResize="1" noEditPoints="1" noAdjustHandles="1" noChangeArrowheads="1" noChangeShapeType="1"/>
                </p:cNvPicPr>
                <p:nvPr/>
              </p:nvPicPr>
              <p:blipFill>
                <a:blip r:embed="rId18"/>
                <a:stretch>
                  <a:fillRect/>
                </a:stretch>
              </p:blipFill>
              <p:spPr>
                <a:xfrm>
                  <a:off x="8363985" y="5128351"/>
                  <a:ext cx="1370041" cy="743564"/>
                </a:xfrm>
                <a:prstGeom prst="rect">
                  <a:avLst/>
                </a:prstGeom>
              </p:spPr>
            </p:pic>
          </mc:Fallback>
        </mc:AlternateContent>
      </p:grpSp>
      <p:sp>
        <p:nvSpPr>
          <p:cNvPr id="49" name="Arrow: Down 48">
            <a:extLst>
              <a:ext uri="{FF2B5EF4-FFF2-40B4-BE49-F238E27FC236}">
                <a16:creationId xmlns:a16="http://schemas.microsoft.com/office/drawing/2014/main" id="{41B2254E-52B0-4646-4038-2B3CC4248074}"/>
              </a:ext>
            </a:extLst>
          </p:cNvPr>
          <p:cNvSpPr/>
          <p:nvPr/>
        </p:nvSpPr>
        <p:spPr>
          <a:xfrm>
            <a:off x="2968209" y="3570696"/>
            <a:ext cx="367038" cy="690833"/>
          </a:xfrm>
          <a:prstGeom prst="downArrow">
            <a:avLst>
              <a:gd name="adj1" fmla="val 50000"/>
              <a:gd name="adj2" fmla="val 72997"/>
            </a:avLst>
          </a:prstGeom>
          <a:solidFill>
            <a:srgbClr val="25314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Arrow: Down 49">
            <a:extLst>
              <a:ext uri="{FF2B5EF4-FFF2-40B4-BE49-F238E27FC236}">
                <a16:creationId xmlns:a16="http://schemas.microsoft.com/office/drawing/2014/main" id="{B7A1B9A1-5FFE-16EC-FE75-BA80705A3D10}"/>
              </a:ext>
            </a:extLst>
          </p:cNvPr>
          <p:cNvSpPr/>
          <p:nvPr/>
        </p:nvSpPr>
        <p:spPr>
          <a:xfrm>
            <a:off x="5928839" y="3597447"/>
            <a:ext cx="367038" cy="690833"/>
          </a:xfrm>
          <a:prstGeom prst="downArrow">
            <a:avLst>
              <a:gd name="adj1" fmla="val 50000"/>
              <a:gd name="adj2" fmla="val 72997"/>
            </a:avLst>
          </a:prstGeom>
          <a:solidFill>
            <a:srgbClr val="25314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Arrow: Down 50">
            <a:extLst>
              <a:ext uri="{FF2B5EF4-FFF2-40B4-BE49-F238E27FC236}">
                <a16:creationId xmlns:a16="http://schemas.microsoft.com/office/drawing/2014/main" id="{FB737A46-4C98-21A1-BBB4-A18FAE116148}"/>
              </a:ext>
            </a:extLst>
          </p:cNvPr>
          <p:cNvSpPr/>
          <p:nvPr/>
        </p:nvSpPr>
        <p:spPr>
          <a:xfrm>
            <a:off x="8923936" y="3627034"/>
            <a:ext cx="367038" cy="690833"/>
          </a:xfrm>
          <a:prstGeom prst="downArrow">
            <a:avLst>
              <a:gd name="adj1" fmla="val 50000"/>
              <a:gd name="adj2" fmla="val 72997"/>
            </a:avLst>
          </a:prstGeom>
          <a:solidFill>
            <a:srgbClr val="25314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76FD9209-D48B-C082-BA4B-3E9D81D96B19}"/>
              </a:ext>
            </a:extLst>
          </p:cNvPr>
          <p:cNvSpPr/>
          <p:nvPr/>
        </p:nvSpPr>
        <p:spPr>
          <a:xfrm>
            <a:off x="3064384" y="3288852"/>
            <a:ext cx="6130415" cy="447448"/>
          </a:xfrm>
          <a:prstGeom prst="rect">
            <a:avLst/>
          </a:prstGeom>
          <a:solidFill>
            <a:srgbClr val="25314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Poppins" panose="00000500000000000000" pitchFamily="2" charset="0"/>
                <a:cs typeface="Poppins" panose="00000500000000000000" pitchFamily="2" charset="0"/>
              </a:rPr>
              <a:t>Specialist Teams </a:t>
            </a:r>
            <a:r>
              <a:rPr lang="en-GB">
                <a:latin typeface="Poppins" panose="00000500000000000000" pitchFamily="2" charset="0"/>
                <a:cs typeface="Poppins" panose="00000500000000000000" pitchFamily="2" charset="0"/>
              </a:rPr>
              <a:t>(extra training required)</a:t>
            </a:r>
          </a:p>
        </p:txBody>
      </p:sp>
      <p:sp>
        <p:nvSpPr>
          <p:cNvPr id="52" name="Rectangle 51">
            <a:extLst>
              <a:ext uri="{FF2B5EF4-FFF2-40B4-BE49-F238E27FC236}">
                <a16:creationId xmlns:a16="http://schemas.microsoft.com/office/drawing/2014/main" id="{EC10B24A-F3E0-5050-7015-8936344A491A}"/>
              </a:ext>
            </a:extLst>
          </p:cNvPr>
          <p:cNvSpPr/>
          <p:nvPr/>
        </p:nvSpPr>
        <p:spPr>
          <a:xfrm>
            <a:off x="6015467" y="2904970"/>
            <a:ext cx="177789" cy="437442"/>
          </a:xfrm>
          <a:prstGeom prst="rect">
            <a:avLst/>
          </a:prstGeom>
          <a:solidFill>
            <a:srgbClr val="2531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a:extLst>
              <a:ext uri="{FF2B5EF4-FFF2-40B4-BE49-F238E27FC236}">
                <a16:creationId xmlns:a16="http://schemas.microsoft.com/office/drawing/2014/main" id="{B2662ED2-0116-26F3-2A2A-5F222964DF61}"/>
              </a:ext>
            </a:extLst>
          </p:cNvPr>
          <p:cNvGrpSpPr/>
          <p:nvPr/>
        </p:nvGrpSpPr>
        <p:grpSpPr>
          <a:xfrm>
            <a:off x="5237837" y="1110637"/>
            <a:ext cx="1716323" cy="1794334"/>
            <a:chOff x="5056860" y="407638"/>
            <a:chExt cx="2078280" cy="2311655"/>
          </a:xfrm>
        </p:grpSpPr>
        <p:sp>
          <p:nvSpPr>
            <p:cNvPr id="13" name="Oval 12">
              <a:extLst>
                <a:ext uri="{FF2B5EF4-FFF2-40B4-BE49-F238E27FC236}">
                  <a16:creationId xmlns:a16="http://schemas.microsoft.com/office/drawing/2014/main" id="{5D5A17A5-796C-372C-63D4-E99C70A650B7}"/>
                </a:ext>
              </a:extLst>
            </p:cNvPr>
            <p:cNvSpPr/>
            <p:nvPr/>
          </p:nvSpPr>
          <p:spPr>
            <a:xfrm>
              <a:off x="5056860" y="665744"/>
              <a:ext cx="2078280" cy="2053549"/>
            </a:xfrm>
            <a:prstGeom prst="ellipse">
              <a:avLst/>
            </a:prstGeom>
            <a:solidFill>
              <a:srgbClr val="202A44"/>
            </a:solidFill>
            <a:ln w="38100">
              <a:solidFill>
                <a:schemeClr val="bg1"/>
              </a:soli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BF91D4E-87B3-C5ED-6541-04DD6B039DB3}"/>
                </a:ext>
              </a:extLst>
            </p:cNvPr>
            <p:cNvSpPr/>
            <p:nvPr/>
          </p:nvSpPr>
          <p:spPr>
            <a:xfrm>
              <a:off x="5707902" y="407638"/>
              <a:ext cx="759831" cy="750789"/>
            </a:xfrm>
            <a:prstGeom prst="ellipse">
              <a:avLst/>
            </a:prstGeom>
            <a:solidFill>
              <a:srgbClr val="202A44"/>
            </a:solidFill>
            <a:ln w="6350">
              <a:solidFill>
                <a:schemeClr val="bg1"/>
              </a:solidFill>
            </a:ln>
            <a:effectLst>
              <a:innerShdw blurRad="2159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descr="Fire outline">
              <a:extLst>
                <a:ext uri="{FF2B5EF4-FFF2-40B4-BE49-F238E27FC236}">
                  <a16:creationId xmlns:a16="http://schemas.microsoft.com/office/drawing/2014/main" id="{3881CD94-2745-1AFD-1CD2-8BD6D750A6FF}"/>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5819320" y="508840"/>
              <a:ext cx="519883" cy="555200"/>
            </a:xfrm>
            <a:prstGeom prst="rect">
              <a:avLst/>
            </a:prstGeom>
          </p:spPr>
        </p:pic>
        <mc:AlternateContent xmlns:mc="http://schemas.openxmlformats.org/markup-compatibility/2006" xmlns:psez="http://schemas.microsoft.com/office/powerpoint/2016/sectionzoom">
          <mc:Choice Requires="psez">
            <p:graphicFrame>
              <p:nvGraphicFramePr>
                <p:cNvPr id="22" name="Section Zoom 21">
                  <a:extLst>
                    <a:ext uri="{FF2B5EF4-FFF2-40B4-BE49-F238E27FC236}">
                      <a16:creationId xmlns:a16="http://schemas.microsoft.com/office/drawing/2014/main" id="{ED8FD8D0-562F-C73C-7102-1548B12D743A}"/>
                    </a:ext>
                  </a:extLst>
                </p:cNvPr>
                <p:cNvGraphicFramePr>
                  <a:graphicFrameLocks noChangeAspect="1"/>
                </p:cNvGraphicFramePr>
                <p:nvPr>
                  <p:extLst>
                    <p:ext uri="{D42A27DB-BD31-4B8C-83A1-F6EECF244321}">
                      <p14:modId xmlns:p14="http://schemas.microsoft.com/office/powerpoint/2010/main" val="65394927"/>
                    </p:ext>
                  </p:extLst>
                </p:nvPr>
              </p:nvGraphicFramePr>
              <p:xfrm>
                <a:off x="5257711" y="1259630"/>
                <a:ext cx="1715744" cy="965106"/>
              </p:xfrm>
              <a:graphic>
                <a:graphicData uri="http://schemas.microsoft.com/office/powerpoint/2016/sectionzoom">
                  <psez:sectionZm>
                    <psez:sectionZmObj sectionId="{A0F66934-B916-4DB3-9E4F-D7251717A676}">
                      <psez:zmPr id="{EBB5A776-A315-4D3A-98C4-358D243FBCB2}" transitionDur="1000" showBg="0">
                        <p166:blipFill xmlns:p166="http://schemas.microsoft.com/office/powerpoint/2016/6/main">
                          <a:blip r:embed="rId20"/>
                          <a:stretch>
                            <a:fillRect/>
                          </a:stretch>
                        </p166:blipFill>
                        <p166:spPr xmlns:p166="http://schemas.microsoft.com/office/powerpoint/2016/6/main">
                          <a:xfrm>
                            <a:off x="0" y="0"/>
                            <a:ext cx="1416927" cy="749127"/>
                          </a:xfrm>
                          <a:prstGeom prst="rect">
                            <a:avLst/>
                          </a:prstGeom>
                        </p166:spPr>
                      </psez:zmPr>
                    </psez:sectionZmObj>
                  </psez:sectionZm>
                </a:graphicData>
              </a:graphic>
            </p:graphicFrame>
          </mc:Choice>
          <mc:Fallback xmlns="">
            <p:pic>
              <p:nvPicPr>
                <p:cNvPr id="22" name="Section Zoom 21">
                  <a:hlinkClick r:id="rId21" action="ppaction://hlinksldjump"/>
                  <a:extLst>
                    <a:ext uri="{FF2B5EF4-FFF2-40B4-BE49-F238E27FC236}">
                      <a16:creationId xmlns:a16="http://schemas.microsoft.com/office/drawing/2014/main" id="{ED8FD8D0-562F-C73C-7102-1548B12D743A}"/>
                    </a:ext>
                  </a:extLst>
                </p:cNvPr>
                <p:cNvPicPr>
                  <a:picLocks noGrp="1" noRot="1" noChangeAspect="1" noMove="1" noResize="1" noEditPoints="1" noAdjustHandles="1" noChangeArrowheads="1" noChangeShapeType="1"/>
                </p:cNvPicPr>
                <p:nvPr/>
              </p:nvPicPr>
              <p:blipFill>
                <a:blip r:embed="rId22"/>
                <a:stretch>
                  <a:fillRect/>
                </a:stretch>
              </p:blipFill>
              <p:spPr>
                <a:xfrm>
                  <a:off x="5403707" y="1771963"/>
                  <a:ext cx="1416927" cy="749127"/>
                </a:xfrm>
                <a:prstGeom prst="rect">
                  <a:avLst/>
                </a:prstGeom>
              </p:spPr>
            </p:pic>
          </mc:Fallback>
        </mc:AlternateContent>
      </p:grpSp>
      <p:pic>
        <p:nvPicPr>
          <p:cNvPr id="36" name="Graphic 35" descr="Home with solid fill">
            <a:hlinkClick r:id="rId23" action="ppaction://hlinksldjump"/>
            <a:extLst>
              <a:ext uri="{FF2B5EF4-FFF2-40B4-BE49-F238E27FC236}">
                <a16:creationId xmlns:a16="http://schemas.microsoft.com/office/drawing/2014/main" id="{1C4817C1-A4E7-EC03-3B50-9505F5526A8C}"/>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10960961" y="240807"/>
            <a:ext cx="595841" cy="595841"/>
          </a:xfrm>
          <a:prstGeom prst="rect">
            <a:avLst/>
          </a:prstGeom>
        </p:spPr>
      </p:pic>
    </p:spTree>
    <p:extLst>
      <p:ext uri="{BB962C8B-B14F-4D97-AF65-F5344CB8AC3E}">
        <p14:creationId xmlns:p14="http://schemas.microsoft.com/office/powerpoint/2010/main" val="1717697099"/>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E6A02D2F-C050-C0B4-64A2-3421F0CDA11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DBFB78F-0C3F-8C60-83BF-DBFE4BDA4251}"/>
              </a:ext>
            </a:extLst>
          </p:cNvPr>
          <p:cNvSpPr txBox="1"/>
          <p:nvPr/>
        </p:nvSpPr>
        <p:spPr>
          <a:xfrm>
            <a:off x="1432708" y="2199855"/>
            <a:ext cx="11236035" cy="1938992"/>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0" b="1" i="0" u="none" strike="noStrike" kern="1200" cap="none" spc="0" normalizeH="0" baseline="0" noProof="0">
                <a:ln>
                  <a:noFill/>
                </a:ln>
                <a:solidFill>
                  <a:prstClr val="white"/>
                </a:solidFill>
                <a:effectLst>
                  <a:outerShdw blurRad="63500" sx="102000" sy="102000" algn="ctr" rotWithShape="0">
                    <a:prstClr val="black">
                      <a:alpha val="40000"/>
                    </a:prstClr>
                  </a:outerShdw>
                </a:effectLst>
                <a:uLnTx/>
                <a:uFillTx/>
                <a:latin typeface="Poppins" panose="00000500000000000000" pitchFamily="2" charset="0"/>
                <a:ea typeface="+mn-ea"/>
                <a:cs typeface="Poppins" panose="00000500000000000000" pitchFamily="2" charset="0"/>
              </a:rPr>
              <a:t>Firefighters</a:t>
            </a:r>
          </a:p>
        </p:txBody>
      </p:sp>
      <p:cxnSp>
        <p:nvCxnSpPr>
          <p:cNvPr id="5" name="Straight Connector 4">
            <a:extLst>
              <a:ext uri="{FF2B5EF4-FFF2-40B4-BE49-F238E27FC236}">
                <a16:creationId xmlns:a16="http://schemas.microsoft.com/office/drawing/2014/main" id="{6EBBBDCD-F08F-3723-BBAC-13ED947FEA8C}"/>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grpSp>
        <p:nvGrpSpPr>
          <p:cNvPr id="25" name="Group 24">
            <a:extLst>
              <a:ext uri="{FF2B5EF4-FFF2-40B4-BE49-F238E27FC236}">
                <a16:creationId xmlns:a16="http://schemas.microsoft.com/office/drawing/2014/main" id="{9B0987CA-795E-EF62-DFD4-0FF8D225AE85}"/>
              </a:ext>
            </a:extLst>
          </p:cNvPr>
          <p:cNvGrpSpPr/>
          <p:nvPr/>
        </p:nvGrpSpPr>
        <p:grpSpPr>
          <a:xfrm>
            <a:off x="741704" y="8207315"/>
            <a:ext cx="4337461" cy="5323795"/>
            <a:chOff x="678872" y="1222154"/>
            <a:chExt cx="4337461" cy="5323795"/>
          </a:xfrm>
        </p:grpSpPr>
        <p:pic>
          <p:nvPicPr>
            <p:cNvPr id="26" name="Picture 25">
              <a:extLst>
                <a:ext uri="{FF2B5EF4-FFF2-40B4-BE49-F238E27FC236}">
                  <a16:creationId xmlns:a16="http://schemas.microsoft.com/office/drawing/2014/main" id="{67B4C776-E3B8-9D93-C186-6A2B74BC54D9}"/>
                </a:ext>
              </a:extLst>
            </p:cNvPr>
            <p:cNvPicPr>
              <a:picLocks noChangeAspect="1"/>
            </p:cNvPicPr>
            <p:nvPr/>
          </p:nvPicPr>
          <p:blipFill>
            <a:blip r:embed="rId2" cstate="print">
              <a:extLst>
                <a:ext uri="{28A0092B-C50C-407E-A947-70E740481C1C}">
                  <a14:useLocalDpi xmlns:a14="http://schemas.microsoft.com/office/drawing/2010/main" val="0"/>
                </a:ext>
              </a:extLst>
            </a:blip>
            <a:srcRect l="9260" r="22308"/>
            <a:stretch>
              <a:fillRect/>
            </a:stretch>
          </p:blipFill>
          <p:spPr>
            <a:xfrm>
              <a:off x="1481495" y="1382711"/>
              <a:ext cx="2402826" cy="2340843"/>
            </a:xfrm>
            <a:prstGeom prst="ellipse">
              <a:avLst/>
            </a:prstGeom>
            <a:ln>
              <a:noFill/>
            </a:ln>
            <a:effectLst>
              <a:outerShdw blurRad="50800" dist="38100" dir="5400000" algn="t" rotWithShape="0">
                <a:prstClr val="black">
                  <a:alpha val="40000"/>
                </a:prstClr>
              </a:outerShdw>
            </a:effectLst>
          </p:spPr>
        </p:pic>
        <p:pic>
          <p:nvPicPr>
            <p:cNvPr id="27" name="Picture 26" descr="Download Quote Box Png Rectangle Quote Box Full Size">
              <a:extLst>
                <a:ext uri="{FF2B5EF4-FFF2-40B4-BE49-F238E27FC236}">
                  <a16:creationId xmlns:a16="http://schemas.microsoft.com/office/drawing/2014/main" id="{F6DDFE85-F5FC-EB08-CF57-FA69C535B73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Lst>
            </a:blip>
            <a:stretch>
              <a:fillRect/>
            </a:stretch>
          </p:blipFill>
          <p:spPr>
            <a:xfrm>
              <a:off x="678872" y="4044664"/>
              <a:ext cx="4337461" cy="2501285"/>
            </a:xfrm>
            <a:prstGeom prst="rect">
              <a:avLst/>
            </a:prstGeom>
            <a:effectLst>
              <a:outerShdw blurRad="63500" sx="102000" sy="102000" algn="ctr" rotWithShape="0">
                <a:prstClr val="black">
                  <a:alpha val="40000"/>
                </a:prstClr>
              </a:outerShdw>
            </a:effectLst>
          </p:spPr>
        </p:pic>
        <p:sp>
          <p:nvSpPr>
            <p:cNvPr id="28" name="TextBox 27">
              <a:extLst>
                <a:ext uri="{FF2B5EF4-FFF2-40B4-BE49-F238E27FC236}">
                  <a16:creationId xmlns:a16="http://schemas.microsoft.com/office/drawing/2014/main" id="{E4E144F4-B2E0-0B56-65AF-40DEF30B5FC4}"/>
                </a:ext>
              </a:extLst>
            </p:cNvPr>
            <p:cNvSpPr txBox="1"/>
            <p:nvPr/>
          </p:nvSpPr>
          <p:spPr>
            <a:xfrm>
              <a:off x="1148611" y="4402754"/>
              <a:ext cx="3397981" cy="178510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0B0004020202020204" pitchFamily="34" charset="0"/>
                  <a:ea typeface="+mn-ea"/>
                  <a:cs typeface="+mn-cs"/>
                </a:rPr>
                <a:t>As a Fire Control Operator, you play a vital role in helping people during emergencies such as fires, road traffic collisions, and water rescues. Working in a fast-paced control room, you answer 999 calls, keep callers calm, provide life-saving safety advice, and make sure the right emergency crews are sent quickly. The job involves working closely with firefighters, police, and ambulance services, using technology and communication skills to share important information and coordinate responses.</a:t>
              </a:r>
            </a:p>
          </p:txBody>
        </p:sp>
        <p:sp>
          <p:nvSpPr>
            <p:cNvPr id="29" name="Oval 28">
              <a:extLst>
                <a:ext uri="{FF2B5EF4-FFF2-40B4-BE49-F238E27FC236}">
                  <a16:creationId xmlns:a16="http://schemas.microsoft.com/office/drawing/2014/main" id="{BA6052E3-503E-98D0-73DF-522A39D0A892}"/>
                </a:ext>
              </a:extLst>
            </p:cNvPr>
            <p:cNvSpPr/>
            <p:nvPr/>
          </p:nvSpPr>
          <p:spPr>
            <a:xfrm>
              <a:off x="1301186" y="1222154"/>
              <a:ext cx="2768588" cy="2661954"/>
            </a:xfrm>
            <a:prstGeom prst="ellipse">
              <a:avLst/>
            </a:prstGeom>
            <a:noFill/>
            <a:ln w="53975">
              <a:gradFill>
                <a:gsLst>
                  <a:gs pos="0">
                    <a:srgbClr val="25314F"/>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0" name="Group 19">
            <a:extLst>
              <a:ext uri="{FF2B5EF4-FFF2-40B4-BE49-F238E27FC236}">
                <a16:creationId xmlns:a16="http://schemas.microsoft.com/office/drawing/2014/main" id="{80F78A1C-CE0D-D64B-F3BA-3950B6E98C8F}"/>
              </a:ext>
            </a:extLst>
          </p:cNvPr>
          <p:cNvGrpSpPr/>
          <p:nvPr/>
        </p:nvGrpSpPr>
        <p:grpSpPr>
          <a:xfrm>
            <a:off x="5990201" y="8207315"/>
            <a:ext cx="5177642" cy="4342252"/>
            <a:chOff x="5745336" y="1592833"/>
            <a:chExt cx="5177642" cy="4342252"/>
          </a:xfrm>
        </p:grpSpPr>
        <p:grpSp>
          <p:nvGrpSpPr>
            <p:cNvPr id="21" name="Group 20">
              <a:extLst>
                <a:ext uri="{FF2B5EF4-FFF2-40B4-BE49-F238E27FC236}">
                  <a16:creationId xmlns:a16="http://schemas.microsoft.com/office/drawing/2014/main" id="{6D98DD59-AB28-357E-B9DA-08325D158CD9}"/>
                </a:ext>
              </a:extLst>
            </p:cNvPr>
            <p:cNvGrpSpPr/>
            <p:nvPr/>
          </p:nvGrpSpPr>
          <p:grpSpPr>
            <a:xfrm>
              <a:off x="5745336" y="1592833"/>
              <a:ext cx="5177642" cy="3379215"/>
              <a:chOff x="6463144" y="1486213"/>
              <a:chExt cx="4592783" cy="3176840"/>
            </a:xfrm>
          </p:grpSpPr>
          <p:sp>
            <p:nvSpPr>
              <p:cNvPr id="31" name="Rectangle: Rounded Corners 30">
                <a:extLst>
                  <a:ext uri="{FF2B5EF4-FFF2-40B4-BE49-F238E27FC236}">
                    <a16:creationId xmlns:a16="http://schemas.microsoft.com/office/drawing/2014/main" id="{3367715A-908B-1D37-222E-BF5BE0AE0624}"/>
                  </a:ext>
                </a:extLst>
              </p:cNvPr>
              <p:cNvSpPr/>
              <p:nvPr/>
            </p:nvSpPr>
            <p:spPr>
              <a:xfrm>
                <a:off x="6463145" y="1486213"/>
                <a:ext cx="4592782" cy="511718"/>
              </a:xfrm>
              <a:prstGeom prst="roundRect">
                <a:avLst>
                  <a:gd name="adj" fmla="val 0"/>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2" name="Graphic 31" descr="Magnifying glass with solid fill">
                <a:extLst>
                  <a:ext uri="{FF2B5EF4-FFF2-40B4-BE49-F238E27FC236}">
                    <a16:creationId xmlns:a16="http://schemas.microsoft.com/office/drawing/2014/main" id="{240514AF-1DEA-28EB-185F-914F97366C2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4086" y="1543001"/>
                <a:ext cx="398139" cy="398139"/>
              </a:xfrm>
              <a:prstGeom prst="rect">
                <a:avLst/>
              </a:prstGeom>
            </p:spPr>
          </p:pic>
          <p:pic>
            <p:nvPicPr>
              <p:cNvPr id="33" name="Graphic 32" descr="Radio microphone outline">
                <a:extLst>
                  <a:ext uri="{FF2B5EF4-FFF2-40B4-BE49-F238E27FC236}">
                    <a16:creationId xmlns:a16="http://schemas.microsoft.com/office/drawing/2014/main" id="{3EAB11F1-12B2-7832-B3BC-E2F097ABE1E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86852" y="1572532"/>
                <a:ext cx="339079" cy="339079"/>
              </a:xfrm>
              <a:prstGeom prst="rect">
                <a:avLst/>
              </a:prstGeom>
            </p:spPr>
          </p:pic>
          <p:sp>
            <p:nvSpPr>
              <p:cNvPr id="34" name="TextBox 33">
                <a:extLst>
                  <a:ext uri="{FF2B5EF4-FFF2-40B4-BE49-F238E27FC236}">
                    <a16:creationId xmlns:a16="http://schemas.microsoft.com/office/drawing/2014/main" id="{C655D1C7-4C43-9E55-DD40-082AC3C2171F}"/>
                  </a:ext>
                </a:extLst>
              </p:cNvPr>
              <p:cNvSpPr txBox="1"/>
              <p:nvPr/>
            </p:nvSpPr>
            <p:spPr>
              <a:xfrm>
                <a:off x="7063166" y="1543001"/>
                <a:ext cx="3215147" cy="40011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35" name="Rectangle: Rounded Corners 34">
                <a:extLst>
                  <a:ext uri="{FF2B5EF4-FFF2-40B4-BE49-F238E27FC236}">
                    <a16:creationId xmlns:a16="http://schemas.microsoft.com/office/drawing/2014/main" id="{42AA183A-5D7F-C412-CF81-9205E3902579}"/>
                  </a:ext>
                </a:extLst>
              </p:cNvPr>
              <p:cNvSpPr/>
              <p:nvPr/>
            </p:nvSpPr>
            <p:spPr>
              <a:xfrm>
                <a:off x="6463144" y="1997927"/>
                <a:ext cx="4592782" cy="2665126"/>
              </a:xfrm>
              <a:prstGeom prst="roundRect">
                <a:avLst>
                  <a:gd name="adj" fmla="val 0"/>
                </a:avLst>
              </a:prstGeom>
              <a:solidFill>
                <a:schemeClr val="bg1">
                  <a:alpha val="60000"/>
                </a:schemeClr>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6" name="Graphic 35" descr="Magnifying glass with solid fill">
                <a:extLst>
                  <a:ext uri="{FF2B5EF4-FFF2-40B4-BE49-F238E27FC236}">
                    <a16:creationId xmlns:a16="http://schemas.microsoft.com/office/drawing/2014/main" id="{71FD9999-BC49-37CC-EFDA-64B2F36DE4F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23384" y="2389001"/>
                <a:ext cx="398139" cy="398139"/>
              </a:xfrm>
              <a:prstGeom prst="rect">
                <a:avLst/>
              </a:prstGeom>
            </p:spPr>
          </p:pic>
          <p:pic>
            <p:nvPicPr>
              <p:cNvPr id="37" name="Graphic 36" descr="Magnifying glass with solid fill">
                <a:extLst>
                  <a:ext uri="{FF2B5EF4-FFF2-40B4-BE49-F238E27FC236}">
                    <a16:creationId xmlns:a16="http://schemas.microsoft.com/office/drawing/2014/main" id="{D7A2F97C-3D44-E89C-189A-5475AF49015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67061" y="3130965"/>
                <a:ext cx="398139" cy="398139"/>
              </a:xfrm>
              <a:prstGeom prst="rect">
                <a:avLst/>
              </a:prstGeom>
            </p:spPr>
          </p:pic>
          <p:pic>
            <p:nvPicPr>
              <p:cNvPr id="38" name="Graphic 37" descr="Magnifying glass with solid fill">
                <a:extLst>
                  <a:ext uri="{FF2B5EF4-FFF2-40B4-BE49-F238E27FC236}">
                    <a16:creationId xmlns:a16="http://schemas.microsoft.com/office/drawing/2014/main" id="{350848AE-2856-C56C-CA2A-8F6E2A2CE71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78016" y="3878092"/>
                <a:ext cx="398139" cy="398139"/>
              </a:xfrm>
              <a:prstGeom prst="rect">
                <a:avLst/>
              </a:prstGeom>
            </p:spPr>
          </p:pic>
        </p:grpSp>
        <p:sp>
          <p:nvSpPr>
            <p:cNvPr id="22" name="TextBox 21">
              <a:extLst>
                <a:ext uri="{FF2B5EF4-FFF2-40B4-BE49-F238E27FC236}">
                  <a16:creationId xmlns:a16="http://schemas.microsoft.com/office/drawing/2014/main" id="{0A5A60A0-8AC7-D4C6-EE21-A6709EC53533}"/>
                </a:ext>
              </a:extLst>
            </p:cNvPr>
            <p:cNvSpPr txBox="1"/>
            <p:nvPr/>
          </p:nvSpPr>
          <p:spPr>
            <a:xfrm>
              <a:off x="6555463" y="2512726"/>
              <a:ext cx="383870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Taking </a:t>
              </a: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calls</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 from the public, crews, other emergency services and partner agencies </a:t>
              </a:r>
              <a:endParaRPr kumimoji="0" lang="en-GB" sz="1400" b="0" i="0" u="none" strike="noStrike" kern="1200" cap="none" spc="0" normalizeH="0" baseline="0" noProof="0">
                <a:ln>
                  <a:noFill/>
                </a:ln>
                <a:solidFill>
                  <a:srgbClr val="25314F"/>
                </a:solidFill>
                <a:effectLst/>
                <a:uLnTx/>
                <a:uFillTx/>
                <a:latin typeface="HelveticaNeueLT Pro 55 Roman" panose="020B0804020202020204" pitchFamily="34" charset="0"/>
                <a:ea typeface="+mn-ea"/>
                <a:cs typeface="+mn-cs"/>
              </a:endParaRPr>
            </a:p>
          </p:txBody>
        </p:sp>
        <p:sp>
          <p:nvSpPr>
            <p:cNvPr id="23" name="TextBox 22">
              <a:extLst>
                <a:ext uri="{FF2B5EF4-FFF2-40B4-BE49-F238E27FC236}">
                  <a16:creationId xmlns:a16="http://schemas.microsoft.com/office/drawing/2014/main" id="{D3720302-2882-1D91-C046-199E0D79914B}"/>
                </a:ext>
              </a:extLst>
            </p:cNvPr>
            <p:cNvSpPr txBox="1"/>
            <p:nvPr/>
          </p:nvSpPr>
          <p:spPr>
            <a:xfrm>
              <a:off x="6555464" y="3292502"/>
              <a:ext cx="383870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Mobilise and </a:t>
              </a: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support </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emergency fire and rescue service resource</a:t>
              </a:r>
              <a:endParaRPr kumimoji="0" lang="en-GB" sz="1400" b="0" i="0" u="none" strike="noStrike" kern="1200" cap="none" spc="0" normalizeH="0" baseline="0" noProof="0">
                <a:ln>
                  <a:noFill/>
                </a:ln>
                <a:solidFill>
                  <a:srgbClr val="25314F"/>
                </a:solidFill>
                <a:effectLst/>
                <a:uLnTx/>
                <a:uFillTx/>
                <a:latin typeface="HelveticaNeueLT Pro 55 Roman" panose="020B0804020202020204" pitchFamily="34" charset="0"/>
                <a:ea typeface="+mn-ea"/>
                <a:cs typeface="+mn-cs"/>
              </a:endParaRPr>
            </a:p>
          </p:txBody>
        </p:sp>
        <p:sp>
          <p:nvSpPr>
            <p:cNvPr id="24" name="TextBox 23">
              <a:extLst>
                <a:ext uri="{FF2B5EF4-FFF2-40B4-BE49-F238E27FC236}">
                  <a16:creationId xmlns:a16="http://schemas.microsoft.com/office/drawing/2014/main" id="{1EAB202D-25C5-0C7B-28C8-F773638874EE}"/>
                </a:ext>
              </a:extLst>
            </p:cNvPr>
            <p:cNvSpPr txBox="1"/>
            <p:nvPr/>
          </p:nvSpPr>
          <p:spPr>
            <a:xfrm>
              <a:off x="6555462" y="4191299"/>
              <a:ext cx="383870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Salaries</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 start from £28,000 per annum</a:t>
              </a:r>
            </a:p>
          </p:txBody>
        </p:sp>
        <p:sp>
          <p:nvSpPr>
            <p:cNvPr id="30" name="TextBox 29">
              <a:extLst>
                <a:ext uri="{FF2B5EF4-FFF2-40B4-BE49-F238E27FC236}">
                  <a16:creationId xmlns:a16="http://schemas.microsoft.com/office/drawing/2014/main" id="{9B802A08-A5E8-9576-6423-9BBC0BA94416}"/>
                </a:ext>
              </a:extLst>
            </p:cNvPr>
            <p:cNvSpPr txBox="1"/>
            <p:nvPr/>
          </p:nvSpPr>
          <p:spPr>
            <a:xfrm>
              <a:off x="6638410" y="5411865"/>
              <a:ext cx="413801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This job requires </a:t>
              </a: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communication -</a:t>
              </a: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collaboration</a:t>
              </a: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 – </a:t>
              </a: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decision making</a:t>
              </a:r>
            </a:p>
          </p:txBody>
        </p:sp>
      </p:grpSp>
      <p:grpSp>
        <p:nvGrpSpPr>
          <p:cNvPr id="39" name="Group 38">
            <a:extLst>
              <a:ext uri="{FF2B5EF4-FFF2-40B4-BE49-F238E27FC236}">
                <a16:creationId xmlns:a16="http://schemas.microsoft.com/office/drawing/2014/main" id="{09FDCAF7-4068-F3C4-1DFB-EAFE64D02485}"/>
              </a:ext>
            </a:extLst>
          </p:cNvPr>
          <p:cNvGrpSpPr/>
          <p:nvPr/>
        </p:nvGrpSpPr>
        <p:grpSpPr>
          <a:xfrm>
            <a:off x="5871322" y="11750919"/>
            <a:ext cx="1179404" cy="1150402"/>
            <a:chOff x="5746868" y="5136437"/>
            <a:chExt cx="1179404" cy="1150402"/>
          </a:xfrm>
        </p:grpSpPr>
        <p:pic>
          <p:nvPicPr>
            <p:cNvPr id="40" name="Graphic 39" descr="Thought bubble with solid fill">
              <a:extLst>
                <a:ext uri="{FF2B5EF4-FFF2-40B4-BE49-F238E27FC236}">
                  <a16:creationId xmlns:a16="http://schemas.microsoft.com/office/drawing/2014/main" id="{A0A66104-1001-99D7-80A9-7580ED1A71E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5746868" y="5136437"/>
              <a:ext cx="1150402" cy="1150402"/>
            </a:xfrm>
            <a:prstGeom prst="rect">
              <a:avLst/>
            </a:prstGeom>
          </p:spPr>
        </p:pic>
        <p:sp>
          <p:nvSpPr>
            <p:cNvPr id="41" name="TextBox 40">
              <a:extLst>
                <a:ext uri="{FF2B5EF4-FFF2-40B4-BE49-F238E27FC236}">
                  <a16:creationId xmlns:a16="http://schemas.microsoft.com/office/drawing/2014/main" id="{A2870606-FF88-35DA-809F-7D0B2F4B9244}"/>
                </a:ext>
              </a:extLst>
            </p:cNvPr>
            <p:cNvSpPr txBox="1"/>
            <p:nvPr/>
          </p:nvSpPr>
          <p:spPr>
            <a:xfrm>
              <a:off x="5895522" y="5442643"/>
              <a:ext cx="10307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5314F"/>
                  </a:solidFill>
                  <a:effectLst/>
                  <a:uLnTx/>
                  <a:uFillTx/>
                  <a:latin typeface="Poppins" panose="00000500000000000000" pitchFamily="2" charset="0"/>
                  <a:ea typeface="+mn-ea"/>
                  <a:cs typeface="Poppins" panose="00000500000000000000" pitchFamily="2" charset="0"/>
                </a:rPr>
                <a:t>THINK!</a:t>
              </a:r>
            </a:p>
          </p:txBody>
        </p:sp>
      </p:grpSp>
      <p:grpSp>
        <p:nvGrpSpPr>
          <p:cNvPr id="42" name="Group 41">
            <a:extLst>
              <a:ext uri="{FF2B5EF4-FFF2-40B4-BE49-F238E27FC236}">
                <a16:creationId xmlns:a16="http://schemas.microsoft.com/office/drawing/2014/main" id="{36EA041E-41B5-4AB4-EAC3-44EDEA8E58E8}"/>
              </a:ext>
            </a:extLst>
          </p:cNvPr>
          <p:cNvGrpSpPr/>
          <p:nvPr/>
        </p:nvGrpSpPr>
        <p:grpSpPr>
          <a:xfrm>
            <a:off x="7115804" y="11847419"/>
            <a:ext cx="4052038" cy="842984"/>
            <a:chOff x="6991350" y="5386821"/>
            <a:chExt cx="4052038" cy="842984"/>
          </a:xfrm>
        </p:grpSpPr>
        <p:sp>
          <p:nvSpPr>
            <p:cNvPr id="43" name="Rectangle: Rounded Corners 42">
              <a:extLst>
                <a:ext uri="{FF2B5EF4-FFF2-40B4-BE49-F238E27FC236}">
                  <a16:creationId xmlns:a16="http://schemas.microsoft.com/office/drawing/2014/main" id="{B64326D3-40E3-F4C3-39D0-6EF8B0E9A839}"/>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314F"/>
                </a:solidFill>
                <a:effectLst/>
                <a:uLnTx/>
                <a:uFillTx/>
                <a:latin typeface="Aptos" panose="02110004020202020204"/>
                <a:ea typeface="+mn-ea"/>
                <a:cs typeface="+mn-cs"/>
              </a:endParaRPr>
            </a:p>
          </p:txBody>
        </p:sp>
        <p:sp>
          <p:nvSpPr>
            <p:cNvPr id="44" name="TextBox 43">
              <a:extLst>
                <a:ext uri="{FF2B5EF4-FFF2-40B4-BE49-F238E27FC236}">
                  <a16:creationId xmlns:a16="http://schemas.microsoft.com/office/drawing/2014/main" id="{BB015CD1-1347-4B0A-595B-302089262582}"/>
                </a:ext>
              </a:extLst>
            </p:cNvPr>
            <p:cNvSpPr txBox="1"/>
            <p:nvPr/>
          </p:nvSpPr>
          <p:spPr>
            <a:xfrm>
              <a:off x="7020352" y="5515925"/>
              <a:ext cx="3905403"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16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16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260122369"/>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2"/>
                                        </p:tgtEl>
                                      </p:cBhvr>
                                    </p:animEffect>
                                    <p:set>
                                      <p:cBhvr>
                                        <p:cTn id="7"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5B981F58-3047-E06F-B2CD-F6E7D4AD48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805" y="610967"/>
            <a:ext cx="10128739" cy="5733562"/>
          </a:xfrm>
          <a:prstGeom prst="roundRect">
            <a:avLst>
              <a:gd name="adj" fmla="val 13590"/>
            </a:avLst>
          </a:prstGeom>
          <a:blipFill dpi="0" rotWithShape="1">
            <a:blip r:embed="rId4"/>
            <a:srcRect/>
            <a:tile tx="12700" ty="0" sx="100000" sy="100000" flip="none" algn="tl"/>
          </a:blipFill>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1854D449-C3A8-EEDB-E1A4-E4BD4FC1A053}"/>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2500" b="90000" l="8974" r="90000">
                        <a14:foregroundMark x1="42163" y1="13341" x2="42163" y2="24808"/>
                        <a14:foregroundMark x1="33157" y1="7091" x2="28205" y2="15529"/>
                        <a14:foregroundMark x1="28205" y1="15529" x2="28205" y2="15697"/>
                        <a14:foregroundMark x1="39567" y1="6082" x2="42724" y2="9952"/>
                        <a14:foregroundMark x1="38446" y1="2861" x2="36314" y2="10120"/>
                        <a14:foregroundMark x1="39455" y1="2524" x2="39455" y2="2524"/>
                        <a14:foregroundMark x1="27644" y1="16707" x2="28205" y2="26659"/>
                        <a14:foregroundMark x1="45304" y1="12332" x2="43734" y2="20433"/>
                        <a14:foregroundMark x1="48125" y1="22957" x2="48013" y2="25313"/>
                        <a14:foregroundMark x1="31474" y1="38654" x2="28878" y2="36130"/>
                        <a14:foregroundMark x1="28317" y1="32909" x2="28990" y2="35433"/>
                        <a14:foregroundMark x1="27083" y1="24471" x2="27083" y2="25817"/>
                        <a14:foregroundMark x1="27308" y1="18389" x2="27308" y2="18389"/>
                        <a14:foregroundMark x1="27420" y1="16370" x2="28429" y2="12668"/>
                        <a14:foregroundMark x1="14599" y1="72404" x2="15160" y2="83029"/>
                        <a14:foregroundMark x1="10994" y1="76466" x2="13462" y2="78486"/>
                        <a14:foregroundMark x1="9423" y1="79495" x2="8974" y2="84063"/>
                        <a14:foregroundMark x1="47228" y1="29207" x2="47228" y2="29207"/>
                        <a14:backgroundMark x1="54984" y1="29880" x2="57692" y2="41178"/>
                        <a14:backgroundMark x1="24279" y1="33413" x2="19439" y2="34928"/>
                      </a14:backgroundRemoval>
                    </a14:imgEffect>
                  </a14:imgLayer>
                </a14:imgProps>
              </a:ext>
              <a:ext uri="{28A0092B-C50C-407E-A947-70E740481C1C}">
                <a14:useLocalDpi xmlns:a14="http://schemas.microsoft.com/office/drawing/2010/main" val="0"/>
              </a:ext>
            </a:extLst>
          </a:blip>
          <a:srcRect b="19747"/>
          <a:stretch>
            <a:fillRect/>
          </a:stretch>
        </p:blipFill>
        <p:spPr>
          <a:xfrm>
            <a:off x="-267286" y="840767"/>
            <a:ext cx="10287000" cy="5503762"/>
          </a:xfrm>
          <a:prstGeom prst="rect">
            <a:avLst/>
          </a:prstGeom>
          <a:effectLst>
            <a:outerShdw blurRad="63500" sx="102000" sy="102000" algn="ctr" rotWithShape="0">
              <a:prstClr val="black">
                <a:alpha val="40000"/>
              </a:prstClr>
            </a:outerShdw>
          </a:effectLst>
        </p:spPr>
      </p:pic>
      <p:grpSp>
        <p:nvGrpSpPr>
          <p:cNvPr id="18" name="Group 17">
            <a:extLst>
              <a:ext uri="{FF2B5EF4-FFF2-40B4-BE49-F238E27FC236}">
                <a16:creationId xmlns:a16="http://schemas.microsoft.com/office/drawing/2014/main" id="{B2DD0551-24E4-691A-272B-FBB8044AFED4}"/>
              </a:ext>
            </a:extLst>
          </p:cNvPr>
          <p:cNvGrpSpPr/>
          <p:nvPr/>
        </p:nvGrpSpPr>
        <p:grpSpPr>
          <a:xfrm>
            <a:off x="5578942" y="923492"/>
            <a:ext cx="12432710" cy="4069677"/>
            <a:chOff x="5578942" y="923492"/>
            <a:chExt cx="12432710" cy="4069677"/>
          </a:xfrm>
        </p:grpSpPr>
        <p:grpSp>
          <p:nvGrpSpPr>
            <p:cNvPr id="11" name="Group 10">
              <a:extLst>
                <a:ext uri="{FF2B5EF4-FFF2-40B4-BE49-F238E27FC236}">
                  <a16:creationId xmlns:a16="http://schemas.microsoft.com/office/drawing/2014/main" id="{C29AECDF-20A6-4915-CB22-8224F03B1B32}"/>
                </a:ext>
              </a:extLst>
            </p:cNvPr>
            <p:cNvGrpSpPr/>
            <p:nvPr/>
          </p:nvGrpSpPr>
          <p:grpSpPr>
            <a:xfrm>
              <a:off x="5578942" y="923492"/>
              <a:ext cx="12432710" cy="4069677"/>
              <a:chOff x="5655142" y="451388"/>
              <a:chExt cx="12432710" cy="4069677"/>
            </a:xfrm>
          </p:grpSpPr>
          <p:sp>
            <p:nvSpPr>
              <p:cNvPr id="6" name="Rectangle: Rounded Corners 5">
                <a:extLst>
                  <a:ext uri="{FF2B5EF4-FFF2-40B4-BE49-F238E27FC236}">
                    <a16:creationId xmlns:a16="http://schemas.microsoft.com/office/drawing/2014/main" id="{95407D98-F5F5-7D46-2210-39F9C0DA4B1E}"/>
                  </a:ext>
                </a:extLst>
              </p:cNvPr>
              <p:cNvSpPr/>
              <p:nvPr/>
            </p:nvSpPr>
            <p:spPr>
              <a:xfrm>
                <a:off x="5655142" y="1068300"/>
                <a:ext cx="5179105" cy="3452765"/>
              </a:xfrm>
              <a:prstGeom prst="roundRect">
                <a:avLst/>
              </a:prstGeom>
              <a:solidFill>
                <a:schemeClr val="bg2">
                  <a:lumMod val="90000"/>
                  <a:alpha val="89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A2539297-82EF-41F4-C995-8E2DBEFCAED8}"/>
                  </a:ext>
                </a:extLst>
              </p:cNvPr>
              <p:cNvSpPr/>
              <p:nvPr/>
            </p:nvSpPr>
            <p:spPr>
              <a:xfrm>
                <a:off x="5655143" y="451388"/>
                <a:ext cx="5179105" cy="830997"/>
              </a:xfrm>
              <a:prstGeom prst="roundRect">
                <a:avLst>
                  <a:gd name="adj" fmla="val 50000"/>
                </a:avLst>
              </a:prstGeom>
              <a:solidFill>
                <a:schemeClr val="bg1"/>
              </a:solidFill>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5" name="Graphic 4" descr="Magnifying glass with solid fill">
                <a:extLst>
                  <a:ext uri="{FF2B5EF4-FFF2-40B4-BE49-F238E27FC236}">
                    <a16:creationId xmlns:a16="http://schemas.microsoft.com/office/drawing/2014/main" id="{9E131977-3CCE-98FF-566F-EDE628C1497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76841" y="524954"/>
                <a:ext cx="683862" cy="683862"/>
              </a:xfrm>
              <a:prstGeom prst="rect">
                <a:avLst/>
              </a:prstGeom>
            </p:spPr>
          </p:pic>
          <p:sp>
            <p:nvSpPr>
              <p:cNvPr id="10" name="TextBox 9">
                <a:extLst>
                  <a:ext uri="{FF2B5EF4-FFF2-40B4-BE49-F238E27FC236}">
                    <a16:creationId xmlns:a16="http://schemas.microsoft.com/office/drawing/2014/main" id="{BDABD954-2CD5-C3A0-D380-EC549EECDE26}"/>
                  </a:ext>
                </a:extLst>
              </p:cNvPr>
              <p:cNvSpPr txBox="1"/>
              <p:nvPr/>
            </p:nvSpPr>
            <p:spPr>
              <a:xfrm>
                <a:off x="6851817" y="574498"/>
                <a:ext cx="112360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uLnTx/>
                    <a:uFillTx/>
                    <a:latin typeface="Poppins" panose="00000500000000000000" pitchFamily="2" charset="0"/>
                    <a:ea typeface="+mn-ea"/>
                    <a:cs typeface="Poppins" panose="00000500000000000000" pitchFamily="2" charset="0"/>
                  </a:rPr>
                  <a:t>Firefighters</a:t>
                </a:r>
              </a:p>
            </p:txBody>
          </p:sp>
          <p:pic>
            <p:nvPicPr>
              <p:cNvPr id="9" name="Graphic 8" descr="Magnifying glass with solid fill">
                <a:extLst>
                  <a:ext uri="{FF2B5EF4-FFF2-40B4-BE49-F238E27FC236}">
                    <a16:creationId xmlns:a16="http://schemas.microsoft.com/office/drawing/2014/main" id="{F8D3883F-4655-11D4-170B-1ED1783574A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94352" y="1540132"/>
                <a:ext cx="448839" cy="423502"/>
              </a:xfrm>
              <a:prstGeom prst="rect">
                <a:avLst/>
              </a:prstGeom>
            </p:spPr>
          </p:pic>
          <p:pic>
            <p:nvPicPr>
              <p:cNvPr id="14" name="Graphic 13" descr="Magnifying glass with solid fill">
                <a:extLst>
                  <a:ext uri="{FF2B5EF4-FFF2-40B4-BE49-F238E27FC236}">
                    <a16:creationId xmlns:a16="http://schemas.microsoft.com/office/drawing/2014/main" id="{5DAF4235-0323-B813-B9D6-20C9B667D39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94351" y="2162206"/>
                <a:ext cx="448839" cy="423502"/>
              </a:xfrm>
              <a:prstGeom prst="rect">
                <a:avLst/>
              </a:prstGeom>
            </p:spPr>
          </p:pic>
          <p:pic>
            <p:nvPicPr>
              <p:cNvPr id="16" name="Graphic 15" descr="Magnifying glass with solid fill">
                <a:extLst>
                  <a:ext uri="{FF2B5EF4-FFF2-40B4-BE49-F238E27FC236}">
                    <a16:creationId xmlns:a16="http://schemas.microsoft.com/office/drawing/2014/main" id="{344BEFA4-D07A-526E-A23A-4BDBE399ACB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24307" y="2869914"/>
                <a:ext cx="448839" cy="423502"/>
              </a:xfrm>
              <a:prstGeom prst="rect">
                <a:avLst/>
              </a:prstGeom>
            </p:spPr>
          </p:pic>
          <p:pic>
            <p:nvPicPr>
              <p:cNvPr id="2" name="Graphic 1" descr="Magnifying glass with solid fill">
                <a:extLst>
                  <a:ext uri="{FF2B5EF4-FFF2-40B4-BE49-F238E27FC236}">
                    <a16:creationId xmlns:a16="http://schemas.microsoft.com/office/drawing/2014/main" id="{634AE163-4F22-24F9-457A-662A6704286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24307" y="3544259"/>
                <a:ext cx="448839" cy="423502"/>
              </a:xfrm>
              <a:prstGeom prst="rect">
                <a:avLst/>
              </a:prstGeom>
            </p:spPr>
          </p:pic>
        </p:grpSp>
        <p:sp>
          <p:nvSpPr>
            <p:cNvPr id="13" name="TextBox 12">
              <a:extLst>
                <a:ext uri="{FF2B5EF4-FFF2-40B4-BE49-F238E27FC236}">
                  <a16:creationId xmlns:a16="http://schemas.microsoft.com/office/drawing/2014/main" id="{5E39497C-453D-EED5-3F08-F95ADCC6C89B}"/>
                </a:ext>
              </a:extLst>
            </p:cNvPr>
            <p:cNvSpPr txBox="1"/>
            <p:nvPr/>
          </p:nvSpPr>
          <p:spPr>
            <a:xfrm>
              <a:off x="6384515" y="1986317"/>
              <a:ext cx="3991933" cy="646331"/>
            </a:xfrm>
            <a:prstGeom prst="rect">
              <a:avLst/>
            </a:prstGeom>
            <a:noFill/>
          </p:spPr>
          <p:txBody>
            <a:bodyPr wrap="square">
              <a:spAutoFit/>
            </a:bodyPr>
            <a:lstStyle/>
            <a:p>
              <a:r>
                <a:rPr lang="en-GB" sz="1200">
                  <a:latin typeface="Helvetica "/>
                </a:rPr>
                <a:t>Engaging with people across the county to support their understanding about </a:t>
              </a:r>
              <a:r>
                <a:rPr lang="en-GB" sz="1200" b="1">
                  <a:latin typeface="Helvetica "/>
                </a:rPr>
                <a:t>fire safety </a:t>
              </a:r>
              <a:r>
                <a:rPr lang="en-GB" sz="1200">
                  <a:latin typeface="Helvetica "/>
                </a:rPr>
                <a:t>and </a:t>
              </a:r>
              <a:r>
                <a:rPr lang="en-GB" sz="1200" b="1">
                  <a:latin typeface="Helvetica "/>
                </a:rPr>
                <a:t>reducing their risk.</a:t>
              </a:r>
              <a:endParaRPr lang="en-GB" sz="1200" b="1">
                <a:solidFill>
                  <a:srgbClr val="25314F"/>
                </a:solidFill>
                <a:latin typeface="Helvetica "/>
              </a:endParaRPr>
            </a:p>
          </p:txBody>
        </p:sp>
        <p:sp>
          <p:nvSpPr>
            <p:cNvPr id="15" name="TextBox 14">
              <a:extLst>
                <a:ext uri="{FF2B5EF4-FFF2-40B4-BE49-F238E27FC236}">
                  <a16:creationId xmlns:a16="http://schemas.microsoft.com/office/drawing/2014/main" id="{72DDAE92-3A56-D57F-A4D1-B34B954E734F}"/>
                </a:ext>
              </a:extLst>
            </p:cNvPr>
            <p:cNvSpPr txBox="1"/>
            <p:nvPr/>
          </p:nvSpPr>
          <p:spPr>
            <a:xfrm>
              <a:off x="6384514" y="2571835"/>
              <a:ext cx="3838705" cy="830997"/>
            </a:xfrm>
            <a:prstGeom prst="rect">
              <a:avLst/>
            </a:prstGeom>
            <a:noFill/>
          </p:spPr>
          <p:txBody>
            <a:bodyPr wrap="square">
              <a:spAutoFit/>
            </a:bodyPr>
            <a:lstStyle/>
            <a:p>
              <a:r>
                <a:rPr lang="en-GB" sz="1200">
                  <a:latin typeface="Helvetica "/>
                </a:rPr>
                <a:t>Attending </a:t>
              </a:r>
              <a:r>
                <a:rPr lang="en-GB" sz="1200" b="1">
                  <a:latin typeface="Helvetica "/>
                </a:rPr>
                <a:t>emergency calls</a:t>
              </a:r>
              <a:r>
                <a:rPr lang="en-GB" sz="1200">
                  <a:latin typeface="Helvetica "/>
                </a:rPr>
                <a:t> and requests for assistance including fires, road accidents, flooding, spillages of dangerous substances and rail or air crashes.</a:t>
              </a:r>
              <a:endParaRPr lang="en-GB" sz="1200" b="1">
                <a:solidFill>
                  <a:srgbClr val="25314F"/>
                </a:solidFill>
                <a:latin typeface="Helvetica "/>
              </a:endParaRPr>
            </a:p>
          </p:txBody>
        </p:sp>
        <p:sp>
          <p:nvSpPr>
            <p:cNvPr id="17" name="TextBox 16">
              <a:extLst>
                <a:ext uri="{FF2B5EF4-FFF2-40B4-BE49-F238E27FC236}">
                  <a16:creationId xmlns:a16="http://schemas.microsoft.com/office/drawing/2014/main" id="{5B3D984F-0D87-4D9F-22AF-BEB462E1F675}"/>
                </a:ext>
              </a:extLst>
            </p:cNvPr>
            <p:cNvSpPr txBox="1"/>
            <p:nvPr/>
          </p:nvSpPr>
          <p:spPr>
            <a:xfrm>
              <a:off x="6384514" y="3359688"/>
              <a:ext cx="3838705" cy="646331"/>
            </a:xfrm>
            <a:prstGeom prst="rect">
              <a:avLst/>
            </a:prstGeom>
            <a:noFill/>
          </p:spPr>
          <p:txBody>
            <a:bodyPr wrap="square">
              <a:spAutoFit/>
            </a:bodyPr>
            <a:lstStyle/>
            <a:p>
              <a:r>
                <a:rPr lang="en-GB" sz="1200">
                  <a:latin typeface="Helvetica "/>
                </a:rPr>
                <a:t>To become a Firefighter, you need to be aged </a:t>
              </a:r>
              <a:r>
                <a:rPr lang="en-GB" sz="1200" b="1">
                  <a:latin typeface="Helvetica "/>
                </a:rPr>
                <a:t>18 or over</a:t>
              </a:r>
              <a:r>
                <a:rPr lang="en-GB" sz="1200">
                  <a:latin typeface="Helvetica "/>
                </a:rPr>
                <a:t>, meet the required </a:t>
              </a:r>
              <a:r>
                <a:rPr lang="en-GB" sz="1200" b="1">
                  <a:latin typeface="Helvetica "/>
                </a:rPr>
                <a:t>health and physical standards </a:t>
              </a:r>
              <a:r>
                <a:rPr lang="en-GB" sz="1200">
                  <a:latin typeface="Helvetica "/>
                </a:rPr>
                <a:t>and work well in a team</a:t>
              </a:r>
            </a:p>
          </p:txBody>
        </p:sp>
        <p:sp>
          <p:nvSpPr>
            <p:cNvPr id="4" name="TextBox 3">
              <a:extLst>
                <a:ext uri="{FF2B5EF4-FFF2-40B4-BE49-F238E27FC236}">
                  <a16:creationId xmlns:a16="http://schemas.microsoft.com/office/drawing/2014/main" id="{2391E000-8137-888C-2C23-362D6040D436}"/>
                </a:ext>
              </a:extLst>
            </p:cNvPr>
            <p:cNvSpPr txBox="1"/>
            <p:nvPr/>
          </p:nvSpPr>
          <p:spPr>
            <a:xfrm>
              <a:off x="6389793" y="3978713"/>
              <a:ext cx="3739274" cy="830997"/>
            </a:xfrm>
            <a:prstGeom prst="rect">
              <a:avLst/>
            </a:prstGeom>
            <a:noFill/>
          </p:spPr>
          <p:txBody>
            <a:bodyPr wrap="square">
              <a:spAutoFit/>
            </a:bodyPr>
            <a:lstStyle/>
            <a:p>
              <a:r>
                <a:rPr lang="en-GB" sz="1200">
                  <a:latin typeface="Helvetica "/>
                </a:rPr>
                <a:t>Our on-call firefighters respond to </a:t>
              </a:r>
              <a:r>
                <a:rPr lang="en-GB" sz="1200" b="1">
                  <a:latin typeface="Helvetica "/>
                </a:rPr>
                <a:t>emergencies in their area</a:t>
              </a:r>
              <a:r>
                <a:rPr lang="en-GB" sz="1200">
                  <a:latin typeface="Helvetica "/>
                </a:rPr>
                <a:t>. They need to live/work within 5 minutes of the fire station. They work a </a:t>
              </a:r>
              <a:r>
                <a:rPr lang="en-GB" sz="1200" b="1">
                  <a:latin typeface="Helvetica "/>
                </a:rPr>
                <a:t>full-time job</a:t>
              </a:r>
              <a:r>
                <a:rPr lang="en-GB" sz="1200">
                  <a:latin typeface="Helvetica "/>
                </a:rPr>
                <a:t> alongside being on-call.  </a:t>
              </a:r>
            </a:p>
          </p:txBody>
        </p:sp>
      </p:grpSp>
      <p:grpSp>
        <p:nvGrpSpPr>
          <p:cNvPr id="32" name="Group 31">
            <a:extLst>
              <a:ext uri="{FF2B5EF4-FFF2-40B4-BE49-F238E27FC236}">
                <a16:creationId xmlns:a16="http://schemas.microsoft.com/office/drawing/2014/main" id="{DC7EEBD4-34A7-CEA8-840A-410C0ACE65F5}"/>
              </a:ext>
            </a:extLst>
          </p:cNvPr>
          <p:cNvGrpSpPr/>
          <p:nvPr/>
        </p:nvGrpSpPr>
        <p:grpSpPr>
          <a:xfrm>
            <a:off x="5578942" y="5123622"/>
            <a:ext cx="5154240" cy="966743"/>
            <a:chOff x="5578942" y="5123622"/>
            <a:chExt cx="5154240" cy="966743"/>
          </a:xfrm>
        </p:grpSpPr>
        <p:sp>
          <p:nvSpPr>
            <p:cNvPr id="31" name="Rectangle: Rounded Corners 30">
              <a:extLst>
                <a:ext uri="{FF2B5EF4-FFF2-40B4-BE49-F238E27FC236}">
                  <a16:creationId xmlns:a16="http://schemas.microsoft.com/office/drawing/2014/main" id="{4BCA03AF-B76D-20D5-53F1-28FF965B7D90}"/>
                </a:ext>
              </a:extLst>
            </p:cNvPr>
            <p:cNvSpPr/>
            <p:nvPr/>
          </p:nvSpPr>
          <p:spPr>
            <a:xfrm>
              <a:off x="5578942" y="5123622"/>
              <a:ext cx="5154240" cy="966743"/>
            </a:xfrm>
            <a:prstGeom prst="roundRect">
              <a:avLst>
                <a:gd name="adj" fmla="val 31073"/>
              </a:avLst>
            </a:prstGeom>
            <a:solidFill>
              <a:schemeClr val="bg2">
                <a:lumMod val="90000"/>
                <a:alpha val="89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1BB651BB-204F-F01C-54CA-240A6A9AEADF}"/>
                </a:ext>
              </a:extLst>
            </p:cNvPr>
            <p:cNvSpPr txBox="1"/>
            <p:nvPr/>
          </p:nvSpPr>
          <p:spPr>
            <a:xfrm>
              <a:off x="6274008" y="5288215"/>
              <a:ext cx="3838705" cy="584775"/>
            </a:xfrm>
            <a:prstGeom prst="rect">
              <a:avLst/>
            </a:prstGeom>
            <a:noFill/>
          </p:spPr>
          <p:txBody>
            <a:bodyPr wrap="square">
              <a:spAutoFit/>
            </a:bodyPr>
            <a:lstStyle/>
            <a:p>
              <a:pPr algn="ctr"/>
              <a:r>
                <a:rPr lang="en-GB" sz="1600">
                  <a:solidFill>
                    <a:srgbClr val="25314F"/>
                  </a:solidFill>
                </a:rPr>
                <a:t>This job requires </a:t>
              </a:r>
              <a:r>
                <a:rPr lang="en-GB" sz="1600" b="1">
                  <a:solidFill>
                    <a:srgbClr val="25314F"/>
                  </a:solidFill>
                </a:rPr>
                <a:t>compassion</a:t>
              </a:r>
              <a:r>
                <a:rPr lang="en-GB" sz="1600">
                  <a:solidFill>
                    <a:srgbClr val="25314F"/>
                  </a:solidFill>
                </a:rPr>
                <a:t>, </a:t>
              </a:r>
              <a:r>
                <a:rPr lang="en-GB" sz="1600" b="1">
                  <a:solidFill>
                    <a:srgbClr val="25314F"/>
                  </a:solidFill>
                </a:rPr>
                <a:t>kindness</a:t>
              </a:r>
              <a:r>
                <a:rPr lang="en-GB" sz="1600">
                  <a:solidFill>
                    <a:srgbClr val="25314F"/>
                  </a:solidFill>
                </a:rPr>
                <a:t>, </a:t>
              </a:r>
              <a:r>
                <a:rPr lang="en-GB" sz="1600" b="1">
                  <a:solidFill>
                    <a:srgbClr val="25314F"/>
                  </a:solidFill>
                </a:rPr>
                <a:t>enthusiasm</a:t>
              </a:r>
              <a:r>
                <a:rPr lang="en-GB" sz="1600">
                  <a:solidFill>
                    <a:srgbClr val="25314F"/>
                  </a:solidFill>
                </a:rPr>
                <a:t> and </a:t>
              </a:r>
              <a:r>
                <a:rPr lang="en-GB" sz="1600" b="1">
                  <a:solidFill>
                    <a:srgbClr val="25314F"/>
                  </a:solidFill>
                </a:rPr>
                <a:t>commitment</a:t>
              </a:r>
              <a:endParaRPr lang="en-GB" sz="1600" b="1">
                <a:solidFill>
                  <a:srgbClr val="25314F"/>
                </a:solidFill>
                <a:latin typeface="HelveticaNeueLT Pro 55 Roman" panose="020B0804020202020204" pitchFamily="34" charset="0"/>
              </a:endParaRPr>
            </a:p>
          </p:txBody>
        </p:sp>
      </p:grpSp>
      <p:grpSp>
        <p:nvGrpSpPr>
          <p:cNvPr id="7" name="Group 6">
            <a:extLst>
              <a:ext uri="{FF2B5EF4-FFF2-40B4-BE49-F238E27FC236}">
                <a16:creationId xmlns:a16="http://schemas.microsoft.com/office/drawing/2014/main" id="{48A58342-6495-77D5-8350-733CCE792734}"/>
              </a:ext>
            </a:extLst>
          </p:cNvPr>
          <p:cNvGrpSpPr/>
          <p:nvPr/>
        </p:nvGrpSpPr>
        <p:grpSpPr>
          <a:xfrm>
            <a:off x="5566510" y="5090229"/>
            <a:ext cx="5179104" cy="1042315"/>
            <a:chOff x="6991350" y="5386821"/>
            <a:chExt cx="4741175" cy="842984"/>
          </a:xfrm>
        </p:grpSpPr>
        <p:sp>
          <p:nvSpPr>
            <p:cNvPr id="12" name="Rectangle: Rounded Corners 11">
              <a:extLst>
                <a:ext uri="{FF2B5EF4-FFF2-40B4-BE49-F238E27FC236}">
                  <a16:creationId xmlns:a16="http://schemas.microsoft.com/office/drawing/2014/main" id="{1180374D-4F9E-32CD-590D-D28AD4BACE44}"/>
                </a:ext>
              </a:extLst>
            </p:cNvPr>
            <p:cNvSpPr/>
            <p:nvPr/>
          </p:nvSpPr>
          <p:spPr>
            <a:xfrm>
              <a:off x="6991350" y="5386821"/>
              <a:ext cx="4741175" cy="842984"/>
            </a:xfrm>
            <a:prstGeom prst="roundRect">
              <a:avLst>
                <a:gd name="adj" fmla="val 28160"/>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19" name="TextBox 18">
              <a:extLst>
                <a:ext uri="{FF2B5EF4-FFF2-40B4-BE49-F238E27FC236}">
                  <a16:creationId xmlns:a16="http://schemas.microsoft.com/office/drawing/2014/main" id="{B97B06E9-2042-D33F-5C08-22AACA4CE2F9}"/>
                </a:ext>
              </a:extLst>
            </p:cNvPr>
            <p:cNvSpPr txBox="1"/>
            <p:nvPr/>
          </p:nvSpPr>
          <p:spPr>
            <a:xfrm>
              <a:off x="7362815" y="5510212"/>
              <a:ext cx="3905403" cy="58753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20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107346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750" fill="hold"/>
                                        <p:tgtEl>
                                          <p:spTgt spid="8"/>
                                        </p:tgtEl>
                                        <p:attrNameLst>
                                          <p:attrName>ppt_x</p:attrName>
                                        </p:attrNameLst>
                                      </p:cBhvr>
                                      <p:tavLst>
                                        <p:tav tm="0">
                                          <p:val>
                                            <p:strVal val="0-#ppt_w/2"/>
                                          </p:val>
                                        </p:tav>
                                        <p:tav tm="100000">
                                          <p:val>
                                            <p:strVal val="#ppt_x"/>
                                          </p:val>
                                        </p:tav>
                                      </p:tavLst>
                                    </p:anim>
                                    <p:anim calcmode="lin" valueType="num">
                                      <p:cBhvr additive="base">
                                        <p:cTn id="8" dur="1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750" fill="hold"/>
                                        <p:tgtEl>
                                          <p:spTgt spid="18"/>
                                        </p:tgtEl>
                                        <p:attrNameLst>
                                          <p:attrName>ppt_x</p:attrName>
                                        </p:attrNameLst>
                                      </p:cBhvr>
                                      <p:tavLst>
                                        <p:tav tm="0">
                                          <p:val>
                                            <p:strVal val="1+#ppt_w/2"/>
                                          </p:val>
                                        </p:tav>
                                        <p:tav tm="100000">
                                          <p:val>
                                            <p:strVal val="#ppt_x"/>
                                          </p:val>
                                        </p:tav>
                                      </p:tavLst>
                                    </p:anim>
                                    <p:anim calcmode="lin" valueType="num">
                                      <p:cBhvr additive="base">
                                        <p:cTn id="12" dur="1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8EFD5459-2C42-07E6-1B11-EDAA13FD1BF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80E24E9-EEC0-A8D7-8B28-82A688A8A79E}"/>
              </a:ext>
            </a:extLst>
          </p:cNvPr>
          <p:cNvSpPr txBox="1"/>
          <p:nvPr/>
        </p:nvSpPr>
        <p:spPr>
          <a:xfrm>
            <a:off x="3338831" y="1403734"/>
            <a:ext cx="11236035" cy="1938992"/>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0" b="1" i="0" u="none" strike="noStrike" kern="1200" cap="none" spc="0" normalizeH="0" baseline="0" noProof="0">
                <a:ln>
                  <a:noFill/>
                </a:ln>
                <a:solidFill>
                  <a:prstClr val="white"/>
                </a:solidFill>
                <a:effectLst>
                  <a:outerShdw blurRad="63500" sx="102000" sy="102000" algn="ctr" rotWithShape="0">
                    <a:prstClr val="black">
                      <a:alpha val="40000"/>
                    </a:prstClr>
                  </a:outerShdw>
                </a:effectLst>
                <a:uLnTx/>
                <a:uFillTx/>
                <a:latin typeface="Poppins" panose="00000500000000000000" pitchFamily="2" charset="0"/>
                <a:ea typeface="+mn-ea"/>
                <a:cs typeface="Poppins" panose="00000500000000000000" pitchFamily="2" charset="0"/>
              </a:rPr>
              <a:t>Water</a:t>
            </a:r>
          </a:p>
        </p:txBody>
      </p:sp>
      <p:cxnSp>
        <p:nvCxnSpPr>
          <p:cNvPr id="5" name="Straight Connector 4">
            <a:extLst>
              <a:ext uri="{FF2B5EF4-FFF2-40B4-BE49-F238E27FC236}">
                <a16:creationId xmlns:a16="http://schemas.microsoft.com/office/drawing/2014/main" id="{9CAEFEF4-8843-BA48-C5A7-059AB67A0B5B}"/>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grpSp>
        <p:nvGrpSpPr>
          <p:cNvPr id="25" name="Group 24">
            <a:extLst>
              <a:ext uri="{FF2B5EF4-FFF2-40B4-BE49-F238E27FC236}">
                <a16:creationId xmlns:a16="http://schemas.microsoft.com/office/drawing/2014/main" id="{13E8059D-D0EA-03AF-006F-16A5F091B91D}"/>
              </a:ext>
            </a:extLst>
          </p:cNvPr>
          <p:cNvGrpSpPr/>
          <p:nvPr/>
        </p:nvGrpSpPr>
        <p:grpSpPr>
          <a:xfrm>
            <a:off x="741704" y="8207315"/>
            <a:ext cx="4337461" cy="5323795"/>
            <a:chOff x="678872" y="1222154"/>
            <a:chExt cx="4337461" cy="5323795"/>
          </a:xfrm>
        </p:grpSpPr>
        <p:pic>
          <p:nvPicPr>
            <p:cNvPr id="26" name="Picture 25">
              <a:extLst>
                <a:ext uri="{FF2B5EF4-FFF2-40B4-BE49-F238E27FC236}">
                  <a16:creationId xmlns:a16="http://schemas.microsoft.com/office/drawing/2014/main" id="{33001E7E-F366-A3D2-E3C3-FD5DD975F611}"/>
                </a:ext>
              </a:extLst>
            </p:cNvPr>
            <p:cNvPicPr>
              <a:picLocks noChangeAspect="1"/>
            </p:cNvPicPr>
            <p:nvPr/>
          </p:nvPicPr>
          <p:blipFill>
            <a:blip r:embed="rId2" cstate="print">
              <a:extLst>
                <a:ext uri="{28A0092B-C50C-407E-A947-70E740481C1C}">
                  <a14:useLocalDpi xmlns:a14="http://schemas.microsoft.com/office/drawing/2010/main" val="0"/>
                </a:ext>
              </a:extLst>
            </a:blip>
            <a:srcRect l="9260" r="22308"/>
            <a:stretch>
              <a:fillRect/>
            </a:stretch>
          </p:blipFill>
          <p:spPr>
            <a:xfrm>
              <a:off x="1481495" y="1382711"/>
              <a:ext cx="2402826" cy="2340843"/>
            </a:xfrm>
            <a:prstGeom prst="ellipse">
              <a:avLst/>
            </a:prstGeom>
            <a:ln>
              <a:noFill/>
            </a:ln>
            <a:effectLst>
              <a:outerShdw blurRad="50800" dist="38100" dir="5400000" algn="t" rotWithShape="0">
                <a:prstClr val="black">
                  <a:alpha val="40000"/>
                </a:prstClr>
              </a:outerShdw>
            </a:effectLst>
          </p:spPr>
        </p:pic>
        <p:pic>
          <p:nvPicPr>
            <p:cNvPr id="27" name="Picture 26" descr="Download Quote Box Png Rectangle Quote Box Full Size">
              <a:extLst>
                <a:ext uri="{FF2B5EF4-FFF2-40B4-BE49-F238E27FC236}">
                  <a16:creationId xmlns:a16="http://schemas.microsoft.com/office/drawing/2014/main" id="{1771C46F-58B6-6C38-4803-52C70C7E42F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Lst>
            </a:blip>
            <a:stretch>
              <a:fillRect/>
            </a:stretch>
          </p:blipFill>
          <p:spPr>
            <a:xfrm>
              <a:off x="678872" y="4044664"/>
              <a:ext cx="4337461" cy="2501285"/>
            </a:xfrm>
            <a:prstGeom prst="rect">
              <a:avLst/>
            </a:prstGeom>
            <a:effectLst>
              <a:outerShdw blurRad="63500" sx="102000" sy="102000" algn="ctr" rotWithShape="0">
                <a:prstClr val="black">
                  <a:alpha val="40000"/>
                </a:prstClr>
              </a:outerShdw>
            </a:effectLst>
          </p:spPr>
        </p:pic>
        <p:sp>
          <p:nvSpPr>
            <p:cNvPr id="28" name="TextBox 27">
              <a:extLst>
                <a:ext uri="{FF2B5EF4-FFF2-40B4-BE49-F238E27FC236}">
                  <a16:creationId xmlns:a16="http://schemas.microsoft.com/office/drawing/2014/main" id="{297C9774-1958-F9B2-64B8-4E2BD26D7168}"/>
                </a:ext>
              </a:extLst>
            </p:cNvPr>
            <p:cNvSpPr txBox="1"/>
            <p:nvPr/>
          </p:nvSpPr>
          <p:spPr>
            <a:xfrm>
              <a:off x="1148611" y="4402754"/>
              <a:ext cx="3397981" cy="178510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0B0004020202020204" pitchFamily="34" charset="0"/>
                  <a:ea typeface="+mn-ea"/>
                  <a:cs typeface="+mn-cs"/>
                </a:rPr>
                <a:t>As a Fire Control Operator, you play a vital role in helping people during emergencies such as fires, road traffic collisions, and water rescues. Working in a fast-paced control room, you answer 999 calls, keep callers calm, provide life-saving safety advice, and make sure the right emergency crews are sent quickly. The job involves working closely with firefighters, police, and ambulance services, using technology and communication skills to share important information and coordinate responses.</a:t>
              </a:r>
            </a:p>
          </p:txBody>
        </p:sp>
        <p:sp>
          <p:nvSpPr>
            <p:cNvPr id="29" name="Oval 28">
              <a:extLst>
                <a:ext uri="{FF2B5EF4-FFF2-40B4-BE49-F238E27FC236}">
                  <a16:creationId xmlns:a16="http://schemas.microsoft.com/office/drawing/2014/main" id="{A4CF4666-0616-89D6-B36A-50D019DD5F3C}"/>
                </a:ext>
              </a:extLst>
            </p:cNvPr>
            <p:cNvSpPr/>
            <p:nvPr/>
          </p:nvSpPr>
          <p:spPr>
            <a:xfrm>
              <a:off x="1301186" y="1222154"/>
              <a:ext cx="2768588" cy="2661954"/>
            </a:xfrm>
            <a:prstGeom prst="ellipse">
              <a:avLst/>
            </a:prstGeom>
            <a:noFill/>
            <a:ln w="53975">
              <a:gradFill>
                <a:gsLst>
                  <a:gs pos="0">
                    <a:srgbClr val="25314F"/>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0" name="Group 19">
            <a:extLst>
              <a:ext uri="{FF2B5EF4-FFF2-40B4-BE49-F238E27FC236}">
                <a16:creationId xmlns:a16="http://schemas.microsoft.com/office/drawing/2014/main" id="{7087C48C-971E-1E44-198B-F56F9679E1EF}"/>
              </a:ext>
            </a:extLst>
          </p:cNvPr>
          <p:cNvGrpSpPr/>
          <p:nvPr/>
        </p:nvGrpSpPr>
        <p:grpSpPr>
          <a:xfrm>
            <a:off x="5990201" y="8207315"/>
            <a:ext cx="5177642" cy="4342252"/>
            <a:chOff x="5745336" y="1592833"/>
            <a:chExt cx="5177642" cy="4342252"/>
          </a:xfrm>
        </p:grpSpPr>
        <p:grpSp>
          <p:nvGrpSpPr>
            <p:cNvPr id="21" name="Group 20">
              <a:extLst>
                <a:ext uri="{FF2B5EF4-FFF2-40B4-BE49-F238E27FC236}">
                  <a16:creationId xmlns:a16="http://schemas.microsoft.com/office/drawing/2014/main" id="{6560D276-54D5-F18A-3B6A-E3883F588BAB}"/>
                </a:ext>
              </a:extLst>
            </p:cNvPr>
            <p:cNvGrpSpPr/>
            <p:nvPr/>
          </p:nvGrpSpPr>
          <p:grpSpPr>
            <a:xfrm>
              <a:off x="5745336" y="1592833"/>
              <a:ext cx="5177642" cy="3379215"/>
              <a:chOff x="6463144" y="1486213"/>
              <a:chExt cx="4592783" cy="3176840"/>
            </a:xfrm>
          </p:grpSpPr>
          <p:sp>
            <p:nvSpPr>
              <p:cNvPr id="31" name="Rectangle: Rounded Corners 30">
                <a:extLst>
                  <a:ext uri="{FF2B5EF4-FFF2-40B4-BE49-F238E27FC236}">
                    <a16:creationId xmlns:a16="http://schemas.microsoft.com/office/drawing/2014/main" id="{81F0FA28-3311-5DEC-279F-91FBAFFA49FD}"/>
                  </a:ext>
                </a:extLst>
              </p:cNvPr>
              <p:cNvSpPr/>
              <p:nvPr/>
            </p:nvSpPr>
            <p:spPr>
              <a:xfrm>
                <a:off x="6463145" y="1486213"/>
                <a:ext cx="4592782" cy="511718"/>
              </a:xfrm>
              <a:prstGeom prst="roundRect">
                <a:avLst>
                  <a:gd name="adj" fmla="val 0"/>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2" name="Graphic 31" descr="Magnifying glass with solid fill">
                <a:extLst>
                  <a:ext uri="{FF2B5EF4-FFF2-40B4-BE49-F238E27FC236}">
                    <a16:creationId xmlns:a16="http://schemas.microsoft.com/office/drawing/2014/main" id="{CF1EDDCA-860B-4D7D-3AEE-D8BD251B7F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4086" y="1543001"/>
                <a:ext cx="398139" cy="398139"/>
              </a:xfrm>
              <a:prstGeom prst="rect">
                <a:avLst/>
              </a:prstGeom>
            </p:spPr>
          </p:pic>
          <p:pic>
            <p:nvPicPr>
              <p:cNvPr id="33" name="Graphic 32" descr="Radio microphone outline">
                <a:extLst>
                  <a:ext uri="{FF2B5EF4-FFF2-40B4-BE49-F238E27FC236}">
                    <a16:creationId xmlns:a16="http://schemas.microsoft.com/office/drawing/2014/main" id="{C508205E-5589-B12B-6403-AB7B2ADDF44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86852" y="1572532"/>
                <a:ext cx="339079" cy="339079"/>
              </a:xfrm>
              <a:prstGeom prst="rect">
                <a:avLst/>
              </a:prstGeom>
            </p:spPr>
          </p:pic>
          <p:sp>
            <p:nvSpPr>
              <p:cNvPr id="34" name="TextBox 33">
                <a:extLst>
                  <a:ext uri="{FF2B5EF4-FFF2-40B4-BE49-F238E27FC236}">
                    <a16:creationId xmlns:a16="http://schemas.microsoft.com/office/drawing/2014/main" id="{BAA84DCC-81E4-65D0-52A0-BED1E2445F0C}"/>
                  </a:ext>
                </a:extLst>
              </p:cNvPr>
              <p:cNvSpPr txBox="1"/>
              <p:nvPr/>
            </p:nvSpPr>
            <p:spPr>
              <a:xfrm>
                <a:off x="7063166" y="1543001"/>
                <a:ext cx="3215147" cy="40011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35" name="Rectangle: Rounded Corners 34">
                <a:extLst>
                  <a:ext uri="{FF2B5EF4-FFF2-40B4-BE49-F238E27FC236}">
                    <a16:creationId xmlns:a16="http://schemas.microsoft.com/office/drawing/2014/main" id="{8D24D1E4-18FF-AEC9-88C6-A435A20C221C}"/>
                  </a:ext>
                </a:extLst>
              </p:cNvPr>
              <p:cNvSpPr/>
              <p:nvPr/>
            </p:nvSpPr>
            <p:spPr>
              <a:xfrm>
                <a:off x="6463144" y="1997927"/>
                <a:ext cx="4592782" cy="2665126"/>
              </a:xfrm>
              <a:prstGeom prst="roundRect">
                <a:avLst>
                  <a:gd name="adj" fmla="val 0"/>
                </a:avLst>
              </a:prstGeom>
              <a:solidFill>
                <a:schemeClr val="bg1">
                  <a:alpha val="60000"/>
                </a:schemeClr>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6" name="Graphic 35" descr="Magnifying glass with solid fill">
                <a:extLst>
                  <a:ext uri="{FF2B5EF4-FFF2-40B4-BE49-F238E27FC236}">
                    <a16:creationId xmlns:a16="http://schemas.microsoft.com/office/drawing/2014/main" id="{B4736C3D-6B3D-E14B-D7D3-DC2240D39D2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23384" y="2389001"/>
                <a:ext cx="398139" cy="398139"/>
              </a:xfrm>
              <a:prstGeom prst="rect">
                <a:avLst/>
              </a:prstGeom>
            </p:spPr>
          </p:pic>
          <p:pic>
            <p:nvPicPr>
              <p:cNvPr id="37" name="Graphic 36" descr="Magnifying glass with solid fill">
                <a:extLst>
                  <a:ext uri="{FF2B5EF4-FFF2-40B4-BE49-F238E27FC236}">
                    <a16:creationId xmlns:a16="http://schemas.microsoft.com/office/drawing/2014/main" id="{32F59162-393C-2D5D-C2AF-67305DF09DF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67061" y="3130965"/>
                <a:ext cx="398139" cy="398139"/>
              </a:xfrm>
              <a:prstGeom prst="rect">
                <a:avLst/>
              </a:prstGeom>
            </p:spPr>
          </p:pic>
          <p:pic>
            <p:nvPicPr>
              <p:cNvPr id="38" name="Graphic 37" descr="Magnifying glass with solid fill">
                <a:extLst>
                  <a:ext uri="{FF2B5EF4-FFF2-40B4-BE49-F238E27FC236}">
                    <a16:creationId xmlns:a16="http://schemas.microsoft.com/office/drawing/2014/main" id="{DB8C7AD7-B4FE-C9FC-C818-6F9EB1C588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78016" y="3878092"/>
                <a:ext cx="398139" cy="398139"/>
              </a:xfrm>
              <a:prstGeom prst="rect">
                <a:avLst/>
              </a:prstGeom>
            </p:spPr>
          </p:pic>
        </p:grpSp>
        <p:sp>
          <p:nvSpPr>
            <p:cNvPr id="22" name="TextBox 21">
              <a:extLst>
                <a:ext uri="{FF2B5EF4-FFF2-40B4-BE49-F238E27FC236}">
                  <a16:creationId xmlns:a16="http://schemas.microsoft.com/office/drawing/2014/main" id="{6EB4E29A-DD2C-26C6-7E81-C151BF4F37C5}"/>
                </a:ext>
              </a:extLst>
            </p:cNvPr>
            <p:cNvSpPr txBox="1"/>
            <p:nvPr/>
          </p:nvSpPr>
          <p:spPr>
            <a:xfrm>
              <a:off x="6555463" y="2512726"/>
              <a:ext cx="383870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Taking </a:t>
              </a: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calls</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 from the public, crews, other emergency services and partner agencies </a:t>
              </a:r>
              <a:endParaRPr kumimoji="0" lang="en-GB" sz="1400" b="0" i="0" u="none" strike="noStrike" kern="1200" cap="none" spc="0" normalizeH="0" baseline="0" noProof="0">
                <a:ln>
                  <a:noFill/>
                </a:ln>
                <a:solidFill>
                  <a:srgbClr val="25314F"/>
                </a:solidFill>
                <a:effectLst/>
                <a:uLnTx/>
                <a:uFillTx/>
                <a:latin typeface="HelveticaNeueLT Pro 55 Roman" panose="020B0804020202020204" pitchFamily="34" charset="0"/>
                <a:ea typeface="+mn-ea"/>
                <a:cs typeface="+mn-cs"/>
              </a:endParaRPr>
            </a:p>
          </p:txBody>
        </p:sp>
        <p:sp>
          <p:nvSpPr>
            <p:cNvPr id="23" name="TextBox 22">
              <a:extLst>
                <a:ext uri="{FF2B5EF4-FFF2-40B4-BE49-F238E27FC236}">
                  <a16:creationId xmlns:a16="http://schemas.microsoft.com/office/drawing/2014/main" id="{871754FD-01BB-8146-FBD1-5FB995D9CABA}"/>
                </a:ext>
              </a:extLst>
            </p:cNvPr>
            <p:cNvSpPr txBox="1"/>
            <p:nvPr/>
          </p:nvSpPr>
          <p:spPr>
            <a:xfrm>
              <a:off x="6555464" y="3292502"/>
              <a:ext cx="383870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Mobilise and </a:t>
              </a: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support </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emergency fire and rescue service resource</a:t>
              </a:r>
              <a:endParaRPr kumimoji="0" lang="en-GB" sz="1400" b="0" i="0" u="none" strike="noStrike" kern="1200" cap="none" spc="0" normalizeH="0" baseline="0" noProof="0">
                <a:ln>
                  <a:noFill/>
                </a:ln>
                <a:solidFill>
                  <a:srgbClr val="25314F"/>
                </a:solidFill>
                <a:effectLst/>
                <a:uLnTx/>
                <a:uFillTx/>
                <a:latin typeface="HelveticaNeueLT Pro 55 Roman" panose="020B0804020202020204" pitchFamily="34" charset="0"/>
                <a:ea typeface="+mn-ea"/>
                <a:cs typeface="+mn-cs"/>
              </a:endParaRPr>
            </a:p>
          </p:txBody>
        </p:sp>
        <p:sp>
          <p:nvSpPr>
            <p:cNvPr id="24" name="TextBox 23">
              <a:extLst>
                <a:ext uri="{FF2B5EF4-FFF2-40B4-BE49-F238E27FC236}">
                  <a16:creationId xmlns:a16="http://schemas.microsoft.com/office/drawing/2014/main" id="{D2BDA900-76BC-DDEB-A0D9-308684A5A62D}"/>
                </a:ext>
              </a:extLst>
            </p:cNvPr>
            <p:cNvSpPr txBox="1"/>
            <p:nvPr/>
          </p:nvSpPr>
          <p:spPr>
            <a:xfrm>
              <a:off x="6555462" y="4191299"/>
              <a:ext cx="383870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Salaries</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 start from £28,000 per annum</a:t>
              </a:r>
            </a:p>
          </p:txBody>
        </p:sp>
        <p:sp>
          <p:nvSpPr>
            <p:cNvPr id="30" name="TextBox 29">
              <a:extLst>
                <a:ext uri="{FF2B5EF4-FFF2-40B4-BE49-F238E27FC236}">
                  <a16:creationId xmlns:a16="http://schemas.microsoft.com/office/drawing/2014/main" id="{47B64C8B-84CA-52CD-0C29-687F83DF4F3F}"/>
                </a:ext>
              </a:extLst>
            </p:cNvPr>
            <p:cNvSpPr txBox="1"/>
            <p:nvPr/>
          </p:nvSpPr>
          <p:spPr>
            <a:xfrm>
              <a:off x="6638410" y="5411865"/>
              <a:ext cx="413801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This job requires </a:t>
              </a: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communication -</a:t>
              </a: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collaboration</a:t>
              </a: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 – </a:t>
              </a: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decision making</a:t>
              </a:r>
            </a:p>
          </p:txBody>
        </p:sp>
      </p:grpSp>
      <p:grpSp>
        <p:nvGrpSpPr>
          <p:cNvPr id="39" name="Group 38">
            <a:extLst>
              <a:ext uri="{FF2B5EF4-FFF2-40B4-BE49-F238E27FC236}">
                <a16:creationId xmlns:a16="http://schemas.microsoft.com/office/drawing/2014/main" id="{A9DB7D8B-6D06-6DE0-B50B-ED3750D73459}"/>
              </a:ext>
            </a:extLst>
          </p:cNvPr>
          <p:cNvGrpSpPr/>
          <p:nvPr/>
        </p:nvGrpSpPr>
        <p:grpSpPr>
          <a:xfrm>
            <a:off x="5871322" y="11750919"/>
            <a:ext cx="1179404" cy="1150402"/>
            <a:chOff x="5746868" y="5136437"/>
            <a:chExt cx="1179404" cy="1150402"/>
          </a:xfrm>
        </p:grpSpPr>
        <p:pic>
          <p:nvPicPr>
            <p:cNvPr id="40" name="Graphic 39" descr="Thought bubble with solid fill">
              <a:extLst>
                <a:ext uri="{FF2B5EF4-FFF2-40B4-BE49-F238E27FC236}">
                  <a16:creationId xmlns:a16="http://schemas.microsoft.com/office/drawing/2014/main" id="{9A2A3B51-E582-AA52-5A54-13DA7BC31E1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5746868" y="5136437"/>
              <a:ext cx="1150402" cy="1150402"/>
            </a:xfrm>
            <a:prstGeom prst="rect">
              <a:avLst/>
            </a:prstGeom>
          </p:spPr>
        </p:pic>
        <p:sp>
          <p:nvSpPr>
            <p:cNvPr id="41" name="TextBox 40">
              <a:extLst>
                <a:ext uri="{FF2B5EF4-FFF2-40B4-BE49-F238E27FC236}">
                  <a16:creationId xmlns:a16="http://schemas.microsoft.com/office/drawing/2014/main" id="{851C1816-405A-582D-F4BA-4D4A9F5B6596}"/>
                </a:ext>
              </a:extLst>
            </p:cNvPr>
            <p:cNvSpPr txBox="1"/>
            <p:nvPr/>
          </p:nvSpPr>
          <p:spPr>
            <a:xfrm>
              <a:off x="5895522" y="5442643"/>
              <a:ext cx="10307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5314F"/>
                  </a:solidFill>
                  <a:effectLst/>
                  <a:uLnTx/>
                  <a:uFillTx/>
                  <a:latin typeface="Poppins" panose="00000500000000000000" pitchFamily="2" charset="0"/>
                  <a:ea typeface="+mn-ea"/>
                  <a:cs typeface="Poppins" panose="00000500000000000000" pitchFamily="2" charset="0"/>
                </a:rPr>
                <a:t>THINK!</a:t>
              </a:r>
            </a:p>
          </p:txBody>
        </p:sp>
      </p:grpSp>
      <p:grpSp>
        <p:nvGrpSpPr>
          <p:cNvPr id="42" name="Group 41">
            <a:extLst>
              <a:ext uri="{FF2B5EF4-FFF2-40B4-BE49-F238E27FC236}">
                <a16:creationId xmlns:a16="http://schemas.microsoft.com/office/drawing/2014/main" id="{8CC84377-63D1-0321-7A5C-038722C97BAD}"/>
              </a:ext>
            </a:extLst>
          </p:cNvPr>
          <p:cNvGrpSpPr/>
          <p:nvPr/>
        </p:nvGrpSpPr>
        <p:grpSpPr>
          <a:xfrm>
            <a:off x="7115804" y="11847419"/>
            <a:ext cx="4052038" cy="842984"/>
            <a:chOff x="6991350" y="5386821"/>
            <a:chExt cx="4052038" cy="842984"/>
          </a:xfrm>
        </p:grpSpPr>
        <p:sp>
          <p:nvSpPr>
            <p:cNvPr id="43" name="Rectangle: Rounded Corners 42">
              <a:extLst>
                <a:ext uri="{FF2B5EF4-FFF2-40B4-BE49-F238E27FC236}">
                  <a16:creationId xmlns:a16="http://schemas.microsoft.com/office/drawing/2014/main" id="{EE5848C7-9F79-6D10-E102-4158A781C1F8}"/>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314F"/>
                </a:solidFill>
                <a:effectLst/>
                <a:uLnTx/>
                <a:uFillTx/>
                <a:latin typeface="Aptos" panose="02110004020202020204"/>
                <a:ea typeface="+mn-ea"/>
                <a:cs typeface="+mn-cs"/>
              </a:endParaRPr>
            </a:p>
          </p:txBody>
        </p:sp>
        <p:sp>
          <p:nvSpPr>
            <p:cNvPr id="44" name="TextBox 43">
              <a:extLst>
                <a:ext uri="{FF2B5EF4-FFF2-40B4-BE49-F238E27FC236}">
                  <a16:creationId xmlns:a16="http://schemas.microsoft.com/office/drawing/2014/main" id="{3ABF737D-4350-58F6-4513-88DECAD783A5}"/>
                </a:ext>
              </a:extLst>
            </p:cNvPr>
            <p:cNvSpPr txBox="1"/>
            <p:nvPr/>
          </p:nvSpPr>
          <p:spPr>
            <a:xfrm>
              <a:off x="7020352" y="5515925"/>
              <a:ext cx="3905403"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16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16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
        <p:nvSpPr>
          <p:cNvPr id="2" name="TextBox 1">
            <a:extLst>
              <a:ext uri="{FF2B5EF4-FFF2-40B4-BE49-F238E27FC236}">
                <a16:creationId xmlns:a16="http://schemas.microsoft.com/office/drawing/2014/main" id="{2EC22B37-BA8A-FBB6-70CD-967F4EED2414}"/>
              </a:ext>
            </a:extLst>
          </p:cNvPr>
          <p:cNvSpPr txBox="1"/>
          <p:nvPr/>
        </p:nvSpPr>
        <p:spPr>
          <a:xfrm>
            <a:off x="2961003" y="2846202"/>
            <a:ext cx="11236035" cy="1938992"/>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0" b="1" i="0" u="none" strike="noStrike" kern="1200" cap="none" spc="0" normalizeH="0" baseline="0" noProof="0">
                <a:ln>
                  <a:noFill/>
                </a:ln>
                <a:solidFill>
                  <a:prstClr val="white"/>
                </a:solidFill>
                <a:effectLst>
                  <a:outerShdw blurRad="63500" sx="102000" sy="102000" algn="ctr" rotWithShape="0">
                    <a:prstClr val="black">
                      <a:alpha val="40000"/>
                    </a:prstClr>
                  </a:outerShdw>
                </a:effectLst>
                <a:uLnTx/>
                <a:uFillTx/>
                <a:latin typeface="Poppins" panose="00000500000000000000" pitchFamily="2" charset="0"/>
                <a:ea typeface="+mn-ea"/>
                <a:cs typeface="Poppins" panose="00000500000000000000" pitchFamily="2" charset="0"/>
              </a:rPr>
              <a:t>Rescue</a:t>
            </a:r>
          </a:p>
        </p:txBody>
      </p:sp>
    </p:spTree>
    <p:extLst>
      <p:ext uri="{BB962C8B-B14F-4D97-AF65-F5344CB8AC3E}">
        <p14:creationId xmlns:p14="http://schemas.microsoft.com/office/powerpoint/2010/main" val="15077535"/>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2"/>
                                        </p:tgtEl>
                                      </p:cBhvr>
                                    </p:animEffect>
                                    <p:set>
                                      <p:cBhvr>
                                        <p:cTn id="7"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4CFD5784-DA9E-EAAB-FEC5-A350DB4C51A2}"/>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7F22DB70-71B5-D2F7-C2F1-58F90BD1C95E}"/>
              </a:ext>
            </a:extLst>
          </p:cNvPr>
          <p:cNvSpPr txBox="1"/>
          <p:nvPr/>
        </p:nvSpPr>
        <p:spPr>
          <a:xfrm>
            <a:off x="5918566" y="1414764"/>
            <a:ext cx="1123603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Firefighters</a:t>
            </a:r>
          </a:p>
        </p:txBody>
      </p:sp>
      <p:pic>
        <p:nvPicPr>
          <p:cNvPr id="3" name="Picture 2">
            <a:extLst>
              <a:ext uri="{FF2B5EF4-FFF2-40B4-BE49-F238E27FC236}">
                <a16:creationId xmlns:a16="http://schemas.microsoft.com/office/drawing/2014/main" id="{7FA225F7-9257-9875-166A-29127C93EA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4510" y="633046"/>
            <a:ext cx="9782979" cy="5598942"/>
          </a:xfrm>
          <a:prstGeom prst="roundRect">
            <a:avLst>
              <a:gd name="adj" fmla="val 14745"/>
            </a:avLst>
          </a:prstGeom>
          <a:effectLst>
            <a:outerShdw blurRad="63500" sx="102000" sy="102000" algn="ctr" rotWithShape="0">
              <a:prstClr val="black">
                <a:alpha val="40000"/>
              </a:prstClr>
            </a:outerShdw>
          </a:effectLst>
        </p:spPr>
      </p:pic>
      <p:grpSp>
        <p:nvGrpSpPr>
          <p:cNvPr id="17" name="Group 16">
            <a:extLst>
              <a:ext uri="{FF2B5EF4-FFF2-40B4-BE49-F238E27FC236}">
                <a16:creationId xmlns:a16="http://schemas.microsoft.com/office/drawing/2014/main" id="{5F6B77B4-8339-F443-8864-06F0CB267072}"/>
              </a:ext>
            </a:extLst>
          </p:cNvPr>
          <p:cNvGrpSpPr/>
          <p:nvPr/>
        </p:nvGrpSpPr>
        <p:grpSpPr>
          <a:xfrm>
            <a:off x="5421462" y="1557809"/>
            <a:ext cx="12432710" cy="4069677"/>
            <a:chOff x="5421462" y="1557809"/>
            <a:chExt cx="12432710" cy="4069677"/>
          </a:xfrm>
        </p:grpSpPr>
        <p:grpSp>
          <p:nvGrpSpPr>
            <p:cNvPr id="2" name="Group 1">
              <a:extLst>
                <a:ext uri="{FF2B5EF4-FFF2-40B4-BE49-F238E27FC236}">
                  <a16:creationId xmlns:a16="http://schemas.microsoft.com/office/drawing/2014/main" id="{CD7F3792-0DE3-D7C3-8BC6-D93371213C7E}"/>
                </a:ext>
              </a:extLst>
            </p:cNvPr>
            <p:cNvGrpSpPr/>
            <p:nvPr/>
          </p:nvGrpSpPr>
          <p:grpSpPr>
            <a:xfrm>
              <a:off x="5421462" y="1557809"/>
              <a:ext cx="12432710" cy="4069677"/>
              <a:chOff x="5497662" y="1085705"/>
              <a:chExt cx="12432710" cy="4069677"/>
            </a:xfrm>
          </p:grpSpPr>
          <p:sp>
            <p:nvSpPr>
              <p:cNvPr id="4" name="Rectangle: Rounded Corners 3">
                <a:extLst>
                  <a:ext uri="{FF2B5EF4-FFF2-40B4-BE49-F238E27FC236}">
                    <a16:creationId xmlns:a16="http://schemas.microsoft.com/office/drawing/2014/main" id="{075DFB10-78F7-B544-D3C0-F632BBFFBD7A}"/>
                  </a:ext>
                </a:extLst>
              </p:cNvPr>
              <p:cNvSpPr/>
              <p:nvPr/>
            </p:nvSpPr>
            <p:spPr>
              <a:xfrm>
                <a:off x="5497662" y="1702617"/>
                <a:ext cx="5179105" cy="3452765"/>
              </a:xfrm>
              <a:prstGeom prst="roundRect">
                <a:avLst/>
              </a:prstGeom>
              <a:solidFill>
                <a:schemeClr val="bg2">
                  <a:lumMod val="90000"/>
                  <a:alpha val="89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65CEC507-4BFA-61F2-A701-DB70792657FD}"/>
                  </a:ext>
                </a:extLst>
              </p:cNvPr>
              <p:cNvSpPr/>
              <p:nvPr/>
            </p:nvSpPr>
            <p:spPr>
              <a:xfrm>
                <a:off x="5497663" y="1085705"/>
                <a:ext cx="5179105" cy="830997"/>
              </a:xfrm>
              <a:prstGeom prst="roundRect">
                <a:avLst>
                  <a:gd name="adj" fmla="val 50000"/>
                </a:avLst>
              </a:prstGeom>
              <a:solidFill>
                <a:schemeClr val="bg1"/>
              </a:solidFill>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7" name="Graphic 6" descr="Magnifying glass with solid fill">
                <a:extLst>
                  <a:ext uri="{FF2B5EF4-FFF2-40B4-BE49-F238E27FC236}">
                    <a16:creationId xmlns:a16="http://schemas.microsoft.com/office/drawing/2014/main" id="{F33DD78E-E9C2-4857-C4B7-00592681A5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54069" y="1159273"/>
                <a:ext cx="683862" cy="683862"/>
              </a:xfrm>
              <a:prstGeom prst="rect">
                <a:avLst/>
              </a:prstGeom>
            </p:spPr>
          </p:pic>
          <p:sp>
            <p:nvSpPr>
              <p:cNvPr id="8" name="TextBox 7">
                <a:extLst>
                  <a:ext uri="{FF2B5EF4-FFF2-40B4-BE49-F238E27FC236}">
                    <a16:creationId xmlns:a16="http://schemas.microsoft.com/office/drawing/2014/main" id="{8415FFE1-777B-81C9-115B-4AF15DB22CEB}"/>
                  </a:ext>
                </a:extLst>
              </p:cNvPr>
              <p:cNvSpPr txBox="1"/>
              <p:nvPr/>
            </p:nvSpPr>
            <p:spPr>
              <a:xfrm>
                <a:off x="6694337" y="1208815"/>
                <a:ext cx="112360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uLnTx/>
                    <a:uFillTx/>
                    <a:latin typeface="Poppins" panose="00000500000000000000" pitchFamily="2" charset="0"/>
                    <a:ea typeface="+mn-ea"/>
                    <a:cs typeface="Poppins" panose="00000500000000000000" pitchFamily="2" charset="0"/>
                  </a:rPr>
                  <a:t>Water Rescue</a:t>
                </a:r>
              </a:p>
            </p:txBody>
          </p:sp>
          <p:pic>
            <p:nvPicPr>
              <p:cNvPr id="11" name="Graphic 10" descr="Magnifying glass with solid fill">
                <a:extLst>
                  <a:ext uri="{FF2B5EF4-FFF2-40B4-BE49-F238E27FC236}">
                    <a16:creationId xmlns:a16="http://schemas.microsoft.com/office/drawing/2014/main" id="{B9652531-81CE-D09F-E3F9-D049D188062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11744" y="2341947"/>
                <a:ext cx="448839" cy="423502"/>
              </a:xfrm>
              <a:prstGeom prst="rect">
                <a:avLst/>
              </a:prstGeom>
            </p:spPr>
          </p:pic>
          <p:pic>
            <p:nvPicPr>
              <p:cNvPr id="12" name="Graphic 11" descr="Magnifying glass with solid fill">
                <a:extLst>
                  <a:ext uri="{FF2B5EF4-FFF2-40B4-BE49-F238E27FC236}">
                    <a16:creationId xmlns:a16="http://schemas.microsoft.com/office/drawing/2014/main" id="{F242B003-E346-663B-12FA-30E821B3D0F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47780" y="3183913"/>
                <a:ext cx="448839" cy="423502"/>
              </a:xfrm>
              <a:prstGeom prst="rect">
                <a:avLst/>
              </a:prstGeom>
            </p:spPr>
          </p:pic>
          <p:pic>
            <p:nvPicPr>
              <p:cNvPr id="13" name="Graphic 12" descr="Magnifying glass with solid fill">
                <a:extLst>
                  <a:ext uri="{FF2B5EF4-FFF2-40B4-BE49-F238E27FC236}">
                    <a16:creationId xmlns:a16="http://schemas.microsoft.com/office/drawing/2014/main" id="{64CC52D1-BC8D-399C-988C-BFCC39A41B7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84911" y="4104413"/>
                <a:ext cx="448839" cy="423502"/>
              </a:xfrm>
              <a:prstGeom prst="rect">
                <a:avLst/>
              </a:prstGeom>
            </p:spPr>
          </p:pic>
        </p:grpSp>
        <p:sp>
          <p:nvSpPr>
            <p:cNvPr id="15" name="TextBox 14">
              <a:extLst>
                <a:ext uri="{FF2B5EF4-FFF2-40B4-BE49-F238E27FC236}">
                  <a16:creationId xmlns:a16="http://schemas.microsoft.com/office/drawing/2014/main" id="{61585610-8D19-D885-8589-B4FD4DA6EC65}"/>
                </a:ext>
              </a:extLst>
            </p:cNvPr>
            <p:cNvSpPr txBox="1"/>
            <p:nvPr/>
          </p:nvSpPr>
          <p:spPr>
            <a:xfrm>
              <a:off x="6361731" y="2656470"/>
              <a:ext cx="3838705" cy="738664"/>
            </a:xfrm>
            <a:prstGeom prst="rect">
              <a:avLst/>
            </a:prstGeom>
            <a:noFill/>
          </p:spPr>
          <p:txBody>
            <a:bodyPr wrap="square">
              <a:spAutoFit/>
            </a:bodyPr>
            <a:lstStyle/>
            <a:p>
              <a:r>
                <a:rPr lang="en-GB" sz="1400">
                  <a:latin typeface="Helvetica "/>
                </a:rPr>
                <a:t>Responding to </a:t>
              </a:r>
              <a:r>
                <a:rPr lang="en-GB" sz="1400" b="1">
                  <a:latin typeface="Helvetica "/>
                </a:rPr>
                <a:t>emergency calls </a:t>
              </a:r>
              <a:r>
                <a:rPr lang="en-GB" sz="1400">
                  <a:latin typeface="Helvetica "/>
                </a:rPr>
                <a:t>involving individuals in </a:t>
              </a:r>
              <a:r>
                <a:rPr lang="en-GB" sz="1400" b="1">
                  <a:latin typeface="Helvetica "/>
                </a:rPr>
                <a:t>trouble in the water</a:t>
              </a:r>
              <a:r>
                <a:rPr lang="en-GB" sz="1400">
                  <a:latin typeface="Helvetica "/>
                </a:rPr>
                <a:t>. This can be in rivers, lakes, canals and ponds. </a:t>
              </a:r>
              <a:endParaRPr lang="en-GB" sz="1400" b="1">
                <a:solidFill>
                  <a:srgbClr val="25314F"/>
                </a:solidFill>
                <a:latin typeface="Helvetica "/>
              </a:endParaRPr>
            </a:p>
          </p:txBody>
        </p:sp>
        <p:sp>
          <p:nvSpPr>
            <p:cNvPr id="9" name="TextBox 8">
              <a:extLst>
                <a:ext uri="{FF2B5EF4-FFF2-40B4-BE49-F238E27FC236}">
                  <a16:creationId xmlns:a16="http://schemas.microsoft.com/office/drawing/2014/main" id="{AD1D38F8-A444-C1EF-1D23-672EC4683EF6}"/>
                </a:ext>
              </a:extLst>
            </p:cNvPr>
            <p:cNvSpPr txBox="1"/>
            <p:nvPr/>
          </p:nvSpPr>
          <p:spPr>
            <a:xfrm>
              <a:off x="6361731" y="3602683"/>
              <a:ext cx="3838705" cy="738664"/>
            </a:xfrm>
            <a:prstGeom prst="rect">
              <a:avLst/>
            </a:prstGeom>
            <a:noFill/>
          </p:spPr>
          <p:txBody>
            <a:bodyPr wrap="square">
              <a:spAutoFit/>
            </a:bodyPr>
            <a:lstStyle/>
            <a:p>
              <a:r>
                <a:rPr lang="en-GB" sz="1400" b="1">
                  <a:latin typeface="Helvetica "/>
                </a:rPr>
                <a:t>Specialist PPE and equipment </a:t>
              </a:r>
              <a:r>
                <a:rPr lang="en-GB" sz="1400">
                  <a:latin typeface="Helvetica "/>
                </a:rPr>
                <a:t>such as dry suits, floatation devices, inflatable boats and throw lines.</a:t>
              </a:r>
              <a:endParaRPr lang="en-GB" sz="1400" b="1">
                <a:solidFill>
                  <a:srgbClr val="25314F"/>
                </a:solidFill>
                <a:latin typeface="Helvetica "/>
              </a:endParaRPr>
            </a:p>
          </p:txBody>
        </p:sp>
        <p:sp>
          <p:nvSpPr>
            <p:cNvPr id="16" name="TextBox 15">
              <a:extLst>
                <a:ext uri="{FF2B5EF4-FFF2-40B4-BE49-F238E27FC236}">
                  <a16:creationId xmlns:a16="http://schemas.microsoft.com/office/drawing/2014/main" id="{01F75536-568F-F8A8-41E6-B8913DE0DEF0}"/>
                </a:ext>
              </a:extLst>
            </p:cNvPr>
            <p:cNvSpPr txBox="1"/>
            <p:nvPr/>
          </p:nvSpPr>
          <p:spPr>
            <a:xfrm>
              <a:off x="6357550" y="4573710"/>
              <a:ext cx="3838705" cy="523220"/>
            </a:xfrm>
            <a:prstGeom prst="rect">
              <a:avLst/>
            </a:prstGeom>
            <a:noFill/>
          </p:spPr>
          <p:txBody>
            <a:bodyPr wrap="square">
              <a:spAutoFit/>
            </a:bodyPr>
            <a:lstStyle/>
            <a:p>
              <a:r>
                <a:rPr lang="en-GB" sz="1400" b="1">
                  <a:latin typeface="Helvetica "/>
                </a:rPr>
                <a:t>Located at </a:t>
              </a:r>
              <a:r>
                <a:rPr lang="en-GB" sz="1400">
                  <a:latin typeface="Helvetica "/>
                </a:rPr>
                <a:t>Whitstable, Folkestone, Larkfield, Rochester and Tonbridge fire stations.</a:t>
              </a:r>
            </a:p>
          </p:txBody>
        </p:sp>
      </p:grpSp>
      <p:pic>
        <p:nvPicPr>
          <p:cNvPr id="19" name="Picture 18">
            <a:extLst>
              <a:ext uri="{FF2B5EF4-FFF2-40B4-BE49-F238E27FC236}">
                <a16:creationId xmlns:a16="http://schemas.microsoft.com/office/drawing/2014/main" id="{16BA5F14-8A7D-C9E4-F5C4-8B0D2A76D338}"/>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9984" b="99111" l="10000" r="90000">
                        <a14:foregroundMark x1="64555" y1="88682" x2="64420" y2="95271"/>
                        <a14:foregroundMark x1="61456" y1="99111" x2="61456" y2="99111"/>
                        <a14:foregroundMark x1="56065" y1="87712" x2="56065" y2="87712"/>
                        <a14:foregroundMark x1="55013" y1="83670" x2="55013" y2="83670"/>
                        <a14:foregroundMark x1="74609" y1="71867" x2="74609" y2="71867"/>
                        <a14:foregroundMark x1="73693" y1="29547" x2="74744" y2="31690"/>
                        <a14:foregroundMark x1="75391" y1="33994" x2="75391" y2="33994"/>
                        <a14:foregroundMark x1="63261" y1="32660" x2="63261" y2="32660"/>
                        <a14:foregroundMark x1="56173" y1="46968" x2="56173" y2="50808"/>
                        <a14:foregroundMark x1="59407" y1="40986" x2="59137" y2="44624"/>
                        <a14:foregroundMark x1="60431" y1="50808" x2="61725" y2="57195"/>
                        <a14:foregroundMark x1="53342" y1="57397" x2="53342" y2="57397"/>
                        <a14:foregroundMark x1="52965" y1="54487" x2="52965" y2="54487"/>
                        <a14:foregroundMark x1="56442" y1="69361" x2="56442" y2="69361"/>
                        <a14:backgroundMark x1="54259" y1="57599" x2="54259" y2="57599"/>
                        <a14:backgroundMark x1="55930" y1="62611" x2="54771" y2="57195"/>
                        <a14:backgroundMark x1="54124" y1="55053" x2="54124" y2="55053"/>
                        <a14:backgroundMark x1="51806" y1="45028" x2="51806" y2="45028"/>
                      </a14:backgroundRemoval>
                    </a14:imgEffect>
                  </a14:imgLayer>
                </a14:imgProps>
              </a:ext>
              <a:ext uri="{28A0092B-C50C-407E-A947-70E740481C1C}">
                <a14:useLocalDpi xmlns:a14="http://schemas.microsoft.com/office/drawing/2010/main" val="0"/>
              </a:ext>
            </a:extLst>
          </a:blip>
          <a:srcRect b="2462"/>
          <a:stretch>
            <a:fillRect/>
          </a:stretch>
        </p:blipFill>
        <p:spPr>
          <a:xfrm>
            <a:off x="-3674730" y="-196848"/>
            <a:ext cx="9911932" cy="6445299"/>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338849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750" fill="hold"/>
                                        <p:tgtEl>
                                          <p:spTgt spid="19"/>
                                        </p:tgtEl>
                                        <p:attrNameLst>
                                          <p:attrName>ppt_x</p:attrName>
                                        </p:attrNameLst>
                                      </p:cBhvr>
                                      <p:tavLst>
                                        <p:tav tm="0">
                                          <p:val>
                                            <p:strVal val="0-#ppt_w/2"/>
                                          </p:val>
                                        </p:tav>
                                        <p:tav tm="100000">
                                          <p:val>
                                            <p:strVal val="#ppt_x"/>
                                          </p:val>
                                        </p:tav>
                                      </p:tavLst>
                                    </p:anim>
                                    <p:anim calcmode="lin" valueType="num">
                                      <p:cBhvr additive="base">
                                        <p:cTn id="8" dur="175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750" fill="hold"/>
                                        <p:tgtEl>
                                          <p:spTgt spid="17"/>
                                        </p:tgtEl>
                                        <p:attrNameLst>
                                          <p:attrName>ppt_x</p:attrName>
                                        </p:attrNameLst>
                                      </p:cBhvr>
                                      <p:tavLst>
                                        <p:tav tm="0">
                                          <p:val>
                                            <p:strVal val="1+#ppt_w/2"/>
                                          </p:val>
                                        </p:tav>
                                        <p:tav tm="100000">
                                          <p:val>
                                            <p:strVal val="#ppt_x"/>
                                          </p:val>
                                        </p:tav>
                                      </p:tavLst>
                                    </p:anim>
                                    <p:anim calcmode="lin" valueType="num">
                                      <p:cBhvr additive="base">
                                        <p:cTn id="12" dur="17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2FB4A5DD-CC79-CD54-33D0-008ECCEA3E0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463E3A8-5F0A-499A-A3AF-69FD57E166AF}"/>
              </a:ext>
            </a:extLst>
          </p:cNvPr>
          <p:cNvSpPr txBox="1"/>
          <p:nvPr/>
        </p:nvSpPr>
        <p:spPr>
          <a:xfrm>
            <a:off x="2860901" y="1591378"/>
            <a:ext cx="11236035"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0" b="1">
                <a:solidFill>
                  <a:prstClr val="white"/>
                </a:solidFill>
                <a:effectLst>
                  <a:outerShdw blurRad="63500" sx="102000" sy="102000" algn="ctr" rotWithShape="0">
                    <a:prstClr val="black">
                      <a:alpha val="40000"/>
                    </a:prstClr>
                  </a:outerShdw>
                </a:effectLst>
                <a:latin typeface="Poppins" panose="00000500000000000000" pitchFamily="2" charset="0"/>
                <a:cs typeface="Poppins" panose="00000500000000000000" pitchFamily="2" charset="0"/>
              </a:rPr>
              <a:t>Animal</a:t>
            </a:r>
            <a:endParaRPr kumimoji="0" lang="en-GB" sz="12000" b="1" i="0" u="none" strike="noStrike" kern="1200" cap="none" spc="0" normalizeH="0" baseline="0" noProof="0">
              <a:ln>
                <a:noFill/>
              </a:ln>
              <a:solidFill>
                <a:prstClr val="white"/>
              </a:solidFill>
              <a:effectLst>
                <a:outerShdw blurRad="63500" sx="102000" sy="102000" algn="ctr" rotWithShape="0">
                  <a:prstClr val="black">
                    <a:alpha val="40000"/>
                  </a:prstClr>
                </a:outerShdw>
              </a:effectLst>
              <a:uLnTx/>
              <a:uFillTx/>
              <a:latin typeface="Poppins" panose="00000500000000000000" pitchFamily="2" charset="0"/>
              <a:ea typeface="+mn-ea"/>
              <a:cs typeface="Poppins" panose="00000500000000000000" pitchFamily="2" charset="0"/>
            </a:endParaRPr>
          </a:p>
        </p:txBody>
      </p:sp>
      <p:cxnSp>
        <p:nvCxnSpPr>
          <p:cNvPr id="5" name="Straight Connector 4">
            <a:extLst>
              <a:ext uri="{FF2B5EF4-FFF2-40B4-BE49-F238E27FC236}">
                <a16:creationId xmlns:a16="http://schemas.microsoft.com/office/drawing/2014/main" id="{362BEF39-E3FA-6D18-7315-53886175F172}"/>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grpSp>
        <p:nvGrpSpPr>
          <p:cNvPr id="25" name="Group 24">
            <a:extLst>
              <a:ext uri="{FF2B5EF4-FFF2-40B4-BE49-F238E27FC236}">
                <a16:creationId xmlns:a16="http://schemas.microsoft.com/office/drawing/2014/main" id="{A2444FAA-A6FF-C5FC-7E4A-A153DA7F49BD}"/>
              </a:ext>
            </a:extLst>
          </p:cNvPr>
          <p:cNvGrpSpPr/>
          <p:nvPr/>
        </p:nvGrpSpPr>
        <p:grpSpPr>
          <a:xfrm>
            <a:off x="741704" y="8207315"/>
            <a:ext cx="4337461" cy="5323795"/>
            <a:chOff x="678872" y="1222154"/>
            <a:chExt cx="4337461" cy="5323795"/>
          </a:xfrm>
        </p:grpSpPr>
        <p:pic>
          <p:nvPicPr>
            <p:cNvPr id="26" name="Picture 25">
              <a:extLst>
                <a:ext uri="{FF2B5EF4-FFF2-40B4-BE49-F238E27FC236}">
                  <a16:creationId xmlns:a16="http://schemas.microsoft.com/office/drawing/2014/main" id="{7FCDB7DE-5EF5-CBED-A437-A5CDDBAEF5F6}"/>
                </a:ext>
              </a:extLst>
            </p:cNvPr>
            <p:cNvPicPr>
              <a:picLocks noChangeAspect="1"/>
            </p:cNvPicPr>
            <p:nvPr/>
          </p:nvPicPr>
          <p:blipFill>
            <a:blip r:embed="rId2" cstate="print">
              <a:extLst>
                <a:ext uri="{28A0092B-C50C-407E-A947-70E740481C1C}">
                  <a14:useLocalDpi xmlns:a14="http://schemas.microsoft.com/office/drawing/2010/main" val="0"/>
                </a:ext>
              </a:extLst>
            </a:blip>
            <a:srcRect l="9260" r="22308"/>
            <a:stretch>
              <a:fillRect/>
            </a:stretch>
          </p:blipFill>
          <p:spPr>
            <a:xfrm>
              <a:off x="1481495" y="1382711"/>
              <a:ext cx="2402826" cy="2340843"/>
            </a:xfrm>
            <a:prstGeom prst="ellipse">
              <a:avLst/>
            </a:prstGeom>
            <a:ln>
              <a:noFill/>
            </a:ln>
            <a:effectLst>
              <a:outerShdw blurRad="50800" dist="38100" dir="5400000" algn="t" rotWithShape="0">
                <a:prstClr val="black">
                  <a:alpha val="40000"/>
                </a:prstClr>
              </a:outerShdw>
            </a:effectLst>
          </p:spPr>
        </p:pic>
        <p:pic>
          <p:nvPicPr>
            <p:cNvPr id="27" name="Picture 26" descr="Download Quote Box Png Rectangle Quote Box Full Size">
              <a:extLst>
                <a:ext uri="{FF2B5EF4-FFF2-40B4-BE49-F238E27FC236}">
                  <a16:creationId xmlns:a16="http://schemas.microsoft.com/office/drawing/2014/main" id="{4B00AFD2-AAEE-70C7-71E1-310F73DF684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Lst>
            </a:blip>
            <a:stretch>
              <a:fillRect/>
            </a:stretch>
          </p:blipFill>
          <p:spPr>
            <a:xfrm>
              <a:off x="678872" y="4044664"/>
              <a:ext cx="4337461" cy="2501285"/>
            </a:xfrm>
            <a:prstGeom prst="rect">
              <a:avLst/>
            </a:prstGeom>
            <a:effectLst>
              <a:outerShdw blurRad="63500" sx="102000" sy="102000" algn="ctr" rotWithShape="0">
                <a:prstClr val="black">
                  <a:alpha val="40000"/>
                </a:prstClr>
              </a:outerShdw>
            </a:effectLst>
          </p:spPr>
        </p:pic>
        <p:sp>
          <p:nvSpPr>
            <p:cNvPr id="28" name="TextBox 27">
              <a:extLst>
                <a:ext uri="{FF2B5EF4-FFF2-40B4-BE49-F238E27FC236}">
                  <a16:creationId xmlns:a16="http://schemas.microsoft.com/office/drawing/2014/main" id="{8B07FA11-F429-923F-D322-BCA948610B40}"/>
                </a:ext>
              </a:extLst>
            </p:cNvPr>
            <p:cNvSpPr txBox="1"/>
            <p:nvPr/>
          </p:nvSpPr>
          <p:spPr>
            <a:xfrm>
              <a:off x="1148611" y="4402754"/>
              <a:ext cx="3397981" cy="178510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0B0004020202020204" pitchFamily="34" charset="0"/>
                  <a:ea typeface="+mn-ea"/>
                  <a:cs typeface="+mn-cs"/>
                </a:rPr>
                <a:t>As a Fire Control Operator, you play a vital role in helping people during emergencies such as fires, road traffic collisions, and water rescues. Working in a fast-paced control room, you answer 999 calls, keep callers calm, provide life-saving safety advice, and make sure the right emergency crews are sent quickly. The job involves working closely with firefighters, police, and ambulance services, using technology and communication skills to share important information and coordinate responses.</a:t>
              </a:r>
            </a:p>
          </p:txBody>
        </p:sp>
        <p:sp>
          <p:nvSpPr>
            <p:cNvPr id="29" name="Oval 28">
              <a:extLst>
                <a:ext uri="{FF2B5EF4-FFF2-40B4-BE49-F238E27FC236}">
                  <a16:creationId xmlns:a16="http://schemas.microsoft.com/office/drawing/2014/main" id="{94529297-6194-09CB-6620-481C73ACBBE9}"/>
                </a:ext>
              </a:extLst>
            </p:cNvPr>
            <p:cNvSpPr/>
            <p:nvPr/>
          </p:nvSpPr>
          <p:spPr>
            <a:xfrm>
              <a:off x="1301186" y="1222154"/>
              <a:ext cx="2768588" cy="2661954"/>
            </a:xfrm>
            <a:prstGeom prst="ellipse">
              <a:avLst/>
            </a:prstGeom>
            <a:noFill/>
            <a:ln w="53975">
              <a:gradFill>
                <a:gsLst>
                  <a:gs pos="0">
                    <a:srgbClr val="25314F"/>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0" name="Group 19">
            <a:extLst>
              <a:ext uri="{FF2B5EF4-FFF2-40B4-BE49-F238E27FC236}">
                <a16:creationId xmlns:a16="http://schemas.microsoft.com/office/drawing/2014/main" id="{B020346D-CE8B-8DBD-7349-C1530FF017D7}"/>
              </a:ext>
            </a:extLst>
          </p:cNvPr>
          <p:cNvGrpSpPr/>
          <p:nvPr/>
        </p:nvGrpSpPr>
        <p:grpSpPr>
          <a:xfrm>
            <a:off x="5990201" y="8207315"/>
            <a:ext cx="5177642" cy="4342252"/>
            <a:chOff x="5745336" y="1592833"/>
            <a:chExt cx="5177642" cy="4342252"/>
          </a:xfrm>
        </p:grpSpPr>
        <p:grpSp>
          <p:nvGrpSpPr>
            <p:cNvPr id="21" name="Group 20">
              <a:extLst>
                <a:ext uri="{FF2B5EF4-FFF2-40B4-BE49-F238E27FC236}">
                  <a16:creationId xmlns:a16="http://schemas.microsoft.com/office/drawing/2014/main" id="{F0FAF65A-AF3E-203C-EF7C-3B61BFB86DD8}"/>
                </a:ext>
              </a:extLst>
            </p:cNvPr>
            <p:cNvGrpSpPr/>
            <p:nvPr/>
          </p:nvGrpSpPr>
          <p:grpSpPr>
            <a:xfrm>
              <a:off x="5745336" y="1592833"/>
              <a:ext cx="5177642" cy="3379215"/>
              <a:chOff x="6463144" y="1486213"/>
              <a:chExt cx="4592783" cy="3176840"/>
            </a:xfrm>
          </p:grpSpPr>
          <p:sp>
            <p:nvSpPr>
              <p:cNvPr id="31" name="Rectangle: Rounded Corners 30">
                <a:extLst>
                  <a:ext uri="{FF2B5EF4-FFF2-40B4-BE49-F238E27FC236}">
                    <a16:creationId xmlns:a16="http://schemas.microsoft.com/office/drawing/2014/main" id="{938EB1CE-B71B-4817-EB9C-490F08A8D698}"/>
                  </a:ext>
                </a:extLst>
              </p:cNvPr>
              <p:cNvSpPr/>
              <p:nvPr/>
            </p:nvSpPr>
            <p:spPr>
              <a:xfrm>
                <a:off x="6463145" y="1486213"/>
                <a:ext cx="4592782" cy="511718"/>
              </a:xfrm>
              <a:prstGeom prst="roundRect">
                <a:avLst>
                  <a:gd name="adj" fmla="val 0"/>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2" name="Graphic 31" descr="Magnifying glass with solid fill">
                <a:extLst>
                  <a:ext uri="{FF2B5EF4-FFF2-40B4-BE49-F238E27FC236}">
                    <a16:creationId xmlns:a16="http://schemas.microsoft.com/office/drawing/2014/main" id="{320E93E5-2A83-D07A-2027-5FC62521806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4086" y="1543001"/>
                <a:ext cx="398139" cy="398139"/>
              </a:xfrm>
              <a:prstGeom prst="rect">
                <a:avLst/>
              </a:prstGeom>
            </p:spPr>
          </p:pic>
          <p:pic>
            <p:nvPicPr>
              <p:cNvPr id="33" name="Graphic 32" descr="Radio microphone outline">
                <a:extLst>
                  <a:ext uri="{FF2B5EF4-FFF2-40B4-BE49-F238E27FC236}">
                    <a16:creationId xmlns:a16="http://schemas.microsoft.com/office/drawing/2014/main" id="{34CD9516-B344-B07B-760D-9EE5718E4D9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86852" y="1572532"/>
                <a:ext cx="339079" cy="339079"/>
              </a:xfrm>
              <a:prstGeom prst="rect">
                <a:avLst/>
              </a:prstGeom>
            </p:spPr>
          </p:pic>
          <p:sp>
            <p:nvSpPr>
              <p:cNvPr id="34" name="TextBox 33">
                <a:extLst>
                  <a:ext uri="{FF2B5EF4-FFF2-40B4-BE49-F238E27FC236}">
                    <a16:creationId xmlns:a16="http://schemas.microsoft.com/office/drawing/2014/main" id="{B24E9FEA-0889-9E6D-D25B-14E8390944B4}"/>
                  </a:ext>
                </a:extLst>
              </p:cNvPr>
              <p:cNvSpPr txBox="1"/>
              <p:nvPr/>
            </p:nvSpPr>
            <p:spPr>
              <a:xfrm>
                <a:off x="7063166" y="1543001"/>
                <a:ext cx="3215147" cy="40011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35" name="Rectangle: Rounded Corners 34">
                <a:extLst>
                  <a:ext uri="{FF2B5EF4-FFF2-40B4-BE49-F238E27FC236}">
                    <a16:creationId xmlns:a16="http://schemas.microsoft.com/office/drawing/2014/main" id="{BA48DCF7-290E-5B6E-EB4C-AD6205E96C96}"/>
                  </a:ext>
                </a:extLst>
              </p:cNvPr>
              <p:cNvSpPr/>
              <p:nvPr/>
            </p:nvSpPr>
            <p:spPr>
              <a:xfrm>
                <a:off x="6463144" y="1997927"/>
                <a:ext cx="4592782" cy="2665126"/>
              </a:xfrm>
              <a:prstGeom prst="roundRect">
                <a:avLst>
                  <a:gd name="adj" fmla="val 0"/>
                </a:avLst>
              </a:prstGeom>
              <a:solidFill>
                <a:schemeClr val="bg1">
                  <a:alpha val="60000"/>
                </a:schemeClr>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6" name="Graphic 35" descr="Magnifying glass with solid fill">
                <a:extLst>
                  <a:ext uri="{FF2B5EF4-FFF2-40B4-BE49-F238E27FC236}">
                    <a16:creationId xmlns:a16="http://schemas.microsoft.com/office/drawing/2014/main" id="{782E4358-5DE7-D7B4-EC5C-42332E4E05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23384" y="2389001"/>
                <a:ext cx="398139" cy="398139"/>
              </a:xfrm>
              <a:prstGeom prst="rect">
                <a:avLst/>
              </a:prstGeom>
            </p:spPr>
          </p:pic>
          <p:pic>
            <p:nvPicPr>
              <p:cNvPr id="37" name="Graphic 36" descr="Magnifying glass with solid fill">
                <a:extLst>
                  <a:ext uri="{FF2B5EF4-FFF2-40B4-BE49-F238E27FC236}">
                    <a16:creationId xmlns:a16="http://schemas.microsoft.com/office/drawing/2014/main" id="{80789099-D8A7-A1C0-F70C-ADD09B648EC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67061" y="3130965"/>
                <a:ext cx="398139" cy="398139"/>
              </a:xfrm>
              <a:prstGeom prst="rect">
                <a:avLst/>
              </a:prstGeom>
            </p:spPr>
          </p:pic>
          <p:pic>
            <p:nvPicPr>
              <p:cNvPr id="38" name="Graphic 37" descr="Magnifying glass with solid fill">
                <a:extLst>
                  <a:ext uri="{FF2B5EF4-FFF2-40B4-BE49-F238E27FC236}">
                    <a16:creationId xmlns:a16="http://schemas.microsoft.com/office/drawing/2014/main" id="{E8F57BAB-76D7-1A8B-6C0C-D1ECA5BE503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78016" y="3878092"/>
                <a:ext cx="398139" cy="398139"/>
              </a:xfrm>
              <a:prstGeom prst="rect">
                <a:avLst/>
              </a:prstGeom>
            </p:spPr>
          </p:pic>
        </p:grpSp>
        <p:sp>
          <p:nvSpPr>
            <p:cNvPr id="22" name="TextBox 21">
              <a:extLst>
                <a:ext uri="{FF2B5EF4-FFF2-40B4-BE49-F238E27FC236}">
                  <a16:creationId xmlns:a16="http://schemas.microsoft.com/office/drawing/2014/main" id="{463C4E37-72BA-AC4B-B7E5-7527463ACFC1}"/>
                </a:ext>
              </a:extLst>
            </p:cNvPr>
            <p:cNvSpPr txBox="1"/>
            <p:nvPr/>
          </p:nvSpPr>
          <p:spPr>
            <a:xfrm>
              <a:off x="6555463" y="2512726"/>
              <a:ext cx="383870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Taking </a:t>
              </a: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calls</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 from the public, crews, other emergency services and partner agencies </a:t>
              </a:r>
              <a:endParaRPr kumimoji="0" lang="en-GB" sz="1400" b="0" i="0" u="none" strike="noStrike" kern="1200" cap="none" spc="0" normalizeH="0" baseline="0" noProof="0">
                <a:ln>
                  <a:noFill/>
                </a:ln>
                <a:solidFill>
                  <a:srgbClr val="25314F"/>
                </a:solidFill>
                <a:effectLst/>
                <a:uLnTx/>
                <a:uFillTx/>
                <a:latin typeface="HelveticaNeueLT Pro 55 Roman" panose="020B0804020202020204" pitchFamily="34" charset="0"/>
                <a:ea typeface="+mn-ea"/>
                <a:cs typeface="+mn-cs"/>
              </a:endParaRPr>
            </a:p>
          </p:txBody>
        </p:sp>
        <p:sp>
          <p:nvSpPr>
            <p:cNvPr id="23" name="TextBox 22">
              <a:extLst>
                <a:ext uri="{FF2B5EF4-FFF2-40B4-BE49-F238E27FC236}">
                  <a16:creationId xmlns:a16="http://schemas.microsoft.com/office/drawing/2014/main" id="{4185EC2B-6AF1-76C8-574E-7343307F8779}"/>
                </a:ext>
              </a:extLst>
            </p:cNvPr>
            <p:cNvSpPr txBox="1"/>
            <p:nvPr/>
          </p:nvSpPr>
          <p:spPr>
            <a:xfrm>
              <a:off x="6555464" y="3292502"/>
              <a:ext cx="383870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Mobilise and </a:t>
              </a: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support </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emergency fire and rescue service resource</a:t>
              </a:r>
              <a:endParaRPr kumimoji="0" lang="en-GB" sz="1400" b="0" i="0" u="none" strike="noStrike" kern="1200" cap="none" spc="0" normalizeH="0" baseline="0" noProof="0">
                <a:ln>
                  <a:noFill/>
                </a:ln>
                <a:solidFill>
                  <a:srgbClr val="25314F"/>
                </a:solidFill>
                <a:effectLst/>
                <a:uLnTx/>
                <a:uFillTx/>
                <a:latin typeface="HelveticaNeueLT Pro 55 Roman" panose="020B0804020202020204" pitchFamily="34" charset="0"/>
                <a:ea typeface="+mn-ea"/>
                <a:cs typeface="+mn-cs"/>
              </a:endParaRPr>
            </a:p>
          </p:txBody>
        </p:sp>
        <p:sp>
          <p:nvSpPr>
            <p:cNvPr id="24" name="TextBox 23">
              <a:extLst>
                <a:ext uri="{FF2B5EF4-FFF2-40B4-BE49-F238E27FC236}">
                  <a16:creationId xmlns:a16="http://schemas.microsoft.com/office/drawing/2014/main" id="{A2AEDBFE-AA72-8E5F-C93A-16DBDD4AA853}"/>
                </a:ext>
              </a:extLst>
            </p:cNvPr>
            <p:cNvSpPr txBox="1"/>
            <p:nvPr/>
          </p:nvSpPr>
          <p:spPr>
            <a:xfrm>
              <a:off x="6555462" y="4191299"/>
              <a:ext cx="383870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Salaries</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 start from £28,000 per annum</a:t>
              </a:r>
            </a:p>
          </p:txBody>
        </p:sp>
        <p:sp>
          <p:nvSpPr>
            <p:cNvPr id="30" name="TextBox 29">
              <a:extLst>
                <a:ext uri="{FF2B5EF4-FFF2-40B4-BE49-F238E27FC236}">
                  <a16:creationId xmlns:a16="http://schemas.microsoft.com/office/drawing/2014/main" id="{91E48A45-7FF6-A2D4-1319-5C7E49B58471}"/>
                </a:ext>
              </a:extLst>
            </p:cNvPr>
            <p:cNvSpPr txBox="1"/>
            <p:nvPr/>
          </p:nvSpPr>
          <p:spPr>
            <a:xfrm>
              <a:off x="6638410" y="5411865"/>
              <a:ext cx="413801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This job requires </a:t>
              </a: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communication -</a:t>
              </a: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collaboration</a:t>
              </a: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 – </a:t>
              </a: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decision making</a:t>
              </a:r>
            </a:p>
          </p:txBody>
        </p:sp>
      </p:grpSp>
      <p:grpSp>
        <p:nvGrpSpPr>
          <p:cNvPr id="39" name="Group 38">
            <a:extLst>
              <a:ext uri="{FF2B5EF4-FFF2-40B4-BE49-F238E27FC236}">
                <a16:creationId xmlns:a16="http://schemas.microsoft.com/office/drawing/2014/main" id="{9AE99CCD-2752-3149-7066-0116E54235DB}"/>
              </a:ext>
            </a:extLst>
          </p:cNvPr>
          <p:cNvGrpSpPr/>
          <p:nvPr/>
        </p:nvGrpSpPr>
        <p:grpSpPr>
          <a:xfrm>
            <a:off x="5871322" y="11750919"/>
            <a:ext cx="1179404" cy="1150402"/>
            <a:chOff x="5746868" y="5136437"/>
            <a:chExt cx="1179404" cy="1150402"/>
          </a:xfrm>
        </p:grpSpPr>
        <p:pic>
          <p:nvPicPr>
            <p:cNvPr id="40" name="Graphic 39" descr="Thought bubble with solid fill">
              <a:extLst>
                <a:ext uri="{FF2B5EF4-FFF2-40B4-BE49-F238E27FC236}">
                  <a16:creationId xmlns:a16="http://schemas.microsoft.com/office/drawing/2014/main" id="{3C252EDB-3EBE-A6CD-61BA-7AD9288FC44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5746868" y="5136437"/>
              <a:ext cx="1150402" cy="1150402"/>
            </a:xfrm>
            <a:prstGeom prst="rect">
              <a:avLst/>
            </a:prstGeom>
          </p:spPr>
        </p:pic>
        <p:sp>
          <p:nvSpPr>
            <p:cNvPr id="41" name="TextBox 40">
              <a:extLst>
                <a:ext uri="{FF2B5EF4-FFF2-40B4-BE49-F238E27FC236}">
                  <a16:creationId xmlns:a16="http://schemas.microsoft.com/office/drawing/2014/main" id="{AB3776D5-64D8-B259-BAB0-1A821019069A}"/>
                </a:ext>
              </a:extLst>
            </p:cNvPr>
            <p:cNvSpPr txBox="1"/>
            <p:nvPr/>
          </p:nvSpPr>
          <p:spPr>
            <a:xfrm>
              <a:off x="5895522" y="5442643"/>
              <a:ext cx="10307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5314F"/>
                  </a:solidFill>
                  <a:effectLst/>
                  <a:uLnTx/>
                  <a:uFillTx/>
                  <a:latin typeface="Poppins" panose="00000500000000000000" pitchFamily="2" charset="0"/>
                  <a:ea typeface="+mn-ea"/>
                  <a:cs typeface="Poppins" panose="00000500000000000000" pitchFamily="2" charset="0"/>
                </a:rPr>
                <a:t>THINK!</a:t>
              </a:r>
            </a:p>
          </p:txBody>
        </p:sp>
      </p:grpSp>
      <p:grpSp>
        <p:nvGrpSpPr>
          <p:cNvPr id="42" name="Group 41">
            <a:extLst>
              <a:ext uri="{FF2B5EF4-FFF2-40B4-BE49-F238E27FC236}">
                <a16:creationId xmlns:a16="http://schemas.microsoft.com/office/drawing/2014/main" id="{17B6C788-A49D-4F47-081F-627A6F7877AC}"/>
              </a:ext>
            </a:extLst>
          </p:cNvPr>
          <p:cNvGrpSpPr/>
          <p:nvPr/>
        </p:nvGrpSpPr>
        <p:grpSpPr>
          <a:xfrm>
            <a:off x="7115804" y="11847419"/>
            <a:ext cx="4052038" cy="842984"/>
            <a:chOff x="6991350" y="5386821"/>
            <a:chExt cx="4052038" cy="842984"/>
          </a:xfrm>
        </p:grpSpPr>
        <p:sp>
          <p:nvSpPr>
            <p:cNvPr id="43" name="Rectangle: Rounded Corners 42">
              <a:extLst>
                <a:ext uri="{FF2B5EF4-FFF2-40B4-BE49-F238E27FC236}">
                  <a16:creationId xmlns:a16="http://schemas.microsoft.com/office/drawing/2014/main" id="{207C099C-2745-9A77-DFD7-8F32DC84BC61}"/>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314F"/>
                </a:solidFill>
                <a:effectLst/>
                <a:uLnTx/>
                <a:uFillTx/>
                <a:latin typeface="Aptos" panose="02110004020202020204"/>
                <a:ea typeface="+mn-ea"/>
                <a:cs typeface="+mn-cs"/>
              </a:endParaRPr>
            </a:p>
          </p:txBody>
        </p:sp>
        <p:sp>
          <p:nvSpPr>
            <p:cNvPr id="44" name="TextBox 43">
              <a:extLst>
                <a:ext uri="{FF2B5EF4-FFF2-40B4-BE49-F238E27FC236}">
                  <a16:creationId xmlns:a16="http://schemas.microsoft.com/office/drawing/2014/main" id="{AEA980CF-140B-7CB4-4247-3DEC91305721}"/>
                </a:ext>
              </a:extLst>
            </p:cNvPr>
            <p:cNvSpPr txBox="1"/>
            <p:nvPr/>
          </p:nvSpPr>
          <p:spPr>
            <a:xfrm>
              <a:off x="7020352" y="5515925"/>
              <a:ext cx="3905403"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16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16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
        <p:nvSpPr>
          <p:cNvPr id="2" name="TextBox 1">
            <a:extLst>
              <a:ext uri="{FF2B5EF4-FFF2-40B4-BE49-F238E27FC236}">
                <a16:creationId xmlns:a16="http://schemas.microsoft.com/office/drawing/2014/main" id="{DD43AAA4-5359-71CB-B08C-A6D77B2DF341}"/>
              </a:ext>
            </a:extLst>
          </p:cNvPr>
          <p:cNvSpPr txBox="1"/>
          <p:nvPr/>
        </p:nvSpPr>
        <p:spPr>
          <a:xfrm>
            <a:off x="2922009" y="2918965"/>
            <a:ext cx="11236035"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0" b="1" i="0" u="none" strike="noStrike" kern="1200" cap="none" spc="0" normalizeH="0" baseline="0" noProof="0">
                <a:ln>
                  <a:noFill/>
                </a:ln>
                <a:solidFill>
                  <a:prstClr val="white"/>
                </a:solidFill>
                <a:effectLst>
                  <a:outerShdw blurRad="63500" sx="102000" sy="102000" algn="ctr" rotWithShape="0">
                    <a:prstClr val="black">
                      <a:alpha val="40000"/>
                    </a:prstClr>
                  </a:outerShdw>
                </a:effectLst>
                <a:uLnTx/>
                <a:uFillTx/>
                <a:latin typeface="Poppins" panose="00000500000000000000" pitchFamily="2" charset="0"/>
                <a:ea typeface="+mn-ea"/>
                <a:cs typeface="Poppins" panose="00000500000000000000" pitchFamily="2" charset="0"/>
              </a:rPr>
              <a:t>Rescue</a:t>
            </a:r>
          </a:p>
        </p:txBody>
      </p:sp>
    </p:spTree>
    <p:extLst>
      <p:ext uri="{BB962C8B-B14F-4D97-AF65-F5344CB8AC3E}">
        <p14:creationId xmlns:p14="http://schemas.microsoft.com/office/powerpoint/2010/main" val="3620142677"/>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2"/>
                                        </p:tgtEl>
                                      </p:cBhvr>
                                    </p:animEffect>
                                    <p:set>
                                      <p:cBhvr>
                                        <p:cTn id="7"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495D4B4D-70B2-41E2-BA10-F9A7C4C7840D}"/>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9D1E24F1-0363-BFFF-2CA6-66C1F9D5E054}"/>
              </a:ext>
            </a:extLst>
          </p:cNvPr>
          <p:cNvSpPr txBox="1"/>
          <p:nvPr/>
        </p:nvSpPr>
        <p:spPr>
          <a:xfrm>
            <a:off x="5918566" y="1414764"/>
            <a:ext cx="1123603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Firefighters</a:t>
            </a:r>
          </a:p>
        </p:txBody>
      </p:sp>
      <p:sp>
        <p:nvSpPr>
          <p:cNvPr id="9" name="TextBox 8">
            <a:extLst>
              <a:ext uri="{FF2B5EF4-FFF2-40B4-BE49-F238E27FC236}">
                <a16:creationId xmlns:a16="http://schemas.microsoft.com/office/drawing/2014/main" id="{D97DA510-9D8B-5BEC-51A2-2DF2D150F78B}"/>
              </a:ext>
            </a:extLst>
          </p:cNvPr>
          <p:cNvSpPr txBox="1"/>
          <p:nvPr/>
        </p:nvSpPr>
        <p:spPr>
          <a:xfrm>
            <a:off x="4928186" y="1422759"/>
            <a:ext cx="1123603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Water Rescue</a:t>
            </a:r>
          </a:p>
        </p:txBody>
      </p:sp>
      <p:pic>
        <p:nvPicPr>
          <p:cNvPr id="4" name="Picture 3">
            <a:extLst>
              <a:ext uri="{FF2B5EF4-FFF2-40B4-BE49-F238E27FC236}">
                <a16:creationId xmlns:a16="http://schemas.microsoft.com/office/drawing/2014/main" id="{ABD1BC78-8A48-854E-FDA0-BABF39EA38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4567" y="699867"/>
            <a:ext cx="9580098" cy="5458265"/>
          </a:xfrm>
          <a:prstGeom prst="roundRect">
            <a:avLst>
              <a:gd name="adj" fmla="val 12801"/>
            </a:avLst>
          </a:prstGeom>
          <a:effectLst>
            <a:outerShdw blurRad="63500" sx="102000" sy="102000" algn="ctr" rotWithShape="0">
              <a:prstClr val="black">
                <a:alpha val="40000"/>
              </a:prstClr>
            </a:outerShdw>
          </a:effectLst>
        </p:spPr>
      </p:pic>
      <p:pic>
        <p:nvPicPr>
          <p:cNvPr id="17" name="Picture 16">
            <a:extLst>
              <a:ext uri="{FF2B5EF4-FFF2-40B4-BE49-F238E27FC236}">
                <a16:creationId xmlns:a16="http://schemas.microsoft.com/office/drawing/2014/main" id="{825FC692-3FF9-D06D-83E9-FE4F81E1B0F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425" b="94799" l="9961" r="89941">
                        <a14:foregroundMark x1="72363" y1="8425" x2="72363" y2="8425"/>
                        <a14:foregroundMark x1="68701" y1="89670" x2="68701" y2="89670"/>
                        <a14:foregroundMark x1="66064" y1="93333" x2="66064" y2="94799"/>
                        <a14:foregroundMark x1="51611" y1="73626" x2="51611" y2="73626"/>
                        <a14:foregroundMark x1="50635" y1="73626" x2="50635" y2="73626"/>
                        <a14:foregroundMark x1="54443" y1="73407" x2="54443" y2="73407"/>
                        <a14:foregroundMark x1="59521" y1="64029" x2="59521" y2="64029"/>
                        <a14:foregroundMark x1="58301" y1="64396" x2="58301" y2="65641"/>
                        <a14:foregroundMark x1="49121" y1="74286" x2="49121" y2="74286"/>
                        <a14:foregroundMark x1="39014" y1="76703" x2="39014" y2="76703"/>
                        <a14:foregroundMark x1="73877" y1="69963" x2="73877" y2="69963"/>
                        <a14:backgroundMark x1="53662" y1="70769" x2="53662" y2="70769"/>
                        <a14:backgroundMark x1="50928" y1="73040" x2="50928" y2="73040"/>
                      </a14:backgroundRemoval>
                    </a14:imgEffect>
                  </a14:imgLayer>
                </a14:imgProps>
              </a:ext>
              <a:ext uri="{28A0092B-C50C-407E-A947-70E740481C1C}">
                <a14:useLocalDpi xmlns:a14="http://schemas.microsoft.com/office/drawing/2010/main" val="0"/>
              </a:ext>
            </a:extLst>
          </a:blip>
          <a:stretch>
            <a:fillRect/>
          </a:stretch>
        </p:blipFill>
        <p:spPr>
          <a:xfrm>
            <a:off x="-3313857" y="474242"/>
            <a:ext cx="8591595" cy="5781073"/>
          </a:xfrm>
          <a:prstGeom prst="rect">
            <a:avLst/>
          </a:prstGeom>
        </p:spPr>
      </p:pic>
      <p:grpSp>
        <p:nvGrpSpPr>
          <p:cNvPr id="19" name="Group 18">
            <a:extLst>
              <a:ext uri="{FF2B5EF4-FFF2-40B4-BE49-F238E27FC236}">
                <a16:creationId xmlns:a16="http://schemas.microsoft.com/office/drawing/2014/main" id="{CB084FEF-B704-C9D3-EB88-F62442AF86DC}"/>
              </a:ext>
            </a:extLst>
          </p:cNvPr>
          <p:cNvGrpSpPr/>
          <p:nvPr/>
        </p:nvGrpSpPr>
        <p:grpSpPr>
          <a:xfrm>
            <a:off x="5421462" y="1557809"/>
            <a:ext cx="12432710" cy="4069677"/>
            <a:chOff x="5421462" y="1557809"/>
            <a:chExt cx="12432710" cy="4069677"/>
          </a:xfrm>
        </p:grpSpPr>
        <p:grpSp>
          <p:nvGrpSpPr>
            <p:cNvPr id="2" name="Group 1">
              <a:extLst>
                <a:ext uri="{FF2B5EF4-FFF2-40B4-BE49-F238E27FC236}">
                  <a16:creationId xmlns:a16="http://schemas.microsoft.com/office/drawing/2014/main" id="{32F7BDD0-2342-DAC3-1DA6-8A5E15D33727}"/>
                </a:ext>
              </a:extLst>
            </p:cNvPr>
            <p:cNvGrpSpPr/>
            <p:nvPr/>
          </p:nvGrpSpPr>
          <p:grpSpPr>
            <a:xfrm>
              <a:off x="5421462" y="1557809"/>
              <a:ext cx="12432710" cy="4069677"/>
              <a:chOff x="5497662" y="1085705"/>
              <a:chExt cx="12432710" cy="4069677"/>
            </a:xfrm>
          </p:grpSpPr>
          <p:sp>
            <p:nvSpPr>
              <p:cNvPr id="3" name="Rectangle: Rounded Corners 2">
                <a:extLst>
                  <a:ext uri="{FF2B5EF4-FFF2-40B4-BE49-F238E27FC236}">
                    <a16:creationId xmlns:a16="http://schemas.microsoft.com/office/drawing/2014/main" id="{32494FF8-C24C-6484-CAEC-06C8DE4F9831}"/>
                  </a:ext>
                </a:extLst>
              </p:cNvPr>
              <p:cNvSpPr/>
              <p:nvPr/>
            </p:nvSpPr>
            <p:spPr>
              <a:xfrm>
                <a:off x="5497662" y="1702617"/>
                <a:ext cx="5179105" cy="3452765"/>
              </a:xfrm>
              <a:prstGeom prst="roundRect">
                <a:avLst/>
              </a:prstGeom>
              <a:solidFill>
                <a:schemeClr val="bg2">
                  <a:lumMod val="90000"/>
                  <a:alpha val="89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EA2BB6A9-ACC5-8436-D8FF-4A0A41BC0EF3}"/>
                  </a:ext>
                </a:extLst>
              </p:cNvPr>
              <p:cNvSpPr/>
              <p:nvPr/>
            </p:nvSpPr>
            <p:spPr>
              <a:xfrm>
                <a:off x="5497663" y="1085705"/>
                <a:ext cx="5179105" cy="830997"/>
              </a:xfrm>
              <a:prstGeom prst="roundRect">
                <a:avLst>
                  <a:gd name="adj" fmla="val 50000"/>
                </a:avLst>
              </a:prstGeom>
              <a:solidFill>
                <a:schemeClr val="bg1"/>
              </a:solidFill>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6" name="Graphic 5" descr="Magnifying glass with solid fill">
                <a:extLst>
                  <a:ext uri="{FF2B5EF4-FFF2-40B4-BE49-F238E27FC236}">
                    <a16:creationId xmlns:a16="http://schemas.microsoft.com/office/drawing/2014/main" id="{4EBA2951-E298-3DDF-F08C-CB282F061D5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54069" y="1159273"/>
                <a:ext cx="683862" cy="683862"/>
              </a:xfrm>
              <a:prstGeom prst="rect">
                <a:avLst/>
              </a:prstGeom>
            </p:spPr>
          </p:pic>
          <p:sp>
            <p:nvSpPr>
              <p:cNvPr id="7" name="TextBox 6">
                <a:extLst>
                  <a:ext uri="{FF2B5EF4-FFF2-40B4-BE49-F238E27FC236}">
                    <a16:creationId xmlns:a16="http://schemas.microsoft.com/office/drawing/2014/main" id="{6CA4D57B-BAF4-EAE6-110E-CB280D0203DE}"/>
                  </a:ext>
                </a:extLst>
              </p:cNvPr>
              <p:cNvSpPr txBox="1"/>
              <p:nvPr/>
            </p:nvSpPr>
            <p:spPr>
              <a:xfrm>
                <a:off x="6694337" y="1208815"/>
                <a:ext cx="112360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uLnTx/>
                    <a:uFillTx/>
                    <a:latin typeface="Poppins" panose="00000500000000000000" pitchFamily="2" charset="0"/>
                    <a:ea typeface="+mn-ea"/>
                    <a:cs typeface="Poppins" panose="00000500000000000000" pitchFamily="2" charset="0"/>
                  </a:rPr>
                  <a:t>Animal Rescue</a:t>
                </a:r>
              </a:p>
            </p:txBody>
          </p:sp>
          <p:pic>
            <p:nvPicPr>
              <p:cNvPr id="8" name="Graphic 7" descr="Magnifying glass with solid fill">
                <a:extLst>
                  <a:ext uri="{FF2B5EF4-FFF2-40B4-BE49-F238E27FC236}">
                    <a16:creationId xmlns:a16="http://schemas.microsoft.com/office/drawing/2014/main" id="{7320C7A7-3A90-528D-6FD7-57F2E247736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5925" y="2469173"/>
                <a:ext cx="448839" cy="423502"/>
              </a:xfrm>
              <a:prstGeom prst="rect">
                <a:avLst/>
              </a:prstGeom>
            </p:spPr>
          </p:pic>
          <p:pic>
            <p:nvPicPr>
              <p:cNvPr id="11" name="Graphic 10" descr="Magnifying glass with solid fill">
                <a:extLst>
                  <a:ext uri="{FF2B5EF4-FFF2-40B4-BE49-F238E27FC236}">
                    <a16:creationId xmlns:a16="http://schemas.microsoft.com/office/drawing/2014/main" id="{3F4501D1-D5F9-CDE8-671E-84E488C3E48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51961" y="3387409"/>
                <a:ext cx="448839" cy="423502"/>
              </a:xfrm>
              <a:prstGeom prst="rect">
                <a:avLst/>
              </a:prstGeom>
            </p:spPr>
          </p:pic>
          <p:pic>
            <p:nvPicPr>
              <p:cNvPr id="12" name="Graphic 11" descr="Magnifying glass with solid fill">
                <a:extLst>
                  <a:ext uri="{FF2B5EF4-FFF2-40B4-BE49-F238E27FC236}">
                    <a16:creationId xmlns:a16="http://schemas.microsoft.com/office/drawing/2014/main" id="{0F1F2755-D8F1-3935-232D-4D610EF2C5D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89092" y="4231639"/>
                <a:ext cx="448839" cy="423502"/>
              </a:xfrm>
              <a:prstGeom prst="rect">
                <a:avLst/>
              </a:prstGeom>
            </p:spPr>
          </p:pic>
        </p:grpSp>
        <p:sp>
          <p:nvSpPr>
            <p:cNvPr id="14" name="TextBox 13">
              <a:extLst>
                <a:ext uri="{FF2B5EF4-FFF2-40B4-BE49-F238E27FC236}">
                  <a16:creationId xmlns:a16="http://schemas.microsoft.com/office/drawing/2014/main" id="{A924B101-632F-19AD-9CCD-1545639B4683}"/>
                </a:ext>
              </a:extLst>
            </p:cNvPr>
            <p:cNvSpPr txBox="1"/>
            <p:nvPr/>
          </p:nvSpPr>
          <p:spPr>
            <a:xfrm>
              <a:off x="6361731" y="2707258"/>
              <a:ext cx="3838705" cy="954107"/>
            </a:xfrm>
            <a:prstGeom prst="rect">
              <a:avLst/>
            </a:prstGeom>
            <a:noFill/>
          </p:spPr>
          <p:txBody>
            <a:bodyPr wrap="square">
              <a:spAutoFit/>
            </a:bodyPr>
            <a:lstStyle/>
            <a:p>
              <a:r>
                <a:rPr lang="en-GB" sz="1400">
                  <a:latin typeface="Helvetica "/>
                </a:rPr>
                <a:t>Responding to </a:t>
              </a:r>
              <a:r>
                <a:rPr lang="en-GB" sz="1400" b="1">
                  <a:latin typeface="Helvetica "/>
                </a:rPr>
                <a:t>emergency calls </a:t>
              </a:r>
              <a:r>
                <a:rPr lang="en-GB" sz="1400">
                  <a:latin typeface="Helvetica "/>
                </a:rPr>
                <a:t>involving animals. This can include rescuing a range of animals like dogs, birds, cattle, horses and even elephants!</a:t>
              </a:r>
              <a:endParaRPr lang="en-GB" sz="1400" b="1">
                <a:solidFill>
                  <a:srgbClr val="25314F"/>
                </a:solidFill>
                <a:latin typeface="Helvetica "/>
              </a:endParaRPr>
            </a:p>
          </p:txBody>
        </p:sp>
        <p:sp>
          <p:nvSpPr>
            <p:cNvPr id="15" name="TextBox 14">
              <a:extLst>
                <a:ext uri="{FF2B5EF4-FFF2-40B4-BE49-F238E27FC236}">
                  <a16:creationId xmlns:a16="http://schemas.microsoft.com/office/drawing/2014/main" id="{22DB9D94-6CF3-6331-5156-0DFAC43BFD39}"/>
                </a:ext>
              </a:extLst>
            </p:cNvPr>
            <p:cNvSpPr txBox="1"/>
            <p:nvPr/>
          </p:nvSpPr>
          <p:spPr>
            <a:xfrm>
              <a:off x="6361731" y="3761092"/>
              <a:ext cx="4005588" cy="954107"/>
            </a:xfrm>
            <a:prstGeom prst="rect">
              <a:avLst/>
            </a:prstGeom>
            <a:noFill/>
          </p:spPr>
          <p:txBody>
            <a:bodyPr wrap="square">
              <a:spAutoFit/>
            </a:bodyPr>
            <a:lstStyle/>
            <a:p>
              <a:r>
                <a:rPr lang="en-GB" sz="1400" b="1">
                  <a:latin typeface="Helvetica "/>
                </a:rPr>
                <a:t>Specialist PPE and equipment </a:t>
              </a:r>
              <a:r>
                <a:rPr lang="en-GB" sz="1400">
                  <a:latin typeface="Helvetica "/>
                </a:rPr>
                <a:t>including an All-Terrian Rescue Unit (ARU) vehicle with a crane, winches and harnesses for animal rescues.</a:t>
              </a:r>
              <a:endParaRPr lang="en-GB" sz="1400">
                <a:solidFill>
                  <a:srgbClr val="25314F"/>
                </a:solidFill>
                <a:latin typeface="Helvetica "/>
              </a:endParaRPr>
            </a:p>
          </p:txBody>
        </p:sp>
        <p:sp>
          <p:nvSpPr>
            <p:cNvPr id="18" name="TextBox 17">
              <a:extLst>
                <a:ext uri="{FF2B5EF4-FFF2-40B4-BE49-F238E27FC236}">
                  <a16:creationId xmlns:a16="http://schemas.microsoft.com/office/drawing/2014/main" id="{23C1A5EE-CE63-BD8D-4734-49E7F942F20D}"/>
                </a:ext>
              </a:extLst>
            </p:cNvPr>
            <p:cNvSpPr txBox="1"/>
            <p:nvPr/>
          </p:nvSpPr>
          <p:spPr>
            <a:xfrm>
              <a:off x="6361731" y="4766595"/>
              <a:ext cx="3391869" cy="307777"/>
            </a:xfrm>
            <a:prstGeom prst="rect">
              <a:avLst/>
            </a:prstGeom>
            <a:noFill/>
          </p:spPr>
          <p:txBody>
            <a:bodyPr wrap="square">
              <a:spAutoFit/>
            </a:bodyPr>
            <a:lstStyle/>
            <a:p>
              <a:r>
                <a:rPr lang="en-GB" sz="1400" b="1">
                  <a:latin typeface="Helvetica "/>
                </a:rPr>
                <a:t>Located at </a:t>
              </a:r>
              <a:r>
                <a:rPr lang="en-GB" sz="1400">
                  <a:latin typeface="Helvetica "/>
                </a:rPr>
                <a:t>Faversham fire station.</a:t>
              </a:r>
            </a:p>
          </p:txBody>
        </p:sp>
      </p:grpSp>
    </p:spTree>
    <p:extLst>
      <p:ext uri="{BB962C8B-B14F-4D97-AF65-F5344CB8AC3E}">
        <p14:creationId xmlns:p14="http://schemas.microsoft.com/office/powerpoint/2010/main" val="408784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750" fill="hold"/>
                                        <p:tgtEl>
                                          <p:spTgt spid="17"/>
                                        </p:tgtEl>
                                        <p:attrNameLst>
                                          <p:attrName>ppt_x</p:attrName>
                                        </p:attrNameLst>
                                      </p:cBhvr>
                                      <p:tavLst>
                                        <p:tav tm="0">
                                          <p:val>
                                            <p:strVal val="0-#ppt_w/2"/>
                                          </p:val>
                                        </p:tav>
                                        <p:tav tm="100000">
                                          <p:val>
                                            <p:strVal val="#ppt_x"/>
                                          </p:val>
                                        </p:tav>
                                      </p:tavLst>
                                    </p:anim>
                                    <p:anim calcmode="lin" valueType="num">
                                      <p:cBhvr additive="base">
                                        <p:cTn id="8" dur="175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750" fill="hold"/>
                                        <p:tgtEl>
                                          <p:spTgt spid="19"/>
                                        </p:tgtEl>
                                        <p:attrNameLst>
                                          <p:attrName>ppt_x</p:attrName>
                                        </p:attrNameLst>
                                      </p:cBhvr>
                                      <p:tavLst>
                                        <p:tav tm="0">
                                          <p:val>
                                            <p:strVal val="1+#ppt_w/2"/>
                                          </p:val>
                                        </p:tav>
                                        <p:tav tm="100000">
                                          <p:val>
                                            <p:strVal val="#ppt_x"/>
                                          </p:val>
                                        </p:tav>
                                      </p:tavLst>
                                    </p:anim>
                                    <p:anim calcmode="lin" valueType="num">
                                      <p:cBhvr additive="base">
                                        <p:cTn id="12" dur="17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40008874-F532-2E48-EC5F-0F8896B3A10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2E695DE-0916-B99D-290A-5367D45F00F3}"/>
              </a:ext>
            </a:extLst>
          </p:cNvPr>
          <p:cNvSpPr txBox="1"/>
          <p:nvPr/>
        </p:nvSpPr>
        <p:spPr>
          <a:xfrm>
            <a:off x="1916122" y="1509652"/>
            <a:ext cx="11236035" cy="1938992"/>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0" b="1" i="0" u="none" strike="noStrike" kern="1200" cap="none" spc="0" normalizeH="0" baseline="0" noProof="0">
                <a:ln>
                  <a:noFill/>
                </a:ln>
                <a:solidFill>
                  <a:prstClr val="white"/>
                </a:solidFill>
                <a:effectLst>
                  <a:outerShdw blurRad="63500" sx="102000" sy="102000" algn="ctr" rotWithShape="0">
                    <a:prstClr val="black">
                      <a:alpha val="40000"/>
                    </a:prstClr>
                  </a:outerShdw>
                </a:effectLst>
                <a:uLnTx/>
                <a:uFillTx/>
                <a:latin typeface="Poppins" panose="00000500000000000000" pitchFamily="2" charset="0"/>
                <a:ea typeface="+mn-ea"/>
                <a:cs typeface="Poppins" panose="00000500000000000000" pitchFamily="2" charset="0"/>
              </a:rPr>
              <a:t>Technical</a:t>
            </a:r>
          </a:p>
        </p:txBody>
      </p:sp>
      <p:cxnSp>
        <p:nvCxnSpPr>
          <p:cNvPr id="5" name="Straight Connector 4">
            <a:extLst>
              <a:ext uri="{FF2B5EF4-FFF2-40B4-BE49-F238E27FC236}">
                <a16:creationId xmlns:a16="http://schemas.microsoft.com/office/drawing/2014/main" id="{3A876E09-FB5C-EAF9-E6A9-D67739A3506B}"/>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grpSp>
        <p:nvGrpSpPr>
          <p:cNvPr id="25" name="Group 24">
            <a:extLst>
              <a:ext uri="{FF2B5EF4-FFF2-40B4-BE49-F238E27FC236}">
                <a16:creationId xmlns:a16="http://schemas.microsoft.com/office/drawing/2014/main" id="{DF485E9A-D2E9-4E22-E387-726DF3C4321F}"/>
              </a:ext>
            </a:extLst>
          </p:cNvPr>
          <p:cNvGrpSpPr/>
          <p:nvPr/>
        </p:nvGrpSpPr>
        <p:grpSpPr>
          <a:xfrm>
            <a:off x="741704" y="8207315"/>
            <a:ext cx="4337461" cy="5323795"/>
            <a:chOff x="678872" y="1222154"/>
            <a:chExt cx="4337461" cy="5323795"/>
          </a:xfrm>
        </p:grpSpPr>
        <p:pic>
          <p:nvPicPr>
            <p:cNvPr id="26" name="Picture 25">
              <a:extLst>
                <a:ext uri="{FF2B5EF4-FFF2-40B4-BE49-F238E27FC236}">
                  <a16:creationId xmlns:a16="http://schemas.microsoft.com/office/drawing/2014/main" id="{F8FC440B-103E-0742-1776-6789E93B226F}"/>
                </a:ext>
              </a:extLst>
            </p:cNvPr>
            <p:cNvPicPr>
              <a:picLocks noChangeAspect="1"/>
            </p:cNvPicPr>
            <p:nvPr/>
          </p:nvPicPr>
          <p:blipFill>
            <a:blip r:embed="rId2" cstate="print">
              <a:extLst>
                <a:ext uri="{28A0092B-C50C-407E-A947-70E740481C1C}">
                  <a14:useLocalDpi xmlns:a14="http://schemas.microsoft.com/office/drawing/2010/main" val="0"/>
                </a:ext>
              </a:extLst>
            </a:blip>
            <a:srcRect l="9260" r="22308"/>
            <a:stretch>
              <a:fillRect/>
            </a:stretch>
          </p:blipFill>
          <p:spPr>
            <a:xfrm>
              <a:off x="1481495" y="1382711"/>
              <a:ext cx="2402826" cy="2340843"/>
            </a:xfrm>
            <a:prstGeom prst="ellipse">
              <a:avLst/>
            </a:prstGeom>
            <a:ln>
              <a:noFill/>
            </a:ln>
            <a:effectLst>
              <a:outerShdw blurRad="50800" dist="38100" dir="5400000" algn="t" rotWithShape="0">
                <a:prstClr val="black">
                  <a:alpha val="40000"/>
                </a:prstClr>
              </a:outerShdw>
            </a:effectLst>
          </p:spPr>
        </p:pic>
        <p:pic>
          <p:nvPicPr>
            <p:cNvPr id="27" name="Picture 26" descr="Download Quote Box Png Rectangle Quote Box Full Size">
              <a:extLst>
                <a:ext uri="{FF2B5EF4-FFF2-40B4-BE49-F238E27FC236}">
                  <a16:creationId xmlns:a16="http://schemas.microsoft.com/office/drawing/2014/main" id="{6678DC5F-0C76-7294-F378-C0CA69B0484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Lst>
            </a:blip>
            <a:stretch>
              <a:fillRect/>
            </a:stretch>
          </p:blipFill>
          <p:spPr>
            <a:xfrm>
              <a:off x="678872" y="4044664"/>
              <a:ext cx="4337461" cy="2501285"/>
            </a:xfrm>
            <a:prstGeom prst="rect">
              <a:avLst/>
            </a:prstGeom>
            <a:effectLst>
              <a:outerShdw blurRad="63500" sx="102000" sy="102000" algn="ctr" rotWithShape="0">
                <a:prstClr val="black">
                  <a:alpha val="40000"/>
                </a:prstClr>
              </a:outerShdw>
            </a:effectLst>
          </p:spPr>
        </p:pic>
        <p:sp>
          <p:nvSpPr>
            <p:cNvPr id="28" name="TextBox 27">
              <a:extLst>
                <a:ext uri="{FF2B5EF4-FFF2-40B4-BE49-F238E27FC236}">
                  <a16:creationId xmlns:a16="http://schemas.microsoft.com/office/drawing/2014/main" id="{FF388A4F-6762-F3F4-8206-2AD1D947ED44}"/>
                </a:ext>
              </a:extLst>
            </p:cNvPr>
            <p:cNvSpPr txBox="1"/>
            <p:nvPr/>
          </p:nvSpPr>
          <p:spPr>
            <a:xfrm>
              <a:off x="1148611" y="4402754"/>
              <a:ext cx="3397981" cy="178510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0B0004020202020204" pitchFamily="34" charset="0"/>
                  <a:ea typeface="+mn-ea"/>
                  <a:cs typeface="+mn-cs"/>
                </a:rPr>
                <a:t>As a Fire Control Operator, you play a vital role in helping people during emergencies such as fires, road traffic collisions, and water rescues. Working in a fast-paced control room, you answer 999 calls, keep callers calm, provide life-saving safety advice, and make sure the right emergency crews are sent quickly. The job involves working closely with firefighters, police, and ambulance services, using technology and communication skills to share important information and coordinate responses.</a:t>
              </a:r>
            </a:p>
          </p:txBody>
        </p:sp>
        <p:sp>
          <p:nvSpPr>
            <p:cNvPr id="29" name="Oval 28">
              <a:extLst>
                <a:ext uri="{FF2B5EF4-FFF2-40B4-BE49-F238E27FC236}">
                  <a16:creationId xmlns:a16="http://schemas.microsoft.com/office/drawing/2014/main" id="{0478FA6F-5F57-6A83-A183-1C3CAF708B7B}"/>
                </a:ext>
              </a:extLst>
            </p:cNvPr>
            <p:cNvSpPr/>
            <p:nvPr/>
          </p:nvSpPr>
          <p:spPr>
            <a:xfrm>
              <a:off x="1301186" y="1222154"/>
              <a:ext cx="2768588" cy="2661954"/>
            </a:xfrm>
            <a:prstGeom prst="ellipse">
              <a:avLst/>
            </a:prstGeom>
            <a:noFill/>
            <a:ln w="53975">
              <a:gradFill>
                <a:gsLst>
                  <a:gs pos="0">
                    <a:srgbClr val="25314F"/>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nvGrpSpPr>
          <p:cNvPr id="20" name="Group 19">
            <a:extLst>
              <a:ext uri="{FF2B5EF4-FFF2-40B4-BE49-F238E27FC236}">
                <a16:creationId xmlns:a16="http://schemas.microsoft.com/office/drawing/2014/main" id="{028B0EC0-A94B-16D9-8BA2-631F6AF964BA}"/>
              </a:ext>
            </a:extLst>
          </p:cNvPr>
          <p:cNvGrpSpPr/>
          <p:nvPr/>
        </p:nvGrpSpPr>
        <p:grpSpPr>
          <a:xfrm>
            <a:off x="5990201" y="8207315"/>
            <a:ext cx="5177642" cy="4342252"/>
            <a:chOff x="5745336" y="1592833"/>
            <a:chExt cx="5177642" cy="4342252"/>
          </a:xfrm>
        </p:grpSpPr>
        <p:grpSp>
          <p:nvGrpSpPr>
            <p:cNvPr id="21" name="Group 20">
              <a:extLst>
                <a:ext uri="{FF2B5EF4-FFF2-40B4-BE49-F238E27FC236}">
                  <a16:creationId xmlns:a16="http://schemas.microsoft.com/office/drawing/2014/main" id="{A4EA4CB1-B602-E170-E4DA-9B6E9689B948}"/>
                </a:ext>
              </a:extLst>
            </p:cNvPr>
            <p:cNvGrpSpPr/>
            <p:nvPr/>
          </p:nvGrpSpPr>
          <p:grpSpPr>
            <a:xfrm>
              <a:off x="5745336" y="1592833"/>
              <a:ext cx="5177642" cy="3379215"/>
              <a:chOff x="6463144" y="1486213"/>
              <a:chExt cx="4592783" cy="3176840"/>
            </a:xfrm>
          </p:grpSpPr>
          <p:sp>
            <p:nvSpPr>
              <p:cNvPr id="31" name="Rectangle: Rounded Corners 30">
                <a:extLst>
                  <a:ext uri="{FF2B5EF4-FFF2-40B4-BE49-F238E27FC236}">
                    <a16:creationId xmlns:a16="http://schemas.microsoft.com/office/drawing/2014/main" id="{81326717-C981-7C57-94A5-A85533B258C7}"/>
                  </a:ext>
                </a:extLst>
              </p:cNvPr>
              <p:cNvSpPr/>
              <p:nvPr/>
            </p:nvSpPr>
            <p:spPr>
              <a:xfrm>
                <a:off x="6463145" y="1486213"/>
                <a:ext cx="4592782" cy="511718"/>
              </a:xfrm>
              <a:prstGeom prst="roundRect">
                <a:avLst>
                  <a:gd name="adj" fmla="val 0"/>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2" name="Graphic 31" descr="Magnifying glass with solid fill">
                <a:extLst>
                  <a:ext uri="{FF2B5EF4-FFF2-40B4-BE49-F238E27FC236}">
                    <a16:creationId xmlns:a16="http://schemas.microsoft.com/office/drawing/2014/main" id="{FEE44B1C-0E8C-6397-26EE-4C3898476B8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4086" y="1543001"/>
                <a:ext cx="398139" cy="398139"/>
              </a:xfrm>
              <a:prstGeom prst="rect">
                <a:avLst/>
              </a:prstGeom>
            </p:spPr>
          </p:pic>
          <p:pic>
            <p:nvPicPr>
              <p:cNvPr id="33" name="Graphic 32" descr="Radio microphone outline">
                <a:extLst>
                  <a:ext uri="{FF2B5EF4-FFF2-40B4-BE49-F238E27FC236}">
                    <a16:creationId xmlns:a16="http://schemas.microsoft.com/office/drawing/2014/main" id="{2D674000-0141-0391-17C4-47977FA582D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86852" y="1572532"/>
                <a:ext cx="339079" cy="339079"/>
              </a:xfrm>
              <a:prstGeom prst="rect">
                <a:avLst/>
              </a:prstGeom>
            </p:spPr>
          </p:pic>
          <p:sp>
            <p:nvSpPr>
              <p:cNvPr id="34" name="TextBox 33">
                <a:extLst>
                  <a:ext uri="{FF2B5EF4-FFF2-40B4-BE49-F238E27FC236}">
                    <a16:creationId xmlns:a16="http://schemas.microsoft.com/office/drawing/2014/main" id="{ECFAED4E-4D24-18FE-DD20-0217E5F18AD9}"/>
                  </a:ext>
                </a:extLst>
              </p:cNvPr>
              <p:cNvSpPr txBox="1"/>
              <p:nvPr/>
            </p:nvSpPr>
            <p:spPr>
              <a:xfrm>
                <a:off x="7063166" y="1543001"/>
                <a:ext cx="3215147" cy="40011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35" name="Rectangle: Rounded Corners 34">
                <a:extLst>
                  <a:ext uri="{FF2B5EF4-FFF2-40B4-BE49-F238E27FC236}">
                    <a16:creationId xmlns:a16="http://schemas.microsoft.com/office/drawing/2014/main" id="{3D463AAB-2F53-6E19-B3AB-A774EC8E0BC5}"/>
                  </a:ext>
                </a:extLst>
              </p:cNvPr>
              <p:cNvSpPr/>
              <p:nvPr/>
            </p:nvSpPr>
            <p:spPr>
              <a:xfrm>
                <a:off x="6463144" y="1997927"/>
                <a:ext cx="4592782" cy="2665126"/>
              </a:xfrm>
              <a:prstGeom prst="roundRect">
                <a:avLst>
                  <a:gd name="adj" fmla="val 0"/>
                </a:avLst>
              </a:prstGeom>
              <a:solidFill>
                <a:schemeClr val="bg1">
                  <a:alpha val="60000"/>
                </a:schemeClr>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6" name="Graphic 35" descr="Magnifying glass with solid fill">
                <a:extLst>
                  <a:ext uri="{FF2B5EF4-FFF2-40B4-BE49-F238E27FC236}">
                    <a16:creationId xmlns:a16="http://schemas.microsoft.com/office/drawing/2014/main" id="{5231583D-54B2-7088-A16A-E702533E17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23384" y="2389001"/>
                <a:ext cx="398139" cy="398139"/>
              </a:xfrm>
              <a:prstGeom prst="rect">
                <a:avLst/>
              </a:prstGeom>
            </p:spPr>
          </p:pic>
          <p:pic>
            <p:nvPicPr>
              <p:cNvPr id="37" name="Graphic 36" descr="Magnifying glass with solid fill">
                <a:extLst>
                  <a:ext uri="{FF2B5EF4-FFF2-40B4-BE49-F238E27FC236}">
                    <a16:creationId xmlns:a16="http://schemas.microsoft.com/office/drawing/2014/main" id="{16AAB71C-682D-8D71-81EC-CEF50DC54BC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67061" y="3130965"/>
                <a:ext cx="398139" cy="398139"/>
              </a:xfrm>
              <a:prstGeom prst="rect">
                <a:avLst/>
              </a:prstGeom>
            </p:spPr>
          </p:pic>
          <p:pic>
            <p:nvPicPr>
              <p:cNvPr id="38" name="Graphic 37" descr="Magnifying glass with solid fill">
                <a:extLst>
                  <a:ext uri="{FF2B5EF4-FFF2-40B4-BE49-F238E27FC236}">
                    <a16:creationId xmlns:a16="http://schemas.microsoft.com/office/drawing/2014/main" id="{4B4B3E3A-7C05-D9C7-55F1-AD156942C1F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78016" y="3878092"/>
                <a:ext cx="398139" cy="398139"/>
              </a:xfrm>
              <a:prstGeom prst="rect">
                <a:avLst/>
              </a:prstGeom>
            </p:spPr>
          </p:pic>
        </p:grpSp>
        <p:sp>
          <p:nvSpPr>
            <p:cNvPr id="22" name="TextBox 21">
              <a:extLst>
                <a:ext uri="{FF2B5EF4-FFF2-40B4-BE49-F238E27FC236}">
                  <a16:creationId xmlns:a16="http://schemas.microsoft.com/office/drawing/2014/main" id="{E8ED8EA0-6CCB-8A0B-FDB0-621EE28D66DD}"/>
                </a:ext>
              </a:extLst>
            </p:cNvPr>
            <p:cNvSpPr txBox="1"/>
            <p:nvPr/>
          </p:nvSpPr>
          <p:spPr>
            <a:xfrm>
              <a:off x="6555463" y="2512726"/>
              <a:ext cx="383870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Taking </a:t>
              </a: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calls</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 from the public, crews, other emergency services and partner agencies </a:t>
              </a:r>
              <a:endParaRPr kumimoji="0" lang="en-GB" sz="1400" b="0" i="0" u="none" strike="noStrike" kern="1200" cap="none" spc="0" normalizeH="0" baseline="0" noProof="0">
                <a:ln>
                  <a:noFill/>
                </a:ln>
                <a:solidFill>
                  <a:srgbClr val="25314F"/>
                </a:solidFill>
                <a:effectLst/>
                <a:uLnTx/>
                <a:uFillTx/>
                <a:latin typeface="HelveticaNeueLT Pro 55 Roman" panose="020B0804020202020204" pitchFamily="34" charset="0"/>
                <a:ea typeface="+mn-ea"/>
                <a:cs typeface="+mn-cs"/>
              </a:endParaRPr>
            </a:p>
          </p:txBody>
        </p:sp>
        <p:sp>
          <p:nvSpPr>
            <p:cNvPr id="23" name="TextBox 22">
              <a:extLst>
                <a:ext uri="{FF2B5EF4-FFF2-40B4-BE49-F238E27FC236}">
                  <a16:creationId xmlns:a16="http://schemas.microsoft.com/office/drawing/2014/main" id="{60FF2256-CA5A-DFF9-0923-007854995012}"/>
                </a:ext>
              </a:extLst>
            </p:cNvPr>
            <p:cNvSpPr txBox="1"/>
            <p:nvPr/>
          </p:nvSpPr>
          <p:spPr>
            <a:xfrm>
              <a:off x="6555464" y="3292502"/>
              <a:ext cx="383870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Mobilise and </a:t>
              </a: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support </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emergency fire and rescue service resource</a:t>
              </a:r>
              <a:endParaRPr kumimoji="0" lang="en-GB" sz="1400" b="0" i="0" u="none" strike="noStrike" kern="1200" cap="none" spc="0" normalizeH="0" baseline="0" noProof="0">
                <a:ln>
                  <a:noFill/>
                </a:ln>
                <a:solidFill>
                  <a:srgbClr val="25314F"/>
                </a:solidFill>
                <a:effectLst/>
                <a:uLnTx/>
                <a:uFillTx/>
                <a:latin typeface="HelveticaNeueLT Pro 55 Roman" panose="020B0804020202020204" pitchFamily="34" charset="0"/>
                <a:ea typeface="+mn-ea"/>
                <a:cs typeface="+mn-cs"/>
              </a:endParaRPr>
            </a:p>
          </p:txBody>
        </p:sp>
        <p:sp>
          <p:nvSpPr>
            <p:cNvPr id="24" name="TextBox 23">
              <a:extLst>
                <a:ext uri="{FF2B5EF4-FFF2-40B4-BE49-F238E27FC236}">
                  <a16:creationId xmlns:a16="http://schemas.microsoft.com/office/drawing/2014/main" id="{69A10BC1-477C-CE1A-F5FE-FE7379D5C2F4}"/>
                </a:ext>
              </a:extLst>
            </p:cNvPr>
            <p:cNvSpPr txBox="1"/>
            <p:nvPr/>
          </p:nvSpPr>
          <p:spPr>
            <a:xfrm>
              <a:off x="6555462" y="4191299"/>
              <a:ext cx="383870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Salaries</a:t>
              </a:r>
              <a:r>
                <a:rPr kumimoji="0" lang="en-GB" sz="1400" b="0" i="0" u="none" strike="noStrike" kern="1200" cap="none" spc="0" normalizeH="0" baseline="0" noProof="0">
                  <a:ln>
                    <a:noFill/>
                  </a:ln>
                  <a:solidFill>
                    <a:prstClr val="black"/>
                  </a:solidFill>
                  <a:effectLst/>
                  <a:uLnTx/>
                  <a:uFillTx/>
                  <a:latin typeface="Aptos" panose="02110004020202020204"/>
                  <a:ea typeface="+mn-ea"/>
                  <a:cs typeface="+mn-cs"/>
                </a:rPr>
                <a:t> start from £28,000 per annum</a:t>
              </a:r>
            </a:p>
          </p:txBody>
        </p:sp>
        <p:sp>
          <p:nvSpPr>
            <p:cNvPr id="30" name="TextBox 29">
              <a:extLst>
                <a:ext uri="{FF2B5EF4-FFF2-40B4-BE49-F238E27FC236}">
                  <a16:creationId xmlns:a16="http://schemas.microsoft.com/office/drawing/2014/main" id="{AD31A2A6-5983-785B-B965-F41A770AA94F}"/>
                </a:ext>
              </a:extLst>
            </p:cNvPr>
            <p:cNvSpPr txBox="1"/>
            <p:nvPr/>
          </p:nvSpPr>
          <p:spPr>
            <a:xfrm>
              <a:off x="6638410" y="5411865"/>
              <a:ext cx="413801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This job requires </a:t>
              </a: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communication -</a:t>
              </a: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collaboration</a:t>
              </a:r>
              <a:r>
                <a:rPr kumimoji="0" lang="en-GB" sz="1400" b="0" i="0" u="none" strike="noStrike" kern="1200" cap="none" spc="0" normalizeH="0" baseline="0" noProof="0">
                  <a:ln>
                    <a:noFill/>
                  </a:ln>
                  <a:solidFill>
                    <a:prstClr val="white"/>
                  </a:solidFill>
                  <a:effectLst/>
                  <a:uLnTx/>
                  <a:uFillTx/>
                  <a:latin typeface="Aptos" panose="02110004020202020204"/>
                  <a:ea typeface="+mn-ea"/>
                  <a:cs typeface="+mn-cs"/>
                </a:rPr>
                <a:t> – </a:t>
              </a:r>
              <a:r>
                <a:rPr kumimoji="0" lang="en-GB" sz="1400" b="1" i="0" u="none" strike="noStrike" kern="1200" cap="none" spc="0" normalizeH="0" baseline="0" noProof="0">
                  <a:ln>
                    <a:noFill/>
                  </a:ln>
                  <a:solidFill>
                    <a:prstClr val="white"/>
                  </a:solidFill>
                  <a:effectLst/>
                  <a:uLnTx/>
                  <a:uFillTx/>
                  <a:latin typeface="Aptos" panose="02110004020202020204"/>
                  <a:ea typeface="+mn-ea"/>
                  <a:cs typeface="+mn-cs"/>
                </a:rPr>
                <a:t>decision making</a:t>
              </a:r>
            </a:p>
          </p:txBody>
        </p:sp>
      </p:grpSp>
      <p:grpSp>
        <p:nvGrpSpPr>
          <p:cNvPr id="39" name="Group 38">
            <a:extLst>
              <a:ext uri="{FF2B5EF4-FFF2-40B4-BE49-F238E27FC236}">
                <a16:creationId xmlns:a16="http://schemas.microsoft.com/office/drawing/2014/main" id="{EDE001C3-3CB0-6F88-E0F8-2E85AF638F02}"/>
              </a:ext>
            </a:extLst>
          </p:cNvPr>
          <p:cNvGrpSpPr/>
          <p:nvPr/>
        </p:nvGrpSpPr>
        <p:grpSpPr>
          <a:xfrm>
            <a:off x="5871322" y="11750919"/>
            <a:ext cx="1179404" cy="1150402"/>
            <a:chOff x="5746868" y="5136437"/>
            <a:chExt cx="1179404" cy="1150402"/>
          </a:xfrm>
        </p:grpSpPr>
        <p:pic>
          <p:nvPicPr>
            <p:cNvPr id="40" name="Graphic 39" descr="Thought bubble with solid fill">
              <a:extLst>
                <a:ext uri="{FF2B5EF4-FFF2-40B4-BE49-F238E27FC236}">
                  <a16:creationId xmlns:a16="http://schemas.microsoft.com/office/drawing/2014/main" id="{5C73DC24-1855-3F88-0CF3-A5F0B22A325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5746868" y="5136437"/>
              <a:ext cx="1150402" cy="1150402"/>
            </a:xfrm>
            <a:prstGeom prst="rect">
              <a:avLst/>
            </a:prstGeom>
          </p:spPr>
        </p:pic>
        <p:sp>
          <p:nvSpPr>
            <p:cNvPr id="41" name="TextBox 40">
              <a:extLst>
                <a:ext uri="{FF2B5EF4-FFF2-40B4-BE49-F238E27FC236}">
                  <a16:creationId xmlns:a16="http://schemas.microsoft.com/office/drawing/2014/main" id="{09E4E5BE-52CE-7180-A8BC-E5309695C75E}"/>
                </a:ext>
              </a:extLst>
            </p:cNvPr>
            <p:cNvSpPr txBox="1"/>
            <p:nvPr/>
          </p:nvSpPr>
          <p:spPr>
            <a:xfrm>
              <a:off x="5895522" y="5442643"/>
              <a:ext cx="10307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5314F"/>
                  </a:solidFill>
                  <a:effectLst/>
                  <a:uLnTx/>
                  <a:uFillTx/>
                  <a:latin typeface="Poppins" panose="00000500000000000000" pitchFamily="2" charset="0"/>
                  <a:ea typeface="+mn-ea"/>
                  <a:cs typeface="Poppins" panose="00000500000000000000" pitchFamily="2" charset="0"/>
                </a:rPr>
                <a:t>THINK!</a:t>
              </a:r>
            </a:p>
          </p:txBody>
        </p:sp>
      </p:grpSp>
      <p:grpSp>
        <p:nvGrpSpPr>
          <p:cNvPr id="42" name="Group 41">
            <a:extLst>
              <a:ext uri="{FF2B5EF4-FFF2-40B4-BE49-F238E27FC236}">
                <a16:creationId xmlns:a16="http://schemas.microsoft.com/office/drawing/2014/main" id="{06128BB5-69E6-88E1-912E-681ACB6CAF2B}"/>
              </a:ext>
            </a:extLst>
          </p:cNvPr>
          <p:cNvGrpSpPr/>
          <p:nvPr/>
        </p:nvGrpSpPr>
        <p:grpSpPr>
          <a:xfrm>
            <a:off x="7115804" y="11847419"/>
            <a:ext cx="4052038" cy="842984"/>
            <a:chOff x="6991350" y="5386821"/>
            <a:chExt cx="4052038" cy="842984"/>
          </a:xfrm>
        </p:grpSpPr>
        <p:sp>
          <p:nvSpPr>
            <p:cNvPr id="43" name="Rectangle: Rounded Corners 42">
              <a:extLst>
                <a:ext uri="{FF2B5EF4-FFF2-40B4-BE49-F238E27FC236}">
                  <a16:creationId xmlns:a16="http://schemas.microsoft.com/office/drawing/2014/main" id="{2DCDAE52-A468-DE45-9DE5-CA27424D72E2}"/>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314F"/>
                </a:solidFill>
                <a:effectLst/>
                <a:uLnTx/>
                <a:uFillTx/>
                <a:latin typeface="Aptos" panose="02110004020202020204"/>
                <a:ea typeface="+mn-ea"/>
                <a:cs typeface="+mn-cs"/>
              </a:endParaRPr>
            </a:p>
          </p:txBody>
        </p:sp>
        <p:sp>
          <p:nvSpPr>
            <p:cNvPr id="44" name="TextBox 43">
              <a:extLst>
                <a:ext uri="{FF2B5EF4-FFF2-40B4-BE49-F238E27FC236}">
                  <a16:creationId xmlns:a16="http://schemas.microsoft.com/office/drawing/2014/main" id="{5A91EBF3-61BE-D631-B44E-47ED3113D08D}"/>
                </a:ext>
              </a:extLst>
            </p:cNvPr>
            <p:cNvSpPr txBox="1"/>
            <p:nvPr/>
          </p:nvSpPr>
          <p:spPr>
            <a:xfrm>
              <a:off x="7020352" y="5515925"/>
              <a:ext cx="3905403"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16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1600" b="1" i="0" u="none" strike="noStrike" kern="1200" cap="none" spc="0" normalizeH="0" baseline="0" noProof="0">
                  <a:ln>
                    <a:noFill/>
                  </a:ln>
                  <a:solidFill>
                    <a:prstClr val="white">
                      <a:lumMod val="75000"/>
                    </a:prst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
        <p:nvSpPr>
          <p:cNvPr id="2" name="TextBox 1">
            <a:extLst>
              <a:ext uri="{FF2B5EF4-FFF2-40B4-BE49-F238E27FC236}">
                <a16:creationId xmlns:a16="http://schemas.microsoft.com/office/drawing/2014/main" id="{B009609B-1DB7-0B6A-C7ED-DE24B987EF35}"/>
              </a:ext>
            </a:extLst>
          </p:cNvPr>
          <p:cNvSpPr txBox="1"/>
          <p:nvPr/>
        </p:nvSpPr>
        <p:spPr>
          <a:xfrm>
            <a:off x="2922009" y="2918965"/>
            <a:ext cx="11236035" cy="1938992"/>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0" b="1" i="0" u="none" strike="noStrike" kern="1200" cap="none" spc="0" normalizeH="0" baseline="0" noProof="0">
                <a:ln>
                  <a:noFill/>
                </a:ln>
                <a:solidFill>
                  <a:prstClr val="white"/>
                </a:solidFill>
                <a:effectLst>
                  <a:outerShdw blurRad="63500" sx="102000" sy="102000" algn="ctr" rotWithShape="0">
                    <a:prstClr val="black">
                      <a:alpha val="40000"/>
                    </a:prstClr>
                  </a:outerShdw>
                </a:effectLst>
                <a:uLnTx/>
                <a:uFillTx/>
                <a:latin typeface="Poppins" panose="00000500000000000000" pitchFamily="2" charset="0"/>
                <a:ea typeface="+mn-ea"/>
                <a:cs typeface="Poppins" panose="00000500000000000000" pitchFamily="2" charset="0"/>
              </a:rPr>
              <a:t>Rescue</a:t>
            </a:r>
          </a:p>
        </p:txBody>
      </p:sp>
    </p:spTree>
    <p:extLst>
      <p:ext uri="{BB962C8B-B14F-4D97-AF65-F5344CB8AC3E}">
        <p14:creationId xmlns:p14="http://schemas.microsoft.com/office/powerpoint/2010/main" val="2189999950"/>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2"/>
                                        </p:tgtEl>
                                      </p:cBhvr>
                                    </p:animEffect>
                                    <p:set>
                                      <p:cBhvr>
                                        <p:cTn id="7"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822FEA14-AC49-5A89-D113-90F1AAB8B976}"/>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532E5B25-9D00-CC1A-B5A6-AB6E3309AC69}"/>
              </a:ext>
            </a:extLst>
          </p:cNvPr>
          <p:cNvSpPr txBox="1"/>
          <p:nvPr/>
        </p:nvSpPr>
        <p:spPr>
          <a:xfrm>
            <a:off x="5918566" y="1414764"/>
            <a:ext cx="1123603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Tech Rescue</a:t>
            </a:r>
          </a:p>
        </p:txBody>
      </p:sp>
      <p:pic>
        <p:nvPicPr>
          <p:cNvPr id="6" name="Picture 5">
            <a:extLst>
              <a:ext uri="{FF2B5EF4-FFF2-40B4-BE49-F238E27FC236}">
                <a16:creationId xmlns:a16="http://schemas.microsoft.com/office/drawing/2014/main" id="{B96A2139-069D-73D2-8B46-6ECEAB9F3E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000" y="838201"/>
            <a:ext cx="9613900" cy="5359400"/>
          </a:xfrm>
          <a:prstGeom prst="roundRect">
            <a:avLst>
              <a:gd name="adj" fmla="val 12217"/>
            </a:avLst>
          </a:prstGeom>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A4583B29-87FE-2AFE-29C6-260B4A87259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467" b="59822" l="9945" r="89994">
                        <a14:foregroundMark x1="65858" y1="59822" x2="65858" y2="59822"/>
                        <a14:foregroundMark x1="56640" y1="40744" x2="56640" y2="40744"/>
                        <a14:foregroundMark x1="78654" y1="28133" x2="78654" y2="28133"/>
                        <a14:foregroundMark x1="55306" y1="11641" x2="55306" y2="11641"/>
                        <a14:foregroundMark x1="55488" y1="11156" x2="55488" y2="11156"/>
                        <a14:foregroundMark x1="55852" y1="11035" x2="55852" y2="11035"/>
                        <a14:foregroundMark x1="53184" y1="19361" x2="53184" y2="19361"/>
                        <a14:backgroundMark x1="33899" y1="15562" x2="30564" y2="28537"/>
                        <a14:backgroundMark x1="74712" y1="22393" x2="79139" y2="23888"/>
                        <a14:backgroundMark x1="71377" y1="21463" x2="74712" y2="22959"/>
                        <a14:backgroundMark x1="83869" y1="47049" x2="86962" y2="50000"/>
                      </a14:backgroundRemoval>
                    </a14:imgEffect>
                  </a14:imgLayer>
                </a14:imgProps>
              </a:ext>
              <a:ext uri="{28A0092B-C50C-407E-A947-70E740481C1C}">
                <a14:useLocalDpi xmlns:a14="http://schemas.microsoft.com/office/drawing/2010/main" val="0"/>
              </a:ext>
            </a:extLst>
          </a:blip>
          <a:srcRect b="35000"/>
          <a:stretch>
            <a:fillRect/>
          </a:stretch>
        </p:blipFill>
        <p:spPr>
          <a:xfrm>
            <a:off x="-1894342" y="-591505"/>
            <a:ext cx="7327901" cy="7144704"/>
          </a:xfrm>
          <a:prstGeom prst="rect">
            <a:avLst/>
          </a:prstGeom>
          <a:effectLst>
            <a:outerShdw blurRad="63500" sx="102000" sy="102000" algn="ctr" rotWithShape="0">
              <a:prstClr val="black">
                <a:alpha val="40000"/>
              </a:prstClr>
            </a:outerShdw>
          </a:effectLst>
        </p:spPr>
      </p:pic>
      <p:grpSp>
        <p:nvGrpSpPr>
          <p:cNvPr id="20" name="Group 19">
            <a:extLst>
              <a:ext uri="{FF2B5EF4-FFF2-40B4-BE49-F238E27FC236}">
                <a16:creationId xmlns:a16="http://schemas.microsoft.com/office/drawing/2014/main" id="{85A8A54C-A43B-9BCD-5AB2-640FB566F861}"/>
              </a:ext>
            </a:extLst>
          </p:cNvPr>
          <p:cNvGrpSpPr/>
          <p:nvPr/>
        </p:nvGrpSpPr>
        <p:grpSpPr>
          <a:xfrm>
            <a:off x="5026691" y="1414764"/>
            <a:ext cx="12172123" cy="5127616"/>
            <a:chOff x="5026691" y="1414764"/>
            <a:chExt cx="12172123" cy="5127616"/>
          </a:xfrm>
        </p:grpSpPr>
        <p:grpSp>
          <p:nvGrpSpPr>
            <p:cNvPr id="11" name="Group 10">
              <a:extLst>
                <a:ext uri="{FF2B5EF4-FFF2-40B4-BE49-F238E27FC236}">
                  <a16:creationId xmlns:a16="http://schemas.microsoft.com/office/drawing/2014/main" id="{46FB5E92-6B15-BBD8-0B40-6CE35AC9E02C}"/>
                </a:ext>
              </a:extLst>
            </p:cNvPr>
            <p:cNvGrpSpPr/>
            <p:nvPr/>
          </p:nvGrpSpPr>
          <p:grpSpPr>
            <a:xfrm>
              <a:off x="5026691" y="1414764"/>
              <a:ext cx="12172123" cy="4069677"/>
              <a:chOff x="5497662" y="1085705"/>
              <a:chExt cx="12172123" cy="4069677"/>
            </a:xfrm>
          </p:grpSpPr>
          <p:sp>
            <p:nvSpPr>
              <p:cNvPr id="12" name="Rectangle: Rounded Corners 11">
                <a:extLst>
                  <a:ext uri="{FF2B5EF4-FFF2-40B4-BE49-F238E27FC236}">
                    <a16:creationId xmlns:a16="http://schemas.microsoft.com/office/drawing/2014/main" id="{C1B8B98D-8562-556C-2FDB-9E0068DE0E81}"/>
                  </a:ext>
                </a:extLst>
              </p:cNvPr>
              <p:cNvSpPr/>
              <p:nvPr/>
            </p:nvSpPr>
            <p:spPr>
              <a:xfrm>
                <a:off x="5497662" y="1702617"/>
                <a:ext cx="5179105" cy="3452765"/>
              </a:xfrm>
              <a:prstGeom prst="roundRect">
                <a:avLst/>
              </a:prstGeom>
              <a:solidFill>
                <a:schemeClr val="bg2">
                  <a:lumMod val="90000"/>
                  <a:alpha val="89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F33A390B-EAF7-C9BB-CD9A-8E894BD3C092}"/>
                  </a:ext>
                </a:extLst>
              </p:cNvPr>
              <p:cNvSpPr/>
              <p:nvPr/>
            </p:nvSpPr>
            <p:spPr>
              <a:xfrm>
                <a:off x="5497663" y="1085705"/>
                <a:ext cx="5179105" cy="830997"/>
              </a:xfrm>
              <a:prstGeom prst="roundRect">
                <a:avLst>
                  <a:gd name="adj" fmla="val 50000"/>
                </a:avLst>
              </a:prstGeom>
              <a:solidFill>
                <a:schemeClr val="bg1"/>
              </a:solidFill>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14" name="Graphic 13" descr="Magnifying glass with solid fill">
                <a:extLst>
                  <a:ext uri="{FF2B5EF4-FFF2-40B4-BE49-F238E27FC236}">
                    <a16:creationId xmlns:a16="http://schemas.microsoft.com/office/drawing/2014/main" id="{4C0C10FF-ACC9-FA81-D305-1333DF06A61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54069" y="1159273"/>
                <a:ext cx="683862" cy="683862"/>
              </a:xfrm>
              <a:prstGeom prst="rect">
                <a:avLst/>
              </a:prstGeom>
            </p:spPr>
          </p:pic>
          <p:sp>
            <p:nvSpPr>
              <p:cNvPr id="15" name="TextBox 14">
                <a:extLst>
                  <a:ext uri="{FF2B5EF4-FFF2-40B4-BE49-F238E27FC236}">
                    <a16:creationId xmlns:a16="http://schemas.microsoft.com/office/drawing/2014/main" id="{7600F154-6C46-06CE-8DFA-ACC14535B6D0}"/>
                  </a:ext>
                </a:extLst>
              </p:cNvPr>
              <p:cNvSpPr txBox="1"/>
              <p:nvPr/>
            </p:nvSpPr>
            <p:spPr>
              <a:xfrm>
                <a:off x="6433750" y="1230671"/>
                <a:ext cx="112360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uLnTx/>
                    <a:uFillTx/>
                    <a:latin typeface="Poppins" panose="00000500000000000000" pitchFamily="2" charset="0"/>
                    <a:ea typeface="+mn-ea"/>
                    <a:cs typeface="Poppins" panose="00000500000000000000" pitchFamily="2" charset="0"/>
                  </a:rPr>
                  <a:t>Technical Rescue</a:t>
                </a:r>
              </a:p>
            </p:txBody>
          </p:sp>
          <p:pic>
            <p:nvPicPr>
              <p:cNvPr id="16" name="Graphic 15" descr="Magnifying glass with solid fill">
                <a:extLst>
                  <a:ext uri="{FF2B5EF4-FFF2-40B4-BE49-F238E27FC236}">
                    <a16:creationId xmlns:a16="http://schemas.microsoft.com/office/drawing/2014/main" id="{C37DE917-665C-3E1F-D2CB-0F54110E587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04530" y="2423114"/>
                <a:ext cx="448839" cy="423502"/>
              </a:xfrm>
              <a:prstGeom prst="rect">
                <a:avLst/>
              </a:prstGeom>
            </p:spPr>
          </p:pic>
          <p:pic>
            <p:nvPicPr>
              <p:cNvPr id="18" name="Graphic 17" descr="Magnifying glass with solid fill">
                <a:extLst>
                  <a:ext uri="{FF2B5EF4-FFF2-40B4-BE49-F238E27FC236}">
                    <a16:creationId xmlns:a16="http://schemas.microsoft.com/office/drawing/2014/main" id="{A948EB90-9D35-3F5B-C4C6-66903C52623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43004" y="3386874"/>
                <a:ext cx="448839" cy="423502"/>
              </a:xfrm>
              <a:prstGeom prst="rect">
                <a:avLst/>
              </a:prstGeom>
            </p:spPr>
          </p:pic>
          <p:pic>
            <p:nvPicPr>
              <p:cNvPr id="19" name="Graphic 18" descr="Magnifying glass with solid fill">
                <a:extLst>
                  <a:ext uri="{FF2B5EF4-FFF2-40B4-BE49-F238E27FC236}">
                    <a16:creationId xmlns:a16="http://schemas.microsoft.com/office/drawing/2014/main" id="{EB6C48AD-4EBC-9E42-980D-B5CB9F19373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81478" y="4200033"/>
                <a:ext cx="448839" cy="423502"/>
              </a:xfrm>
              <a:prstGeom prst="rect">
                <a:avLst/>
              </a:prstGeom>
            </p:spPr>
          </p:pic>
        </p:grpSp>
        <p:sp>
          <p:nvSpPr>
            <p:cNvPr id="3" name="TextBox 2">
              <a:extLst>
                <a:ext uri="{FF2B5EF4-FFF2-40B4-BE49-F238E27FC236}">
                  <a16:creationId xmlns:a16="http://schemas.microsoft.com/office/drawing/2014/main" id="{CFCC86F9-4C5D-984D-604A-9BD27DA73077}"/>
                </a:ext>
              </a:extLst>
            </p:cNvPr>
            <p:cNvSpPr txBox="1"/>
            <p:nvPr/>
          </p:nvSpPr>
          <p:spPr>
            <a:xfrm>
              <a:off x="5959346" y="2486870"/>
              <a:ext cx="3838705" cy="954107"/>
            </a:xfrm>
            <a:prstGeom prst="rect">
              <a:avLst/>
            </a:prstGeom>
            <a:noFill/>
          </p:spPr>
          <p:txBody>
            <a:bodyPr wrap="square">
              <a:spAutoFit/>
            </a:bodyPr>
            <a:lstStyle/>
            <a:p>
              <a:r>
                <a:rPr lang="en-GB" sz="1400">
                  <a:latin typeface="Helvetica "/>
                </a:rPr>
                <a:t>Responding to </a:t>
              </a:r>
              <a:r>
                <a:rPr lang="en-GB" sz="1400" b="1">
                  <a:latin typeface="Helvetica "/>
                </a:rPr>
                <a:t>emergency calls </a:t>
              </a:r>
              <a:r>
                <a:rPr lang="en-GB" sz="1400">
                  <a:latin typeface="Helvetica "/>
                </a:rPr>
                <a:t>for complex rescues. This can include missing people, someone who is trapped or catastrophic incidents such as earthquakes.</a:t>
              </a:r>
              <a:endParaRPr lang="en-GB" sz="1400">
                <a:solidFill>
                  <a:srgbClr val="25314F"/>
                </a:solidFill>
                <a:latin typeface="Helvetica "/>
              </a:endParaRPr>
            </a:p>
          </p:txBody>
        </p:sp>
        <p:sp>
          <p:nvSpPr>
            <p:cNvPr id="4" name="TextBox 3">
              <a:extLst>
                <a:ext uri="{FF2B5EF4-FFF2-40B4-BE49-F238E27FC236}">
                  <a16:creationId xmlns:a16="http://schemas.microsoft.com/office/drawing/2014/main" id="{CD131388-395D-DB3F-9508-C2461A9F8E42}"/>
                </a:ext>
              </a:extLst>
            </p:cNvPr>
            <p:cNvSpPr txBox="1"/>
            <p:nvPr/>
          </p:nvSpPr>
          <p:spPr>
            <a:xfrm>
              <a:off x="5966960" y="3584347"/>
              <a:ext cx="3583603" cy="738664"/>
            </a:xfrm>
            <a:prstGeom prst="rect">
              <a:avLst/>
            </a:prstGeom>
            <a:noFill/>
          </p:spPr>
          <p:txBody>
            <a:bodyPr wrap="square">
              <a:spAutoFit/>
            </a:bodyPr>
            <a:lstStyle/>
            <a:p>
              <a:r>
                <a:rPr lang="en-GB" sz="1400" b="1">
                  <a:latin typeface="Helvetica "/>
                </a:rPr>
                <a:t>Specialist PPE and equipment </a:t>
              </a:r>
              <a:r>
                <a:rPr lang="en-GB" sz="1400">
                  <a:latin typeface="Helvetica "/>
                </a:rPr>
                <a:t>including technical search equipment and a search and rescue dog unit.</a:t>
              </a:r>
              <a:endParaRPr lang="en-GB" sz="1400">
                <a:solidFill>
                  <a:srgbClr val="25314F"/>
                </a:solidFill>
                <a:latin typeface="Helvetica "/>
              </a:endParaRPr>
            </a:p>
          </p:txBody>
        </p:sp>
        <p:pic>
          <p:nvPicPr>
            <p:cNvPr id="7" name="Picture 6">
              <a:extLst>
                <a:ext uri="{FF2B5EF4-FFF2-40B4-BE49-F238E27FC236}">
                  <a16:creationId xmlns:a16="http://schemas.microsoft.com/office/drawing/2014/main" id="{0AC32089-8504-4FFD-EAE8-24A4249EF9DA}"/>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9974" b="89968" l="9973" r="92540">
                          <a14:foregroundMark x1="78392" y1="88982" x2="78392" y2="88982"/>
                          <a14:foregroundMark x1="91921" y1="51000" x2="91921" y2="51000"/>
                          <a14:foregroundMark x1="92540" y1="56596" x2="92540" y2="56596"/>
                          <a14:foregroundMark x1="82103" y1="89446" x2="82103" y2="89446"/>
                          <a14:foregroundMark x1="60089" y1="45897" x2="60089" y2="45897"/>
                          <a14:backgroundMark x1="27329" y1="69150" x2="29088" y2="75964"/>
                          <a14:backgroundMark x1="33320" y1="65903" x2="33011" y2="67904"/>
                          <a14:backgroundMark x1="37263" y1="49000" x2="37263" y2="49000"/>
                          <a14:backgroundMark x1="83243" y1="17831" x2="83958" y2="18295"/>
                          <a14:backgroundMark x1="68767" y1="17512" x2="68767" y2="17512"/>
                          <a14:backgroundMark x1="79842" y1="17686" x2="80963" y2="18295"/>
                          <a14:backgroundMark x1="68670" y1="17048" x2="69907" y2="17222"/>
                          <a14:backgroundMark x1="71357" y1="16903" x2="77870" y2="16903"/>
                          <a14:backgroundMark x1="79107" y1="17976" x2="70120" y2="17222"/>
                          <a14:backgroundMark x1="23618" y1="79211" x2="16370" y2="80458"/>
                          <a14:backgroundMark x1="38500" y1="46825" x2="36741" y2="51464"/>
                          <a14:backgroundMark x1="36625" y1="52247" x2="35910" y2="53030"/>
                          <a14:backgroundMark x1="34557" y1="77675" x2="35910" y2="82488"/>
                          <a14:backgroundMark x1="52145" y1="73181" x2="49246" y2="85735"/>
                          <a14:backgroundMark x1="49246" y1="85735" x2="49246" y2="85735"/>
                          <a14:backgroundMark x1="55450" y1="60162" x2="55450" y2="60162"/>
                          <a14:backgroundMark x1="52145" y1="67904" x2="51411" y2="73645"/>
                          <a14:backgroundMark x1="53479" y1="69759" x2="54194" y2="68832"/>
                          <a14:backgroundMark x1="55547" y1="59988" x2="54832" y2="59380"/>
                          <a14:backgroundMark x1="53885" y1="58916" x2="55856" y2="60916"/>
                          <a14:backgroundMark x1="55760" y1="62801" x2="55760" y2="62801"/>
                          <a14:backgroundMark x1="68264" y1="64801" x2="67627" y2="75036"/>
                          <a14:backgroundMark x1="67627" y1="75036" x2="70332" y2="71934"/>
                          <a14:backgroundMark x1="62582" y1="73036" x2="65114" y2="86344"/>
                          <a14:backgroundMark x1="65114" y1="86344" x2="71550" y2="87011"/>
                          <a14:backgroundMark x1="71550" y1="87011" x2="72903" y2="85735"/>
                          <a14:backgroundMark x1="59065" y1="85735" x2="59065" y2="85735"/>
                          <a14:backgroundMark x1="59065" y1="78747" x2="59065" y2="78747"/>
                          <a14:backgroundMark x1="87379" y1="86982" x2="87379" y2="86982"/>
                          <a14:backgroundMark x1="82625" y1="73790" x2="82625" y2="73790"/>
                          <a14:backgroundMark x1="81388" y1="67440" x2="81388" y2="67440"/>
                          <a14:backgroundMark x1="74353" y1="88055" x2="74353" y2="88055"/>
                          <a14:backgroundMark x1="43661" y1="89620" x2="43661" y2="89620"/>
                          <a14:backgroundMark x1="43970" y1="88837" x2="43139" y2="89301"/>
                          <a14:backgroundMark x1="91283" y1="59930" x2="91283" y2="59930"/>
                          <a14:backgroundMark x1="90974" y1="58887" x2="91167" y2="60945"/>
                        </a14:backgroundRemoval>
                      </a14:imgEffect>
                    </a14:imgLayer>
                  </a14:imgProps>
                </a:ext>
                <a:ext uri="{28A0092B-C50C-407E-A947-70E740481C1C}">
                  <a14:useLocalDpi xmlns:a14="http://schemas.microsoft.com/office/drawing/2010/main" val="0"/>
                </a:ext>
              </a:extLst>
            </a:blip>
            <a:stretch>
              <a:fillRect/>
            </a:stretch>
          </p:blipFill>
          <p:spPr>
            <a:xfrm rot="21411098">
              <a:off x="7033058" y="3397830"/>
              <a:ext cx="4717282" cy="3144550"/>
            </a:xfrm>
            <a:prstGeom prst="rect">
              <a:avLst/>
            </a:prstGeom>
            <a:effectLst>
              <a:outerShdw blurRad="63500" sx="102000" sy="102000" algn="ctr" rotWithShape="0">
                <a:prstClr val="black">
                  <a:alpha val="40000"/>
                </a:prstClr>
              </a:outerShdw>
            </a:effectLst>
          </p:spPr>
        </p:pic>
        <p:sp>
          <p:nvSpPr>
            <p:cNvPr id="17" name="TextBox 16">
              <a:extLst>
                <a:ext uri="{FF2B5EF4-FFF2-40B4-BE49-F238E27FC236}">
                  <a16:creationId xmlns:a16="http://schemas.microsoft.com/office/drawing/2014/main" id="{269A1B5A-5731-5D0A-7B1B-C0AF59259084}"/>
                </a:ext>
              </a:extLst>
            </p:cNvPr>
            <p:cNvSpPr txBox="1"/>
            <p:nvPr/>
          </p:nvSpPr>
          <p:spPr>
            <a:xfrm>
              <a:off x="5959346" y="4589728"/>
              <a:ext cx="2983514" cy="307777"/>
            </a:xfrm>
            <a:prstGeom prst="rect">
              <a:avLst/>
            </a:prstGeom>
            <a:noFill/>
          </p:spPr>
          <p:txBody>
            <a:bodyPr wrap="square">
              <a:spAutoFit/>
            </a:bodyPr>
            <a:lstStyle/>
            <a:p>
              <a:r>
                <a:rPr lang="en-GB" sz="1400" b="1">
                  <a:latin typeface="Helvetica "/>
                </a:rPr>
                <a:t>Located at </a:t>
              </a:r>
              <a:r>
                <a:rPr lang="en-GB" sz="1400">
                  <a:latin typeface="Helvetica "/>
                </a:rPr>
                <a:t>Tonbridge fire station</a:t>
              </a:r>
              <a:r>
                <a:rPr lang="en-GB" sz="1400"/>
                <a:t>. </a:t>
              </a:r>
            </a:p>
          </p:txBody>
        </p:sp>
      </p:grpSp>
    </p:spTree>
    <p:extLst>
      <p:ext uri="{BB962C8B-B14F-4D97-AF65-F5344CB8AC3E}">
        <p14:creationId xmlns:p14="http://schemas.microsoft.com/office/powerpoint/2010/main" val="2630473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750" fill="hold"/>
                                        <p:tgtEl>
                                          <p:spTgt spid="8"/>
                                        </p:tgtEl>
                                        <p:attrNameLst>
                                          <p:attrName>ppt_x</p:attrName>
                                        </p:attrNameLst>
                                      </p:cBhvr>
                                      <p:tavLst>
                                        <p:tav tm="0">
                                          <p:val>
                                            <p:strVal val="0-#ppt_w/2"/>
                                          </p:val>
                                        </p:tav>
                                        <p:tav tm="100000">
                                          <p:val>
                                            <p:strVal val="#ppt_x"/>
                                          </p:val>
                                        </p:tav>
                                      </p:tavLst>
                                    </p:anim>
                                    <p:anim calcmode="lin" valueType="num">
                                      <p:cBhvr additive="base">
                                        <p:cTn id="8" dur="1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750" fill="hold"/>
                                        <p:tgtEl>
                                          <p:spTgt spid="20"/>
                                        </p:tgtEl>
                                        <p:attrNameLst>
                                          <p:attrName>ppt_x</p:attrName>
                                        </p:attrNameLst>
                                      </p:cBhvr>
                                      <p:tavLst>
                                        <p:tav tm="0">
                                          <p:val>
                                            <p:strVal val="1+#ppt_w/2"/>
                                          </p:val>
                                        </p:tav>
                                        <p:tav tm="100000">
                                          <p:val>
                                            <p:strVal val="#ppt_x"/>
                                          </p:val>
                                        </p:tav>
                                      </p:tavLst>
                                    </p:anim>
                                    <p:anim calcmode="lin" valueType="num">
                                      <p:cBhvr additive="base">
                                        <p:cTn id="12" dur="175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a:extLst>
            <a:ext uri="{FF2B5EF4-FFF2-40B4-BE49-F238E27FC236}">
              <a16:creationId xmlns:a16="http://schemas.microsoft.com/office/drawing/2014/main" id="{06E29DFA-5A83-807F-D7B7-75700F01781E}"/>
            </a:ext>
          </a:extLst>
        </p:cNvPr>
        <p:cNvGrpSpPr/>
        <p:nvPr/>
      </p:nvGrpSpPr>
      <p:grpSpPr>
        <a:xfrm>
          <a:off x="0" y="0"/>
          <a:ext cx="0" cy="0"/>
          <a:chOff x="0" y="0"/>
          <a:chExt cx="0" cy="0"/>
        </a:xfrm>
      </p:grpSpPr>
      <p:sp useBgFill="1">
        <p:nvSpPr>
          <p:cNvPr id="7" name="Rectangle: Rounded Corners 6">
            <a:extLst>
              <a:ext uri="{FF2B5EF4-FFF2-40B4-BE49-F238E27FC236}">
                <a16:creationId xmlns:a16="http://schemas.microsoft.com/office/drawing/2014/main" id="{C206949D-2122-09F3-B852-5FAF414FA7E0}"/>
              </a:ext>
            </a:extLst>
          </p:cNvPr>
          <p:cNvSpPr/>
          <p:nvPr/>
        </p:nvSpPr>
        <p:spPr>
          <a:xfrm>
            <a:off x="127321" y="185484"/>
            <a:ext cx="2411127" cy="651164"/>
          </a:xfrm>
          <a:prstGeom prst="roundRect">
            <a:avLst>
              <a:gd name="adj" fmla="val 50000"/>
            </a:avLst>
          </a:prstGeom>
          <a:ln w="6350">
            <a:solidFill>
              <a:schemeClr val="bg1"/>
            </a:solidFill>
          </a:ln>
          <a:effectLst>
            <a:innerShdw blurRad="317500">
              <a:schemeClr val="bg2"/>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1B479EB7-25EC-728D-DB80-351DA322AA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425" y="223328"/>
            <a:ext cx="1909119" cy="575476"/>
          </a:xfrm>
          <a:prstGeom prst="rect">
            <a:avLst/>
          </a:prstGeom>
        </p:spPr>
      </p:pic>
      <p:pic>
        <p:nvPicPr>
          <p:cNvPr id="3" name="Picture 2">
            <a:extLst>
              <a:ext uri="{FF2B5EF4-FFF2-40B4-BE49-F238E27FC236}">
                <a16:creationId xmlns:a16="http://schemas.microsoft.com/office/drawing/2014/main" id="{D66C706D-4B70-EDEA-6069-6BDD57F55A65}"/>
              </a:ext>
            </a:extLst>
          </p:cNvPr>
          <p:cNvPicPr>
            <a:picLocks noChangeAspect="1"/>
          </p:cNvPicPr>
          <p:nvPr/>
        </p:nvPicPr>
        <p:blipFill>
          <a:blip r:embed="rId4"/>
          <a:stretch>
            <a:fillRect/>
          </a:stretch>
        </p:blipFill>
        <p:spPr>
          <a:xfrm>
            <a:off x="0" y="0"/>
            <a:ext cx="12192000" cy="6858000"/>
          </a:xfrm>
          <a:prstGeom prst="rect">
            <a:avLst/>
          </a:prstGeom>
        </p:spPr>
      </p:pic>
      <p:sp useBgFill="1">
        <p:nvSpPr>
          <p:cNvPr id="6" name="Rectangle: Rounded Corners 5">
            <a:extLst>
              <a:ext uri="{FF2B5EF4-FFF2-40B4-BE49-F238E27FC236}">
                <a16:creationId xmlns:a16="http://schemas.microsoft.com/office/drawing/2014/main" id="{9F407D37-6B7B-D010-8D3C-5D09D4CEC92E}"/>
              </a:ext>
            </a:extLst>
          </p:cNvPr>
          <p:cNvSpPr/>
          <p:nvPr/>
        </p:nvSpPr>
        <p:spPr>
          <a:xfrm>
            <a:off x="279721" y="337884"/>
            <a:ext cx="2411127" cy="651164"/>
          </a:xfrm>
          <a:prstGeom prst="roundRect">
            <a:avLst>
              <a:gd name="adj" fmla="val 50000"/>
            </a:avLst>
          </a:prstGeom>
          <a:ln w="6350">
            <a:solidFill>
              <a:schemeClr val="bg1"/>
            </a:solidFill>
          </a:ln>
          <a:effectLst>
            <a:innerShdw blurRad="317500">
              <a:schemeClr val="bg2"/>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F76B756D-D6F3-D4DD-7788-39CBD6455B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472" y="356363"/>
            <a:ext cx="1897524" cy="571981"/>
          </a:xfrm>
          <a:prstGeom prst="rect">
            <a:avLst/>
          </a:prstGeom>
        </p:spPr>
      </p:pic>
    </p:spTree>
    <p:extLst>
      <p:ext uri="{BB962C8B-B14F-4D97-AF65-F5344CB8AC3E}">
        <p14:creationId xmlns:p14="http://schemas.microsoft.com/office/powerpoint/2010/main" val="1787900300"/>
      </p:ext>
    </p:extLst>
  </p:cSld>
  <p:clrMapOvr>
    <a:masterClrMapping/>
  </p:clrMapOvr>
  <p:transition spd="slow" advTm="1000">
    <p:push dir="r"/>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ction="ppaction://hlinksldjump"/>
            <a:extLst>
              <a:ext uri="{FF2B5EF4-FFF2-40B4-BE49-F238E27FC236}">
                <a16:creationId xmlns:a16="http://schemas.microsoft.com/office/drawing/2014/main" id="{63E024AD-A286-7C0E-0177-2C86B2920B58}"/>
              </a:ext>
            </a:extLst>
          </p:cNvPr>
          <p:cNvPicPr>
            <a:picLocks noChangeAspect="1"/>
          </p:cNvPicPr>
          <p:nvPr/>
        </p:nvPicPr>
        <p:blipFill>
          <a:blip r:embed="rId4"/>
          <a:srcRect t="5624" r="50386" b="5261"/>
          <a:stretch>
            <a:fillRect/>
          </a:stretch>
        </p:blipFill>
        <p:spPr>
          <a:xfrm>
            <a:off x="0" y="14733"/>
            <a:ext cx="12192001" cy="6843268"/>
          </a:xfrm>
          <a:prstGeom prst="rect">
            <a:avLst/>
          </a:prstGeom>
        </p:spPr>
      </p:pic>
      <p:sp useBgFill="1">
        <p:nvSpPr>
          <p:cNvPr id="6" name="Rectangle: Rounded Corners 5">
            <a:extLst>
              <a:ext uri="{FF2B5EF4-FFF2-40B4-BE49-F238E27FC236}">
                <a16:creationId xmlns:a16="http://schemas.microsoft.com/office/drawing/2014/main" id="{953EE12D-D792-77FD-BECD-56B213CF36D5}"/>
              </a:ext>
            </a:extLst>
          </p:cNvPr>
          <p:cNvSpPr/>
          <p:nvPr/>
        </p:nvSpPr>
        <p:spPr>
          <a:xfrm>
            <a:off x="10857441" y="176963"/>
            <a:ext cx="802882" cy="808218"/>
          </a:xfrm>
          <a:prstGeom prst="roundRect">
            <a:avLst>
              <a:gd name="adj" fmla="val 50000"/>
            </a:avLst>
          </a:prstGeom>
          <a:ln w="6350">
            <a:solidFill>
              <a:schemeClr val="bg1"/>
            </a:solidFill>
          </a:ln>
          <a:effectLst>
            <a:innerShdw blurRad="317500">
              <a:schemeClr val="bg1"/>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A8068AD8-6EE4-DFD9-F981-EE76A0EEF96B}"/>
              </a:ext>
            </a:extLst>
          </p:cNvPr>
          <p:cNvPicPr>
            <a:picLocks noChangeAspect="1"/>
          </p:cNvPicPr>
          <p:nvPr/>
        </p:nvPicPr>
        <p:blipFill>
          <a:blip r:embed="rId5">
            <a:alphaModFix amt="85000"/>
          </a:blip>
          <a:srcRect l="643" r="513"/>
          <a:stretch>
            <a:fillRect/>
          </a:stretch>
        </p:blipFill>
        <p:spPr>
          <a:xfrm>
            <a:off x="723115" y="5394885"/>
            <a:ext cx="5030453" cy="816788"/>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98DB5EC1-81B7-1578-2C63-A562D03259E9}"/>
              </a:ext>
            </a:extLst>
          </p:cNvPr>
          <p:cNvPicPr>
            <a:picLocks noChangeAspect="1"/>
          </p:cNvPicPr>
          <p:nvPr/>
        </p:nvPicPr>
        <p:blipFill>
          <a:blip r:embed="rId6">
            <a:alphaModFix amt="85000"/>
          </a:blip>
          <a:srcRect l="748" t="72" r="353" b="2809"/>
          <a:stretch>
            <a:fillRect/>
          </a:stretch>
        </p:blipFill>
        <p:spPr>
          <a:xfrm>
            <a:off x="723115" y="3939664"/>
            <a:ext cx="5034515" cy="1128331"/>
          </a:xfrm>
          <a:prstGeom prst="rect">
            <a:avLst/>
          </a:prstGeom>
        </p:spPr>
      </p:pic>
      <p:pic>
        <p:nvPicPr>
          <p:cNvPr id="20" name="Picture 19">
            <a:extLst>
              <a:ext uri="{FF2B5EF4-FFF2-40B4-BE49-F238E27FC236}">
                <a16:creationId xmlns:a16="http://schemas.microsoft.com/office/drawing/2014/main" id="{ADF126AC-9033-0E34-3B6C-C66392CEFA7E}"/>
              </a:ext>
            </a:extLst>
          </p:cNvPr>
          <p:cNvPicPr>
            <a:picLocks noChangeAspect="1"/>
          </p:cNvPicPr>
          <p:nvPr/>
        </p:nvPicPr>
        <p:blipFill>
          <a:blip r:embed="rId7">
            <a:alphaModFix amt="85000"/>
          </a:blip>
          <a:stretch>
            <a:fillRect/>
          </a:stretch>
        </p:blipFill>
        <p:spPr>
          <a:xfrm>
            <a:off x="6096000" y="3933960"/>
            <a:ext cx="5368824" cy="1134035"/>
          </a:xfrm>
          <a:prstGeom prst="rect">
            <a:avLst/>
          </a:prstGeom>
        </p:spPr>
      </p:pic>
      <p:pic>
        <p:nvPicPr>
          <p:cNvPr id="22" name="Graphic 21" descr="Home with solid fill">
            <a:hlinkClick r:id="rId8" action="ppaction://hlinksldjump"/>
            <a:extLst>
              <a:ext uri="{FF2B5EF4-FFF2-40B4-BE49-F238E27FC236}">
                <a16:creationId xmlns:a16="http://schemas.microsoft.com/office/drawing/2014/main" id="{07BF77E1-4A41-439A-BA37-F5B812A0006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960961" y="240807"/>
            <a:ext cx="595841" cy="595841"/>
          </a:xfrm>
          <a:prstGeom prst="rect">
            <a:avLst/>
          </a:prstGeom>
        </p:spPr>
      </p:pic>
      <p:grpSp>
        <p:nvGrpSpPr>
          <p:cNvPr id="27" name="Group 26">
            <a:extLst>
              <a:ext uri="{FF2B5EF4-FFF2-40B4-BE49-F238E27FC236}">
                <a16:creationId xmlns:a16="http://schemas.microsoft.com/office/drawing/2014/main" id="{8433E5A1-9BC0-62CC-939D-948A2BDB9298}"/>
              </a:ext>
            </a:extLst>
          </p:cNvPr>
          <p:cNvGrpSpPr/>
          <p:nvPr/>
        </p:nvGrpSpPr>
        <p:grpSpPr>
          <a:xfrm>
            <a:off x="6096000" y="5236259"/>
            <a:ext cx="4398498" cy="1134035"/>
            <a:chOff x="6096000" y="4307118"/>
            <a:chExt cx="4359942" cy="1113785"/>
          </a:xfrm>
        </p:grpSpPr>
        <p:sp>
          <p:nvSpPr>
            <p:cNvPr id="23" name="Rectangle 22">
              <a:extLst>
                <a:ext uri="{FF2B5EF4-FFF2-40B4-BE49-F238E27FC236}">
                  <a16:creationId xmlns:a16="http://schemas.microsoft.com/office/drawing/2014/main" id="{4681595F-3109-2C16-D94D-0031223BFB83}"/>
                </a:ext>
              </a:extLst>
            </p:cNvPr>
            <p:cNvSpPr/>
            <p:nvPr/>
          </p:nvSpPr>
          <p:spPr>
            <a:xfrm>
              <a:off x="6096000" y="4462911"/>
              <a:ext cx="3948953" cy="802203"/>
            </a:xfrm>
            <a:prstGeom prst="rect">
              <a:avLst/>
            </a:prstGeom>
            <a:solidFill>
              <a:srgbClr val="25314F">
                <a:alpha val="85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E4A2C5BC-6EC3-073D-B17E-DD1FBC98F54A}"/>
                </a:ext>
              </a:extLst>
            </p:cNvPr>
            <p:cNvSpPr txBox="1"/>
            <p:nvPr/>
          </p:nvSpPr>
          <p:spPr>
            <a:xfrm>
              <a:off x="6506989" y="4571624"/>
              <a:ext cx="2553410" cy="584775"/>
            </a:xfrm>
            <a:prstGeom prst="rect">
              <a:avLst/>
            </a:prstGeom>
            <a:noFill/>
          </p:spPr>
          <p:txBody>
            <a:bodyPr wrap="square" rtlCol="0">
              <a:spAutoFit/>
            </a:bodyPr>
            <a:lstStyle/>
            <a:p>
              <a:r>
                <a:rPr lang="en-GB" sz="1600">
                  <a:solidFill>
                    <a:schemeClr val="bg1"/>
                  </a:solidFill>
                </a:rPr>
                <a:t>If you’re interested in fire cadets </a:t>
              </a:r>
              <a:r>
                <a:rPr lang="en-GB" sz="1600" b="1">
                  <a:solidFill>
                    <a:schemeClr val="bg1"/>
                  </a:solidFill>
                </a:rPr>
                <a:t>find out more here</a:t>
              </a:r>
            </a:p>
          </p:txBody>
        </p:sp>
        <p:pic>
          <p:nvPicPr>
            <p:cNvPr id="26" name="Picture 25">
              <a:extLst>
                <a:ext uri="{FF2B5EF4-FFF2-40B4-BE49-F238E27FC236}">
                  <a16:creationId xmlns:a16="http://schemas.microsoft.com/office/drawing/2014/main" id="{6B4BED70-AD82-142A-89A9-84E13CFC6621}"/>
                </a:ext>
              </a:extLst>
            </p:cNvPr>
            <p:cNvPicPr>
              <a:picLocks noChangeAspect="1"/>
            </p:cNvPicPr>
            <p:nvPr/>
          </p:nvPicPr>
          <p:blipFill>
            <a:blip r:embed="rId10"/>
            <a:stretch>
              <a:fillRect/>
            </a:stretch>
          </p:blipFill>
          <p:spPr>
            <a:xfrm>
              <a:off x="9353561" y="4307118"/>
              <a:ext cx="1102381" cy="1113785"/>
            </a:xfrm>
            <a:prstGeom prst="rect">
              <a:avLst/>
            </a:prstGeom>
            <a:effectLst>
              <a:innerShdw blurRad="63500" dist="50800" dir="16200000">
                <a:prstClr val="black">
                  <a:alpha val="50000"/>
                </a:prstClr>
              </a:innerShdw>
            </a:effectLst>
          </p:spPr>
        </p:pic>
      </p:grpSp>
      <p:grpSp>
        <p:nvGrpSpPr>
          <p:cNvPr id="17" name="Group 16">
            <a:extLst>
              <a:ext uri="{FF2B5EF4-FFF2-40B4-BE49-F238E27FC236}">
                <a16:creationId xmlns:a16="http://schemas.microsoft.com/office/drawing/2014/main" id="{9542FBFA-91A8-D380-394B-4269EE6CD34E}"/>
              </a:ext>
            </a:extLst>
          </p:cNvPr>
          <p:cNvGrpSpPr/>
          <p:nvPr/>
        </p:nvGrpSpPr>
        <p:grpSpPr>
          <a:xfrm>
            <a:off x="3394850" y="3187180"/>
            <a:ext cx="5179105" cy="588159"/>
            <a:chOff x="3394850" y="3187180"/>
            <a:chExt cx="5179105" cy="588159"/>
          </a:xfrm>
        </p:grpSpPr>
        <p:sp>
          <p:nvSpPr>
            <p:cNvPr id="3" name="Rectangle: Rounded Corners 2">
              <a:extLst>
                <a:ext uri="{FF2B5EF4-FFF2-40B4-BE49-F238E27FC236}">
                  <a16:creationId xmlns:a16="http://schemas.microsoft.com/office/drawing/2014/main" id="{BE0488DB-E49E-8312-D150-BF54D219D50A}"/>
                </a:ext>
              </a:extLst>
            </p:cNvPr>
            <p:cNvSpPr/>
            <p:nvPr/>
          </p:nvSpPr>
          <p:spPr>
            <a:xfrm>
              <a:off x="3394850" y="3187180"/>
              <a:ext cx="5179105" cy="588159"/>
            </a:xfrm>
            <a:prstGeom prst="roundRect">
              <a:avLst>
                <a:gd name="adj" fmla="val 50000"/>
              </a:avLst>
            </a:prstGeom>
            <a:solidFill>
              <a:schemeClr val="bg1"/>
            </a:solidFill>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2" name="TextBox 11">
              <a:extLst>
                <a:ext uri="{FF2B5EF4-FFF2-40B4-BE49-F238E27FC236}">
                  <a16:creationId xmlns:a16="http://schemas.microsoft.com/office/drawing/2014/main" id="{74AF337C-43A0-30C3-1221-F59CC5E6C6D9}"/>
                </a:ext>
              </a:extLst>
            </p:cNvPr>
            <p:cNvSpPr txBox="1"/>
            <p:nvPr/>
          </p:nvSpPr>
          <p:spPr>
            <a:xfrm>
              <a:off x="4039531" y="3213981"/>
              <a:ext cx="4156550" cy="523220"/>
            </a:xfrm>
            <a:prstGeom prst="rect">
              <a:avLst/>
            </a:prstGeom>
            <a:noFill/>
          </p:spPr>
          <p:txBody>
            <a:bodyPr wrap="square" rtlCol="0">
              <a:spAutoFit/>
            </a:bodyPr>
            <a:lstStyle/>
            <a:p>
              <a:r>
                <a:rPr lang="en-GB" sz="2800" spc="-300">
                  <a:solidFill>
                    <a:srgbClr val="202A44"/>
                  </a:solidFill>
                  <a:latin typeface="Poppins" panose="00000500000000000000" pitchFamily="2" charset="0"/>
                  <a:ea typeface="BatangChe" panose="020B0503020000020004" pitchFamily="49" charset="-127"/>
                  <a:cs typeface="Poppins" panose="00000500000000000000" pitchFamily="2" charset="0"/>
                </a:rPr>
                <a:t>Frequently asked questions</a:t>
              </a:r>
            </a:p>
          </p:txBody>
        </p:sp>
        <p:pic>
          <p:nvPicPr>
            <p:cNvPr id="8" name="Graphic 7" descr="Magnifying glass with solid fill">
              <a:extLst>
                <a:ext uri="{FF2B5EF4-FFF2-40B4-BE49-F238E27FC236}">
                  <a16:creationId xmlns:a16="http://schemas.microsoft.com/office/drawing/2014/main" id="{9CC9B227-0B5E-6DCF-612D-22B4CF88E8B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547082" y="3238466"/>
              <a:ext cx="448839" cy="423502"/>
            </a:xfrm>
            <a:prstGeom prst="rect">
              <a:avLst/>
            </a:prstGeom>
          </p:spPr>
        </p:pic>
      </p:grpSp>
      <p:sp>
        <p:nvSpPr>
          <p:cNvPr id="11" name="Rectangle: Rounded Corners 10">
            <a:extLst>
              <a:ext uri="{FF2B5EF4-FFF2-40B4-BE49-F238E27FC236}">
                <a16:creationId xmlns:a16="http://schemas.microsoft.com/office/drawing/2014/main" id="{E5938254-A936-1158-D98F-340B18813EB5}"/>
              </a:ext>
            </a:extLst>
          </p:cNvPr>
          <p:cNvSpPr/>
          <p:nvPr/>
        </p:nvSpPr>
        <p:spPr>
          <a:xfrm>
            <a:off x="1434906" y="1462809"/>
            <a:ext cx="9059592" cy="1255896"/>
          </a:xfrm>
          <a:prstGeom prst="roundRect">
            <a:avLst/>
          </a:prstGeom>
          <a:solidFill>
            <a:srgbClr val="202A44">
              <a:alpha val="82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B573453D-9932-A583-97E5-07C66E8A5FFC}"/>
              </a:ext>
            </a:extLst>
          </p:cNvPr>
          <p:cNvSpPr txBox="1"/>
          <p:nvPr/>
        </p:nvSpPr>
        <p:spPr>
          <a:xfrm>
            <a:off x="3756792" y="374267"/>
            <a:ext cx="2989543" cy="584775"/>
          </a:xfrm>
          <a:prstGeom prst="rect">
            <a:avLst/>
          </a:prstGeom>
          <a:noFill/>
        </p:spPr>
        <p:txBody>
          <a:bodyPr wrap="square" rtlCol="0">
            <a:spAutoFit/>
          </a:bodyPr>
          <a:lstStyle/>
          <a:p>
            <a:r>
              <a:rPr lang="en-GB" sz="3200" spc="-300">
                <a:solidFill>
                  <a:schemeClr val="bg1"/>
                </a:solidFill>
                <a:effectLst>
                  <a:outerShdw blurRad="63500" sx="102000" sy="102000" algn="ctr" rotWithShape="0">
                    <a:prstClr val="black">
                      <a:alpha val="40000"/>
                    </a:prstClr>
                  </a:outerShdw>
                </a:effectLst>
                <a:latin typeface="Poppins" panose="00000500000000000000" pitchFamily="2" charset="0"/>
                <a:ea typeface="BatangChe" panose="020B0503020000020004" pitchFamily="49" charset="-127"/>
                <a:cs typeface="Poppins" panose="00000500000000000000" pitchFamily="2" charset="0"/>
              </a:rPr>
              <a:t>Why do we offer </a:t>
            </a:r>
          </a:p>
        </p:txBody>
      </p:sp>
      <p:sp>
        <p:nvSpPr>
          <p:cNvPr id="15" name="TextBox 14">
            <a:extLst>
              <a:ext uri="{FF2B5EF4-FFF2-40B4-BE49-F238E27FC236}">
                <a16:creationId xmlns:a16="http://schemas.microsoft.com/office/drawing/2014/main" id="{D291C6A2-76A0-143D-DE92-C6D99FBC80C8}"/>
              </a:ext>
            </a:extLst>
          </p:cNvPr>
          <p:cNvSpPr txBox="1"/>
          <p:nvPr/>
        </p:nvSpPr>
        <p:spPr>
          <a:xfrm>
            <a:off x="4887742" y="713709"/>
            <a:ext cx="4156550" cy="584775"/>
          </a:xfrm>
          <a:prstGeom prst="rect">
            <a:avLst/>
          </a:prstGeom>
          <a:noFill/>
        </p:spPr>
        <p:txBody>
          <a:bodyPr wrap="square" rtlCol="0">
            <a:spAutoFit/>
          </a:bodyPr>
          <a:lstStyle/>
          <a:p>
            <a:r>
              <a:rPr lang="en-GB" sz="3200" b="1" spc="-150">
                <a:solidFill>
                  <a:schemeClr val="bg1"/>
                </a:solidFill>
                <a:latin typeface="Poppins" panose="00000500000000000000" pitchFamily="2" charset="0"/>
                <a:ea typeface="BatangChe" panose="020B0503020000020004" pitchFamily="49" charset="-127"/>
                <a:cs typeface="Poppins" panose="00000500000000000000" pitchFamily="2" charset="0"/>
              </a:rPr>
              <a:t>Fire Cadets?</a:t>
            </a:r>
          </a:p>
        </p:txBody>
      </p:sp>
      <p:sp>
        <p:nvSpPr>
          <p:cNvPr id="2" name="TextBox 1">
            <a:extLst>
              <a:ext uri="{FF2B5EF4-FFF2-40B4-BE49-F238E27FC236}">
                <a16:creationId xmlns:a16="http://schemas.microsoft.com/office/drawing/2014/main" id="{8E5328C4-6743-0CF5-F40C-D471C11AC0C1}"/>
              </a:ext>
            </a:extLst>
          </p:cNvPr>
          <p:cNvSpPr txBox="1"/>
          <p:nvPr/>
        </p:nvSpPr>
        <p:spPr>
          <a:xfrm>
            <a:off x="1850312" y="1581523"/>
            <a:ext cx="8069974" cy="1015663"/>
          </a:xfrm>
          <a:prstGeom prst="rect">
            <a:avLst/>
          </a:prstGeom>
          <a:noFill/>
        </p:spPr>
        <p:txBody>
          <a:bodyPr wrap="square" rtlCol="0">
            <a:spAutoFit/>
          </a:bodyPr>
          <a:lstStyle/>
          <a:p>
            <a:pPr algn="ctr"/>
            <a:r>
              <a:rPr lang="en-US" sz="1200">
                <a:solidFill>
                  <a:schemeClr val="bg1"/>
                </a:solidFill>
              </a:rPr>
              <a:t>Fire cadets offers young people a unique opportunity to improve their life skills and personal development. Cadets face challenges that help build </a:t>
            </a:r>
            <a:r>
              <a:rPr lang="en-US" sz="1200" b="1">
                <a:solidFill>
                  <a:schemeClr val="bg1"/>
                </a:solidFill>
              </a:rPr>
              <a:t>communication</a:t>
            </a:r>
            <a:r>
              <a:rPr lang="en-US" sz="1200">
                <a:solidFill>
                  <a:schemeClr val="bg1"/>
                </a:solidFill>
              </a:rPr>
              <a:t>, </a:t>
            </a:r>
            <a:r>
              <a:rPr lang="en-US" sz="1200" b="1">
                <a:solidFill>
                  <a:schemeClr val="bg1"/>
                </a:solidFill>
              </a:rPr>
              <a:t>leadership</a:t>
            </a:r>
            <a:r>
              <a:rPr lang="en-US" sz="1200">
                <a:solidFill>
                  <a:schemeClr val="bg1"/>
                </a:solidFill>
              </a:rPr>
              <a:t>, and </a:t>
            </a:r>
            <a:r>
              <a:rPr lang="en-US" sz="1200" b="1">
                <a:solidFill>
                  <a:schemeClr val="bg1"/>
                </a:solidFill>
              </a:rPr>
              <a:t>collaboration skills </a:t>
            </a:r>
            <a:r>
              <a:rPr lang="en-US" sz="1200">
                <a:solidFill>
                  <a:schemeClr val="bg1"/>
                </a:solidFill>
              </a:rPr>
              <a:t>that are valuable not only within the fire service but in everyday life. Working in a team cadets learn how to support one another, </a:t>
            </a:r>
            <a:r>
              <a:rPr lang="en-US" sz="1200" b="1">
                <a:solidFill>
                  <a:schemeClr val="bg1"/>
                </a:solidFill>
              </a:rPr>
              <a:t>resolve conflicts</a:t>
            </a:r>
            <a:r>
              <a:rPr lang="en-US" sz="1200">
                <a:solidFill>
                  <a:schemeClr val="bg1"/>
                </a:solidFill>
              </a:rPr>
              <a:t>, and </a:t>
            </a:r>
            <a:r>
              <a:rPr lang="en-US" sz="1200" b="1">
                <a:solidFill>
                  <a:schemeClr val="bg1"/>
                </a:solidFill>
              </a:rPr>
              <a:t>achieve common goals </a:t>
            </a:r>
            <a:r>
              <a:rPr lang="en-US" sz="1200">
                <a:solidFill>
                  <a:schemeClr val="bg1"/>
                </a:solidFill>
              </a:rPr>
              <a:t>- skills that are essential in any professional or personal setting and inspires the next generation to help create a safer future for Kent and Medway.</a:t>
            </a:r>
            <a:endParaRPr lang="en-GB" sz="1200">
              <a:solidFill>
                <a:schemeClr val="bg1"/>
              </a:solidFill>
            </a:endParaRPr>
          </a:p>
        </p:txBody>
      </p:sp>
      <p:sp>
        <p:nvSpPr>
          <p:cNvPr id="29" name="Rectangle: Rounded Corners 28">
            <a:extLst>
              <a:ext uri="{FF2B5EF4-FFF2-40B4-BE49-F238E27FC236}">
                <a16:creationId xmlns:a16="http://schemas.microsoft.com/office/drawing/2014/main" id="{0B0566E6-5C75-9EED-79F7-FF0379FFACC9}"/>
              </a:ext>
            </a:extLst>
          </p:cNvPr>
          <p:cNvSpPr/>
          <p:nvPr/>
        </p:nvSpPr>
        <p:spPr>
          <a:xfrm>
            <a:off x="279721" y="337884"/>
            <a:ext cx="2411127" cy="651164"/>
          </a:xfrm>
          <a:prstGeom prst="roundRect">
            <a:avLst>
              <a:gd name="adj" fmla="val 50000"/>
            </a:avLst>
          </a:prstGeom>
          <a:solidFill>
            <a:srgbClr val="25314F"/>
          </a:solidFill>
          <a:ln w="6350">
            <a:solidFill>
              <a:schemeClr val="bg1"/>
            </a:solidFill>
          </a:ln>
          <a:effectLst>
            <a:innerShdw blurRad="317500">
              <a:schemeClr val="bg2"/>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a:extLst>
              <a:ext uri="{FF2B5EF4-FFF2-40B4-BE49-F238E27FC236}">
                <a16:creationId xmlns:a16="http://schemas.microsoft.com/office/drawing/2014/main" id="{E3188E69-DBC5-4E61-CF58-DD0F119BE6D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1472" y="356363"/>
            <a:ext cx="1897524" cy="571981"/>
          </a:xfrm>
          <a:prstGeom prst="rect">
            <a:avLst/>
          </a:prstGeom>
        </p:spPr>
      </p:pic>
    </p:spTree>
    <p:extLst>
      <p:ext uri="{BB962C8B-B14F-4D97-AF65-F5344CB8AC3E}">
        <p14:creationId xmlns:p14="http://schemas.microsoft.com/office/powerpoint/2010/main" val="74033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2000"/>
                            </p:stCondLst>
                            <p:childTnLst>
                              <p:par>
                                <p:cTn id="21" presetID="10" presetClass="entr" presetSubtype="0" fill="hold" nodeType="afterEffect">
                                  <p:stCondLst>
                                    <p:cond delay="10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F7536F85-AE5F-D6A9-8DEA-6B3A193E12E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D1CC18B-8D76-ECD3-F04C-F0F203DEE22A}"/>
              </a:ext>
            </a:extLst>
          </p:cNvPr>
          <p:cNvSpPr txBox="1"/>
          <p:nvPr/>
        </p:nvSpPr>
        <p:spPr>
          <a:xfrm>
            <a:off x="1392383" y="1683650"/>
            <a:ext cx="11236035"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0" b="1" i="0" u="none" strike="noStrike" kern="1200" cap="none" spc="0" normalizeH="0" baseline="0" noProof="0">
                <a:ln>
                  <a:noFill/>
                </a:ln>
                <a:solidFill>
                  <a:schemeClr val="bg1"/>
                </a:solidFill>
                <a:effectLst/>
                <a:uLnTx/>
                <a:uFillTx/>
                <a:latin typeface="Poppins" panose="00000500000000000000" pitchFamily="2" charset="0"/>
                <a:ea typeface="+mn-ea"/>
                <a:cs typeface="Poppins" panose="00000500000000000000" pitchFamily="2" charset="0"/>
              </a:rPr>
              <a:t>Fire Control</a:t>
            </a:r>
          </a:p>
        </p:txBody>
      </p:sp>
      <p:cxnSp>
        <p:nvCxnSpPr>
          <p:cNvPr id="5" name="Straight Connector 4">
            <a:extLst>
              <a:ext uri="{FF2B5EF4-FFF2-40B4-BE49-F238E27FC236}">
                <a16:creationId xmlns:a16="http://schemas.microsoft.com/office/drawing/2014/main" id="{FC5304A8-D009-B06E-3887-29326E41ADCF}"/>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22902036-B8BF-14B9-4345-9895D1FCB8C3}"/>
              </a:ext>
            </a:extLst>
          </p:cNvPr>
          <p:cNvSpPr txBox="1"/>
          <p:nvPr/>
        </p:nvSpPr>
        <p:spPr>
          <a:xfrm>
            <a:off x="2209800" y="3041073"/>
            <a:ext cx="11236035"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0" b="1" i="0" u="none" strike="noStrike" kern="1200" cap="none" spc="0" normalizeH="0" baseline="0" noProof="0">
                <a:ln>
                  <a:noFill/>
                </a:ln>
                <a:solidFill>
                  <a:schemeClr val="bg1"/>
                </a:solidFill>
                <a:effectLst/>
                <a:uLnTx/>
                <a:uFillTx/>
                <a:latin typeface="Poppins" panose="00000500000000000000" pitchFamily="2" charset="0"/>
                <a:ea typeface="+mn-ea"/>
                <a:cs typeface="Poppins" panose="00000500000000000000" pitchFamily="2" charset="0"/>
              </a:rPr>
              <a:t>Operator</a:t>
            </a:r>
          </a:p>
        </p:txBody>
      </p:sp>
      <p:grpSp>
        <p:nvGrpSpPr>
          <p:cNvPr id="3" name="Group 2">
            <a:extLst>
              <a:ext uri="{FF2B5EF4-FFF2-40B4-BE49-F238E27FC236}">
                <a16:creationId xmlns:a16="http://schemas.microsoft.com/office/drawing/2014/main" id="{2DA2FFA3-865A-FA7B-D1D9-3682B835F00A}"/>
              </a:ext>
            </a:extLst>
          </p:cNvPr>
          <p:cNvGrpSpPr/>
          <p:nvPr/>
        </p:nvGrpSpPr>
        <p:grpSpPr>
          <a:xfrm>
            <a:off x="317195" y="7790442"/>
            <a:ext cx="4549235" cy="5536358"/>
            <a:chOff x="161973" y="1732783"/>
            <a:chExt cx="5396471" cy="6684716"/>
          </a:xfrm>
        </p:grpSpPr>
        <p:pic>
          <p:nvPicPr>
            <p:cNvPr id="6" name="Picture 5" descr="Download Quote Box Png Rectangle Quote Box Full Size">
              <a:extLst>
                <a:ext uri="{FF2B5EF4-FFF2-40B4-BE49-F238E27FC236}">
                  <a16:creationId xmlns:a16="http://schemas.microsoft.com/office/drawing/2014/main" id="{87AB4324-D720-9B2A-9AB6-A7D692A9BA2E}"/>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161973" y="6108103"/>
              <a:ext cx="5396471" cy="2309396"/>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EBFDFA7B-3D8A-6DE8-6906-9DBAC3A41BA7}"/>
                </a:ext>
              </a:extLst>
            </p:cNvPr>
            <p:cNvPicPr>
              <a:picLocks noChangeAspect="1"/>
            </p:cNvPicPr>
            <p:nvPr/>
          </p:nvPicPr>
          <p:blipFill>
            <a:blip r:embed="rId4" cstate="print">
              <a:extLst>
                <a:ext uri="{28A0092B-C50C-407E-A947-70E740481C1C}">
                  <a14:useLocalDpi xmlns:a14="http://schemas.microsoft.com/office/drawing/2010/main" val="0"/>
                </a:ext>
              </a:extLst>
            </a:blip>
            <a:srcRect l="9260" r="22308"/>
            <a:stretch>
              <a:fillRect/>
            </a:stretch>
          </p:blipFill>
          <p:spPr>
            <a:xfrm>
              <a:off x="712492" y="1918247"/>
              <a:ext cx="4028307" cy="3913342"/>
            </a:xfrm>
            <a:prstGeom prst="ellipse">
              <a:avLst/>
            </a:prstGeom>
            <a:ln>
              <a:noFill/>
            </a:ln>
            <a:effectLst>
              <a:outerShdw blurRad="50800" dist="38100" dir="5400000" algn="t" rotWithShape="0">
                <a:prstClr val="black">
                  <a:alpha val="40000"/>
                </a:prstClr>
              </a:outerShdw>
            </a:effectLst>
          </p:spPr>
        </p:pic>
        <p:sp>
          <p:nvSpPr>
            <p:cNvPr id="8" name="TextBox 7">
              <a:extLst>
                <a:ext uri="{FF2B5EF4-FFF2-40B4-BE49-F238E27FC236}">
                  <a16:creationId xmlns:a16="http://schemas.microsoft.com/office/drawing/2014/main" id="{E8CC54F5-5CC6-5753-990B-D8569A76DF06}"/>
                </a:ext>
              </a:extLst>
            </p:cNvPr>
            <p:cNvSpPr txBox="1"/>
            <p:nvPr/>
          </p:nvSpPr>
          <p:spPr>
            <a:xfrm>
              <a:off x="754821" y="6370922"/>
              <a:ext cx="4210774" cy="1783757"/>
            </a:xfrm>
            <a:prstGeom prst="rect">
              <a:avLst/>
            </a:prstGeom>
            <a:noFill/>
          </p:spPr>
          <p:txBody>
            <a:bodyPr wrap="square">
              <a:spAutoFit/>
            </a:bodyPr>
            <a:lstStyle/>
            <a:p>
              <a:pPr algn="ctr"/>
              <a:r>
                <a:rPr lang="en-GB" sz="1000" b="0" i="0">
                  <a:solidFill>
                    <a:schemeClr val="bg1"/>
                  </a:solidFill>
                  <a:effectLst/>
                  <a:latin typeface="Aptos" panose="020B0004020202020204" pitchFamily="34" charset="0"/>
                </a:rPr>
                <a:t>As a Fire Control Operator, you play a vital role in helping people during emergencies such as fires, road traffic collisions, and water rescues. Working in a fast-paced control room, you answer 999 calls, keep callers calm, provide life-saving safety advice, and make sure the right emergency crews are sent quickly. </a:t>
              </a:r>
              <a:r>
                <a:rPr lang="en-GB" sz="1000">
                  <a:solidFill>
                    <a:schemeClr val="bg1"/>
                  </a:solidFill>
                  <a:latin typeface="Aptos" panose="020B0004020202020204" pitchFamily="34" charset="0"/>
                </a:rPr>
                <a:t>The job involves working closely with firefighters, police, and ambulance services, using technology and communication skills to share important information and coordinate responses.</a:t>
              </a:r>
            </a:p>
          </p:txBody>
        </p:sp>
        <p:sp>
          <p:nvSpPr>
            <p:cNvPr id="9" name="Oval 8">
              <a:extLst>
                <a:ext uri="{FF2B5EF4-FFF2-40B4-BE49-F238E27FC236}">
                  <a16:creationId xmlns:a16="http://schemas.microsoft.com/office/drawing/2014/main" id="{EEC215E3-6C89-B8AB-D3FB-28FE495C1AE1}"/>
                </a:ext>
              </a:extLst>
            </p:cNvPr>
            <p:cNvSpPr/>
            <p:nvPr/>
          </p:nvSpPr>
          <p:spPr>
            <a:xfrm>
              <a:off x="507671" y="1732783"/>
              <a:ext cx="4437946" cy="4284270"/>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9">
            <a:extLst>
              <a:ext uri="{FF2B5EF4-FFF2-40B4-BE49-F238E27FC236}">
                <a16:creationId xmlns:a16="http://schemas.microsoft.com/office/drawing/2014/main" id="{49291D84-0D8C-812E-8F1D-78B82AC1E9B4}"/>
              </a:ext>
            </a:extLst>
          </p:cNvPr>
          <p:cNvGrpSpPr/>
          <p:nvPr/>
        </p:nvGrpSpPr>
        <p:grpSpPr>
          <a:xfrm>
            <a:off x="5630983" y="7790442"/>
            <a:ext cx="5952398" cy="4970824"/>
            <a:chOff x="5531613" y="1322967"/>
            <a:chExt cx="5952398" cy="4970824"/>
          </a:xfrm>
        </p:grpSpPr>
        <p:grpSp>
          <p:nvGrpSpPr>
            <p:cNvPr id="11" name="Group 10">
              <a:extLst>
                <a:ext uri="{FF2B5EF4-FFF2-40B4-BE49-F238E27FC236}">
                  <a16:creationId xmlns:a16="http://schemas.microsoft.com/office/drawing/2014/main" id="{A4F70121-9D6F-1CEF-BFF3-01810A8C2E4B}"/>
                </a:ext>
              </a:extLst>
            </p:cNvPr>
            <p:cNvGrpSpPr/>
            <p:nvPr/>
          </p:nvGrpSpPr>
          <p:grpSpPr>
            <a:xfrm>
              <a:off x="5531613" y="1322967"/>
              <a:ext cx="5952398" cy="4970824"/>
              <a:chOff x="5745336" y="1592833"/>
              <a:chExt cx="5177642" cy="3379214"/>
            </a:xfrm>
          </p:grpSpPr>
          <p:grpSp>
            <p:nvGrpSpPr>
              <p:cNvPr id="15" name="Group 14">
                <a:extLst>
                  <a:ext uri="{FF2B5EF4-FFF2-40B4-BE49-F238E27FC236}">
                    <a16:creationId xmlns:a16="http://schemas.microsoft.com/office/drawing/2014/main" id="{C581B53B-49D8-3CD8-61A0-B589CCDBAB7F}"/>
                  </a:ext>
                </a:extLst>
              </p:cNvPr>
              <p:cNvGrpSpPr/>
              <p:nvPr/>
            </p:nvGrpSpPr>
            <p:grpSpPr>
              <a:xfrm>
                <a:off x="5745336" y="1592833"/>
                <a:ext cx="5177642" cy="3379214"/>
                <a:chOff x="6463144" y="1486213"/>
                <a:chExt cx="4592783" cy="3176840"/>
              </a:xfrm>
            </p:grpSpPr>
            <p:sp>
              <p:nvSpPr>
                <p:cNvPr id="45" name="Rectangle: Rounded Corners 44">
                  <a:extLst>
                    <a:ext uri="{FF2B5EF4-FFF2-40B4-BE49-F238E27FC236}">
                      <a16:creationId xmlns:a16="http://schemas.microsoft.com/office/drawing/2014/main" id="{67B4ADC2-018A-CC81-7A3F-747E153FE6C2}"/>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Graphic 45" descr="Magnifying glass with solid fill">
                  <a:extLst>
                    <a:ext uri="{FF2B5EF4-FFF2-40B4-BE49-F238E27FC236}">
                      <a16:creationId xmlns:a16="http://schemas.microsoft.com/office/drawing/2014/main" id="{6B69746C-5FA5-C3A7-4B57-4CBD69D919C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481" y="1574766"/>
                  <a:ext cx="398139" cy="327566"/>
                </a:xfrm>
                <a:prstGeom prst="rect">
                  <a:avLst/>
                </a:prstGeom>
              </p:spPr>
            </p:pic>
            <p:pic>
              <p:nvPicPr>
                <p:cNvPr id="47" name="Graphic 46" descr="Radio microphone outline">
                  <a:extLst>
                    <a:ext uri="{FF2B5EF4-FFF2-40B4-BE49-F238E27FC236}">
                      <a16:creationId xmlns:a16="http://schemas.microsoft.com/office/drawing/2014/main" id="{DF6CDD6F-3157-CCDA-F37C-98017E92F96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5235" y="1604411"/>
                  <a:ext cx="409956" cy="271787"/>
                </a:xfrm>
                <a:prstGeom prst="rect">
                  <a:avLst/>
                </a:prstGeom>
              </p:spPr>
            </p:pic>
            <p:sp>
              <p:nvSpPr>
                <p:cNvPr id="48" name="TextBox 47">
                  <a:extLst>
                    <a:ext uri="{FF2B5EF4-FFF2-40B4-BE49-F238E27FC236}">
                      <a16:creationId xmlns:a16="http://schemas.microsoft.com/office/drawing/2014/main" id="{0ABC91B1-BF79-44E4-AF0A-7B9923B7760A}"/>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49" name="Rectangle: Rounded Corners 48">
                  <a:extLst>
                    <a:ext uri="{FF2B5EF4-FFF2-40B4-BE49-F238E27FC236}">
                      <a16:creationId xmlns:a16="http://schemas.microsoft.com/office/drawing/2014/main" id="{57A9B410-1E6A-3CA5-C974-813AEBC7CF6A}"/>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TextBox 15">
                <a:extLst>
                  <a:ext uri="{FF2B5EF4-FFF2-40B4-BE49-F238E27FC236}">
                    <a16:creationId xmlns:a16="http://schemas.microsoft.com/office/drawing/2014/main" id="{A5227C03-8B2E-7BC6-F6EF-230071C20A24}"/>
                  </a:ext>
                </a:extLst>
              </p:cNvPr>
              <p:cNvSpPr txBox="1"/>
              <p:nvPr/>
            </p:nvSpPr>
            <p:spPr>
              <a:xfrm>
                <a:off x="6555459" y="2325698"/>
                <a:ext cx="3838705" cy="658252"/>
              </a:xfrm>
              <a:prstGeom prst="rect">
                <a:avLst/>
              </a:prstGeom>
              <a:noFill/>
            </p:spPr>
            <p:txBody>
              <a:bodyPr wrap="square">
                <a:spAutoFit/>
              </a:bodyPr>
              <a:lstStyle/>
              <a:p>
                <a:r>
                  <a:rPr lang="en-GB" sz="2000"/>
                  <a:t>Taking </a:t>
                </a:r>
                <a:r>
                  <a:rPr lang="en-GB" sz="2000" b="1"/>
                  <a:t>calls</a:t>
                </a:r>
                <a:r>
                  <a:rPr lang="en-GB" sz="2000"/>
                  <a:t> from the public, crews, other emergency services and partner agencies. </a:t>
                </a:r>
                <a:endParaRPr lang="en-GB" sz="2000">
                  <a:solidFill>
                    <a:srgbClr val="25314F"/>
                  </a:solidFill>
                  <a:latin typeface="HelveticaNeueLT Pro 55 Roman" panose="020B0804020202020204" pitchFamily="34" charset="0"/>
                </a:endParaRPr>
              </a:p>
            </p:txBody>
          </p:sp>
          <p:sp>
            <p:nvSpPr>
              <p:cNvPr id="17" name="TextBox 16">
                <a:extLst>
                  <a:ext uri="{FF2B5EF4-FFF2-40B4-BE49-F238E27FC236}">
                    <a16:creationId xmlns:a16="http://schemas.microsoft.com/office/drawing/2014/main" id="{CB6C9DDE-3F4D-5756-E8F9-1ED8247ECE4B}"/>
                  </a:ext>
                </a:extLst>
              </p:cNvPr>
              <p:cNvSpPr txBox="1"/>
              <p:nvPr/>
            </p:nvSpPr>
            <p:spPr>
              <a:xfrm>
                <a:off x="6555460" y="3195546"/>
                <a:ext cx="3838705" cy="458782"/>
              </a:xfrm>
              <a:prstGeom prst="rect">
                <a:avLst/>
              </a:prstGeom>
              <a:noFill/>
            </p:spPr>
            <p:txBody>
              <a:bodyPr wrap="square">
                <a:spAutoFit/>
              </a:bodyPr>
              <a:lstStyle/>
              <a:p>
                <a:r>
                  <a:rPr lang="en-GB" sz="2000"/>
                  <a:t>Mobilise and </a:t>
                </a:r>
                <a:r>
                  <a:rPr lang="en-GB" sz="2000" b="1"/>
                  <a:t>support </a:t>
                </a:r>
                <a:r>
                  <a:rPr lang="en-GB" sz="2000"/>
                  <a:t>emergency fire and rescue service resource.</a:t>
                </a:r>
                <a:endParaRPr lang="en-GB" sz="2000">
                  <a:solidFill>
                    <a:srgbClr val="25314F"/>
                  </a:solidFill>
                  <a:latin typeface="HelveticaNeueLT Pro 55 Roman" panose="020B0804020202020204" pitchFamily="34" charset="0"/>
                </a:endParaRPr>
              </a:p>
            </p:txBody>
          </p:sp>
          <p:sp>
            <p:nvSpPr>
              <p:cNvPr id="18" name="TextBox 17">
                <a:extLst>
                  <a:ext uri="{FF2B5EF4-FFF2-40B4-BE49-F238E27FC236}">
                    <a16:creationId xmlns:a16="http://schemas.microsoft.com/office/drawing/2014/main" id="{2CF56251-7BDF-205D-8D84-06DEB00E92DE}"/>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19" name="TextBox 18">
                <a:extLst>
                  <a:ext uri="{FF2B5EF4-FFF2-40B4-BE49-F238E27FC236}">
                    <a16:creationId xmlns:a16="http://schemas.microsoft.com/office/drawing/2014/main" id="{F1C28788-3B63-E24B-0150-C8843269EA0A}"/>
                  </a:ext>
                </a:extLst>
              </p:cNvPr>
              <p:cNvSpPr txBox="1"/>
              <p:nvPr/>
            </p:nvSpPr>
            <p:spPr>
              <a:xfrm>
                <a:off x="6555460" y="3994170"/>
                <a:ext cx="4138018"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communication,</a:t>
                </a:r>
                <a:endParaRPr lang="en-GB" sz="2000">
                  <a:solidFill>
                    <a:srgbClr val="25314F"/>
                  </a:solidFill>
                </a:endParaRPr>
              </a:p>
              <a:p>
                <a:r>
                  <a:rPr lang="en-GB" sz="2000" b="1">
                    <a:solidFill>
                      <a:srgbClr val="25314F"/>
                    </a:solidFill>
                  </a:rPr>
                  <a:t>collaboration</a:t>
                </a:r>
                <a:r>
                  <a:rPr lang="en-GB" sz="2000">
                    <a:solidFill>
                      <a:srgbClr val="25314F"/>
                    </a:solidFill>
                  </a:rPr>
                  <a:t> and </a:t>
                </a:r>
                <a:r>
                  <a:rPr lang="en-GB" sz="2000" b="1">
                    <a:solidFill>
                      <a:srgbClr val="25314F"/>
                    </a:solidFill>
                  </a:rPr>
                  <a:t>decision making</a:t>
                </a:r>
              </a:p>
            </p:txBody>
          </p:sp>
        </p:grpSp>
        <p:pic>
          <p:nvPicPr>
            <p:cNvPr id="12" name="Graphic 11" descr="Magnifying glass with solid fill">
              <a:extLst>
                <a:ext uri="{FF2B5EF4-FFF2-40B4-BE49-F238E27FC236}">
                  <a16:creationId xmlns:a16="http://schemas.microsoft.com/office/drawing/2014/main" id="{ADDD68A1-1F65-8EDB-C8A0-7F6C2353632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8577" y="2590514"/>
              <a:ext cx="516001" cy="512545"/>
            </a:xfrm>
            <a:prstGeom prst="rect">
              <a:avLst/>
            </a:prstGeom>
          </p:spPr>
        </p:pic>
        <p:pic>
          <p:nvPicPr>
            <p:cNvPr id="13" name="Graphic 12" descr="Magnifying glass with solid fill">
              <a:extLst>
                <a:ext uri="{FF2B5EF4-FFF2-40B4-BE49-F238E27FC236}">
                  <a16:creationId xmlns:a16="http://schemas.microsoft.com/office/drawing/2014/main" id="{B32816F7-4B46-8BE4-C130-03B20C8DA71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4451" y="3754560"/>
              <a:ext cx="516001" cy="512545"/>
            </a:xfrm>
            <a:prstGeom prst="rect">
              <a:avLst/>
            </a:prstGeom>
          </p:spPr>
        </p:pic>
        <p:pic>
          <p:nvPicPr>
            <p:cNvPr id="14" name="Graphic 13" descr="Magnifying glass with solid fill">
              <a:extLst>
                <a:ext uri="{FF2B5EF4-FFF2-40B4-BE49-F238E27FC236}">
                  <a16:creationId xmlns:a16="http://schemas.microsoft.com/office/drawing/2014/main" id="{0251D1A9-2350-6AFA-C997-6F975FE191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4893619"/>
              <a:ext cx="516001" cy="512545"/>
            </a:xfrm>
            <a:prstGeom prst="rect">
              <a:avLst/>
            </a:prstGeom>
          </p:spPr>
        </p:pic>
      </p:grpSp>
      <p:grpSp>
        <p:nvGrpSpPr>
          <p:cNvPr id="50" name="Group 49">
            <a:extLst>
              <a:ext uri="{FF2B5EF4-FFF2-40B4-BE49-F238E27FC236}">
                <a16:creationId xmlns:a16="http://schemas.microsoft.com/office/drawing/2014/main" id="{40E2FA59-D040-DCC1-25AF-0A623E8529E4}"/>
              </a:ext>
            </a:extLst>
          </p:cNvPr>
          <p:cNvGrpSpPr/>
          <p:nvPr/>
        </p:nvGrpSpPr>
        <p:grpSpPr>
          <a:xfrm>
            <a:off x="6562329" y="11147289"/>
            <a:ext cx="4413109" cy="1058926"/>
            <a:chOff x="6991350" y="5386821"/>
            <a:chExt cx="4052038" cy="842984"/>
          </a:xfrm>
        </p:grpSpPr>
        <p:sp>
          <p:nvSpPr>
            <p:cNvPr id="51" name="Rectangle: Rounded Corners 50">
              <a:extLst>
                <a:ext uri="{FF2B5EF4-FFF2-40B4-BE49-F238E27FC236}">
                  <a16:creationId xmlns:a16="http://schemas.microsoft.com/office/drawing/2014/main" id="{0B51EAAB-7A58-895F-E800-E5E5294D1E06}"/>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52" name="TextBox 51">
              <a:extLst>
                <a:ext uri="{FF2B5EF4-FFF2-40B4-BE49-F238E27FC236}">
                  <a16:creationId xmlns:a16="http://schemas.microsoft.com/office/drawing/2014/main" id="{4DA9E88A-8489-7C8D-F38F-3A5E87BD3B53}"/>
                </a:ext>
              </a:extLst>
            </p:cNvPr>
            <p:cNvSpPr txBox="1"/>
            <p:nvPr/>
          </p:nvSpPr>
          <p:spPr>
            <a:xfrm>
              <a:off x="7064667" y="5517158"/>
              <a:ext cx="3905403" cy="51061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20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3967384147"/>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0"/>
                                        </p:tgtEl>
                                      </p:cBhvr>
                                    </p:animEffect>
                                    <p:set>
                                      <p:cBhvr>
                                        <p:cTn id="7" dur="1" fill="hold">
                                          <p:stCondLst>
                                            <p:cond delay="499"/>
                                          </p:stCondLst>
                                        </p:cTn>
                                        <p:tgtEl>
                                          <p:spTgt spid="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E0298B95-AA7B-8DF8-3087-888A07B863F9}"/>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4A2DE322-A595-4F27-1012-B09B74FAA78F}"/>
              </a:ext>
            </a:extLst>
          </p:cNvPr>
          <p:cNvGrpSpPr/>
          <p:nvPr/>
        </p:nvGrpSpPr>
        <p:grpSpPr>
          <a:xfrm>
            <a:off x="5531613" y="1322967"/>
            <a:ext cx="5952398" cy="4970824"/>
            <a:chOff x="5531613" y="1322967"/>
            <a:chExt cx="5952398" cy="4970824"/>
          </a:xfrm>
        </p:grpSpPr>
        <p:grpSp>
          <p:nvGrpSpPr>
            <p:cNvPr id="51" name="Group 50">
              <a:extLst>
                <a:ext uri="{FF2B5EF4-FFF2-40B4-BE49-F238E27FC236}">
                  <a16:creationId xmlns:a16="http://schemas.microsoft.com/office/drawing/2014/main" id="{0885357E-17AA-840C-080E-2BF95951A8FA}"/>
                </a:ext>
              </a:extLst>
            </p:cNvPr>
            <p:cNvGrpSpPr/>
            <p:nvPr/>
          </p:nvGrpSpPr>
          <p:grpSpPr>
            <a:xfrm>
              <a:off x="5531613" y="1322967"/>
              <a:ext cx="5952398" cy="4970824"/>
              <a:chOff x="5745336" y="1592833"/>
              <a:chExt cx="5177642" cy="3379214"/>
            </a:xfrm>
          </p:grpSpPr>
          <p:grpSp>
            <p:nvGrpSpPr>
              <p:cNvPr id="19" name="Group 18">
                <a:extLst>
                  <a:ext uri="{FF2B5EF4-FFF2-40B4-BE49-F238E27FC236}">
                    <a16:creationId xmlns:a16="http://schemas.microsoft.com/office/drawing/2014/main" id="{14616651-FE0C-A1C6-4BCA-0A89D2A0266C}"/>
                  </a:ext>
                </a:extLst>
              </p:cNvPr>
              <p:cNvGrpSpPr/>
              <p:nvPr/>
            </p:nvGrpSpPr>
            <p:grpSpPr>
              <a:xfrm>
                <a:off x="5745336" y="1592833"/>
                <a:ext cx="5177642" cy="3379214"/>
                <a:chOff x="6463144" y="1486213"/>
                <a:chExt cx="4592783" cy="3176840"/>
              </a:xfrm>
            </p:grpSpPr>
            <p:sp>
              <p:nvSpPr>
                <p:cNvPr id="13" name="Rectangle: Rounded Corners 12">
                  <a:extLst>
                    <a:ext uri="{FF2B5EF4-FFF2-40B4-BE49-F238E27FC236}">
                      <a16:creationId xmlns:a16="http://schemas.microsoft.com/office/drawing/2014/main" id="{B2DBED8A-2808-9D46-712A-B158CEF783BC}"/>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Graphic 14" descr="Magnifying glass with solid fill">
                  <a:extLst>
                    <a:ext uri="{FF2B5EF4-FFF2-40B4-BE49-F238E27FC236}">
                      <a16:creationId xmlns:a16="http://schemas.microsoft.com/office/drawing/2014/main" id="{342D7F72-859B-6C0C-6F6E-265AB52997E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69481" y="1574766"/>
                  <a:ext cx="398139" cy="327566"/>
                </a:xfrm>
                <a:prstGeom prst="rect">
                  <a:avLst/>
                </a:prstGeom>
              </p:spPr>
            </p:pic>
            <p:pic>
              <p:nvPicPr>
                <p:cNvPr id="17" name="Graphic 16" descr="Radio microphone outline">
                  <a:extLst>
                    <a:ext uri="{FF2B5EF4-FFF2-40B4-BE49-F238E27FC236}">
                      <a16:creationId xmlns:a16="http://schemas.microsoft.com/office/drawing/2014/main" id="{6950E5A7-207A-1BEC-2AC2-EE1B33EA0F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25235" y="1604411"/>
                  <a:ext cx="409956" cy="271787"/>
                </a:xfrm>
                <a:prstGeom prst="rect">
                  <a:avLst/>
                </a:prstGeom>
              </p:spPr>
            </p:pic>
            <p:sp>
              <p:nvSpPr>
                <p:cNvPr id="18" name="TextBox 17">
                  <a:extLst>
                    <a:ext uri="{FF2B5EF4-FFF2-40B4-BE49-F238E27FC236}">
                      <a16:creationId xmlns:a16="http://schemas.microsoft.com/office/drawing/2014/main" id="{0F1A2B91-1972-8EF7-99AA-BEFF986399BE}"/>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20" name="Rectangle: Rounded Corners 19">
                  <a:extLst>
                    <a:ext uri="{FF2B5EF4-FFF2-40B4-BE49-F238E27FC236}">
                      <a16:creationId xmlns:a16="http://schemas.microsoft.com/office/drawing/2014/main" id="{8FA5975C-F177-4C64-78BF-06DC8367E514}"/>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6" name="TextBox 45">
                <a:extLst>
                  <a:ext uri="{FF2B5EF4-FFF2-40B4-BE49-F238E27FC236}">
                    <a16:creationId xmlns:a16="http://schemas.microsoft.com/office/drawing/2014/main" id="{D2C951D4-D82F-1890-3B90-DCB4576A62D0}"/>
                  </a:ext>
                </a:extLst>
              </p:cNvPr>
              <p:cNvSpPr txBox="1"/>
              <p:nvPr/>
            </p:nvSpPr>
            <p:spPr>
              <a:xfrm>
                <a:off x="6555459" y="2325698"/>
                <a:ext cx="3838705" cy="690457"/>
              </a:xfrm>
              <a:prstGeom prst="rect">
                <a:avLst/>
              </a:prstGeom>
              <a:noFill/>
            </p:spPr>
            <p:txBody>
              <a:bodyPr wrap="square">
                <a:spAutoFit/>
              </a:bodyPr>
              <a:lstStyle/>
              <a:p>
                <a:r>
                  <a:rPr lang="en-GB" sz="2000"/>
                  <a:t>Receiving </a:t>
                </a:r>
                <a:r>
                  <a:rPr lang="en-GB" sz="2000" b="1"/>
                  <a:t>calls</a:t>
                </a:r>
                <a:r>
                  <a:rPr lang="en-GB" sz="2000"/>
                  <a:t> from the public, crews, other emergency services and partner agencies. </a:t>
                </a:r>
                <a:endParaRPr lang="en-GB" sz="2000">
                  <a:solidFill>
                    <a:srgbClr val="25314F"/>
                  </a:solidFill>
                  <a:latin typeface="HelveticaNeueLT Pro 55 Roman" panose="020B0804020202020204" pitchFamily="34" charset="0"/>
                </a:endParaRPr>
              </a:p>
            </p:txBody>
          </p:sp>
          <p:sp>
            <p:nvSpPr>
              <p:cNvPr id="47" name="TextBox 46">
                <a:extLst>
                  <a:ext uri="{FF2B5EF4-FFF2-40B4-BE49-F238E27FC236}">
                    <a16:creationId xmlns:a16="http://schemas.microsoft.com/office/drawing/2014/main" id="{C0C8FFDB-5A2D-C4C7-0E7A-9F8A6CDCF7C1}"/>
                  </a:ext>
                </a:extLst>
              </p:cNvPr>
              <p:cNvSpPr txBox="1"/>
              <p:nvPr/>
            </p:nvSpPr>
            <p:spPr>
              <a:xfrm>
                <a:off x="6555460" y="3195546"/>
                <a:ext cx="3838705" cy="458782"/>
              </a:xfrm>
              <a:prstGeom prst="rect">
                <a:avLst/>
              </a:prstGeom>
              <a:noFill/>
            </p:spPr>
            <p:txBody>
              <a:bodyPr wrap="square">
                <a:spAutoFit/>
              </a:bodyPr>
              <a:lstStyle/>
              <a:p>
                <a:r>
                  <a:rPr lang="en-GB" sz="2000"/>
                  <a:t>Mobilise and </a:t>
                </a:r>
                <a:r>
                  <a:rPr lang="en-GB" sz="2000" b="1"/>
                  <a:t>support </a:t>
                </a:r>
                <a:r>
                  <a:rPr lang="en-GB" sz="2000"/>
                  <a:t>emergency fire and rescue service resource.</a:t>
                </a:r>
                <a:endParaRPr lang="en-GB" sz="2000">
                  <a:solidFill>
                    <a:srgbClr val="25314F"/>
                  </a:solidFill>
                  <a:latin typeface="HelveticaNeueLT Pro 55 Roman" panose="020B0804020202020204" pitchFamily="34" charset="0"/>
                </a:endParaRPr>
              </a:p>
            </p:txBody>
          </p:sp>
          <p:sp>
            <p:nvSpPr>
              <p:cNvPr id="48" name="TextBox 47">
                <a:extLst>
                  <a:ext uri="{FF2B5EF4-FFF2-40B4-BE49-F238E27FC236}">
                    <a16:creationId xmlns:a16="http://schemas.microsoft.com/office/drawing/2014/main" id="{C7586C09-187E-A932-87CA-D231E84C69BA}"/>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9" name="TextBox 48">
                <a:extLst>
                  <a:ext uri="{FF2B5EF4-FFF2-40B4-BE49-F238E27FC236}">
                    <a16:creationId xmlns:a16="http://schemas.microsoft.com/office/drawing/2014/main" id="{3D6E2CB4-761A-60B3-373D-7C106F674EE0}"/>
                  </a:ext>
                </a:extLst>
              </p:cNvPr>
              <p:cNvSpPr txBox="1"/>
              <p:nvPr/>
            </p:nvSpPr>
            <p:spPr>
              <a:xfrm>
                <a:off x="6555460" y="3994170"/>
                <a:ext cx="4138018"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communication,</a:t>
                </a:r>
                <a:endParaRPr lang="en-GB" sz="2000">
                  <a:solidFill>
                    <a:srgbClr val="25314F"/>
                  </a:solidFill>
                </a:endParaRPr>
              </a:p>
              <a:p>
                <a:r>
                  <a:rPr lang="en-GB" sz="2000" b="1">
                    <a:solidFill>
                      <a:srgbClr val="25314F"/>
                    </a:solidFill>
                  </a:rPr>
                  <a:t>collaboration</a:t>
                </a:r>
                <a:r>
                  <a:rPr lang="en-GB" sz="2000">
                    <a:solidFill>
                      <a:srgbClr val="25314F"/>
                    </a:solidFill>
                  </a:rPr>
                  <a:t> and </a:t>
                </a:r>
                <a:r>
                  <a:rPr lang="en-GB" sz="2000" b="1">
                    <a:solidFill>
                      <a:srgbClr val="25314F"/>
                    </a:solidFill>
                  </a:rPr>
                  <a:t>decision making</a:t>
                </a:r>
              </a:p>
            </p:txBody>
          </p:sp>
        </p:grpSp>
        <p:pic>
          <p:nvPicPr>
            <p:cNvPr id="11" name="Graphic 10" descr="Magnifying glass with solid fill">
              <a:extLst>
                <a:ext uri="{FF2B5EF4-FFF2-40B4-BE49-F238E27FC236}">
                  <a16:creationId xmlns:a16="http://schemas.microsoft.com/office/drawing/2014/main" id="{946F50B6-97EB-ADA0-B89A-E9B6FDDCEF8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8577" y="2590514"/>
              <a:ext cx="516001" cy="512545"/>
            </a:xfrm>
            <a:prstGeom prst="rect">
              <a:avLst/>
            </a:prstGeom>
          </p:spPr>
        </p:pic>
        <p:pic>
          <p:nvPicPr>
            <p:cNvPr id="16" name="Graphic 15" descr="Magnifying glass with solid fill">
              <a:extLst>
                <a:ext uri="{FF2B5EF4-FFF2-40B4-BE49-F238E27FC236}">
                  <a16:creationId xmlns:a16="http://schemas.microsoft.com/office/drawing/2014/main" id="{5EE1A988-F0A4-72DD-D9FD-0DAED36D2B9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4451" y="3754560"/>
              <a:ext cx="516001" cy="512545"/>
            </a:xfrm>
            <a:prstGeom prst="rect">
              <a:avLst/>
            </a:prstGeom>
          </p:spPr>
        </p:pic>
        <p:pic>
          <p:nvPicPr>
            <p:cNvPr id="27" name="Graphic 26" descr="Magnifying glass with solid fill">
              <a:extLst>
                <a:ext uri="{FF2B5EF4-FFF2-40B4-BE49-F238E27FC236}">
                  <a16:creationId xmlns:a16="http://schemas.microsoft.com/office/drawing/2014/main" id="{5C6C9EC9-49D5-EBFB-567C-3ACB0BBD003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4893619"/>
              <a:ext cx="516001" cy="512545"/>
            </a:xfrm>
            <a:prstGeom prst="rect">
              <a:avLst/>
            </a:prstGeom>
          </p:spPr>
        </p:pic>
      </p:grpSp>
      <p:cxnSp>
        <p:nvCxnSpPr>
          <p:cNvPr id="3" name="Straight Connector 2">
            <a:extLst>
              <a:ext uri="{FF2B5EF4-FFF2-40B4-BE49-F238E27FC236}">
                <a16:creationId xmlns:a16="http://schemas.microsoft.com/office/drawing/2014/main" id="{49918CBD-EFC2-AF4C-C630-D3E6B6B18692}"/>
              </a:ext>
            </a:extLst>
          </p:cNvPr>
          <p:cNvCxnSpPr>
            <a:cxnSpLocks/>
          </p:cNvCxnSpPr>
          <p:nvPr/>
        </p:nvCxnSpPr>
        <p:spPr>
          <a:xfrm>
            <a:off x="644430" y="860031"/>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5B11A5E7-C489-DF6B-7D60-967BFA861E04}"/>
              </a:ext>
            </a:extLst>
          </p:cNvPr>
          <p:cNvSpPr txBox="1"/>
          <p:nvPr/>
        </p:nvSpPr>
        <p:spPr>
          <a:xfrm>
            <a:off x="374435" y="226407"/>
            <a:ext cx="1123603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Fire Control</a:t>
            </a:r>
          </a:p>
        </p:txBody>
      </p:sp>
      <p:sp>
        <p:nvSpPr>
          <p:cNvPr id="7" name="TextBox 6">
            <a:extLst>
              <a:ext uri="{FF2B5EF4-FFF2-40B4-BE49-F238E27FC236}">
                <a16:creationId xmlns:a16="http://schemas.microsoft.com/office/drawing/2014/main" id="{D22CFCC5-DA29-294B-BAA3-7AF8D1F5EBAC}"/>
              </a:ext>
            </a:extLst>
          </p:cNvPr>
          <p:cNvSpPr txBox="1"/>
          <p:nvPr/>
        </p:nvSpPr>
        <p:spPr>
          <a:xfrm>
            <a:off x="2585641" y="218049"/>
            <a:ext cx="1123603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Operator</a:t>
            </a:r>
          </a:p>
        </p:txBody>
      </p:sp>
      <p:grpSp>
        <p:nvGrpSpPr>
          <p:cNvPr id="52" name="Group 51">
            <a:extLst>
              <a:ext uri="{FF2B5EF4-FFF2-40B4-BE49-F238E27FC236}">
                <a16:creationId xmlns:a16="http://schemas.microsoft.com/office/drawing/2014/main" id="{C62795E6-480B-9122-6849-AB7C8340555C}"/>
              </a:ext>
            </a:extLst>
          </p:cNvPr>
          <p:cNvGrpSpPr/>
          <p:nvPr/>
        </p:nvGrpSpPr>
        <p:grpSpPr>
          <a:xfrm>
            <a:off x="374434" y="1123410"/>
            <a:ext cx="4549235" cy="5536358"/>
            <a:chOff x="161973" y="1732783"/>
            <a:chExt cx="5396471" cy="6684716"/>
          </a:xfrm>
        </p:grpSpPr>
        <p:pic>
          <p:nvPicPr>
            <p:cNvPr id="45" name="Picture 44" descr="Download Quote Box Png Rectangle Quote Box Full Size">
              <a:extLst>
                <a:ext uri="{FF2B5EF4-FFF2-40B4-BE49-F238E27FC236}">
                  <a16:creationId xmlns:a16="http://schemas.microsoft.com/office/drawing/2014/main" id="{34BF982C-9883-8F39-522C-44288D2E6A4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p:blipFill>
          <p:spPr>
            <a:xfrm>
              <a:off x="161973" y="6108103"/>
              <a:ext cx="5396471" cy="2309396"/>
            </a:xfrm>
            <a:prstGeom prst="rect">
              <a:avLst/>
            </a:prstGeom>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B72E377A-97F1-A954-4929-7714E2C6A3E2}"/>
                </a:ext>
              </a:extLst>
            </p:cNvPr>
            <p:cNvPicPr>
              <a:picLocks noChangeAspect="1"/>
            </p:cNvPicPr>
            <p:nvPr/>
          </p:nvPicPr>
          <p:blipFill>
            <a:blip r:embed="rId6" cstate="print">
              <a:extLst>
                <a:ext uri="{28A0092B-C50C-407E-A947-70E740481C1C}">
                  <a14:useLocalDpi xmlns:a14="http://schemas.microsoft.com/office/drawing/2010/main" val="0"/>
                </a:ext>
              </a:extLst>
            </a:blip>
            <a:srcRect l="9260" r="22308"/>
            <a:stretch>
              <a:fillRect/>
            </a:stretch>
          </p:blipFill>
          <p:spPr>
            <a:xfrm>
              <a:off x="712492" y="1918247"/>
              <a:ext cx="4028307" cy="3913342"/>
            </a:xfrm>
            <a:prstGeom prst="ellipse">
              <a:avLst/>
            </a:prstGeom>
            <a:ln>
              <a:noFill/>
            </a:ln>
            <a:effectLst>
              <a:outerShdw blurRad="50800" dist="38100" dir="5400000" algn="t" rotWithShape="0">
                <a:prstClr val="black">
                  <a:alpha val="40000"/>
                </a:prstClr>
              </a:outerShdw>
            </a:effectLst>
          </p:spPr>
        </p:pic>
        <p:sp>
          <p:nvSpPr>
            <p:cNvPr id="38" name="TextBox 37">
              <a:extLst>
                <a:ext uri="{FF2B5EF4-FFF2-40B4-BE49-F238E27FC236}">
                  <a16:creationId xmlns:a16="http://schemas.microsoft.com/office/drawing/2014/main" id="{3712B5DB-351C-5839-C4F2-6368F76D1FE3}"/>
                </a:ext>
              </a:extLst>
            </p:cNvPr>
            <p:cNvSpPr txBox="1"/>
            <p:nvPr/>
          </p:nvSpPr>
          <p:spPr>
            <a:xfrm>
              <a:off x="712493" y="6329116"/>
              <a:ext cx="4341699" cy="1867370"/>
            </a:xfrm>
            <a:prstGeom prst="rect">
              <a:avLst/>
            </a:prstGeom>
            <a:noFill/>
          </p:spPr>
          <p:txBody>
            <a:bodyPr wrap="square">
              <a:spAutoFit/>
            </a:bodyPr>
            <a:lstStyle/>
            <a:p>
              <a:pPr algn="ctr"/>
              <a:r>
                <a:rPr lang="en-GB" sz="1050" b="0" i="0">
                  <a:solidFill>
                    <a:schemeClr val="bg1"/>
                  </a:solidFill>
                  <a:effectLst/>
                  <a:latin typeface="Helvetica "/>
                </a:rPr>
                <a:t>As a Fire Control Operator, you play a vital role in helping people during emergencies such as fires, road traffic collisions, and water rescues. Working in a fast-paced control room, you answer 999 calls, keep callers calm, provide life-saving safety advice, and make sure the right emergency crews are sent quickly. </a:t>
              </a:r>
              <a:r>
                <a:rPr lang="en-GB" sz="1050">
                  <a:solidFill>
                    <a:schemeClr val="bg1"/>
                  </a:solidFill>
                  <a:latin typeface="Helvetica "/>
                </a:rPr>
                <a:t>The job involves working closely with firefighters, police, and ambulance services, using technology and communication skills to share important information and coordinate responses.</a:t>
              </a:r>
            </a:p>
          </p:txBody>
        </p:sp>
        <p:sp>
          <p:nvSpPr>
            <p:cNvPr id="50" name="Oval 49">
              <a:extLst>
                <a:ext uri="{FF2B5EF4-FFF2-40B4-BE49-F238E27FC236}">
                  <a16:creationId xmlns:a16="http://schemas.microsoft.com/office/drawing/2014/main" id="{50096231-E59B-305B-6A14-FE9ADD7A05A0}"/>
                </a:ext>
              </a:extLst>
            </p:cNvPr>
            <p:cNvSpPr/>
            <p:nvPr/>
          </p:nvSpPr>
          <p:spPr>
            <a:xfrm>
              <a:off x="507671" y="1732783"/>
              <a:ext cx="4437946" cy="4284270"/>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 name="Group 25">
            <a:extLst>
              <a:ext uri="{FF2B5EF4-FFF2-40B4-BE49-F238E27FC236}">
                <a16:creationId xmlns:a16="http://schemas.microsoft.com/office/drawing/2014/main" id="{5EAACCAE-C183-372D-5B0B-8A3FC400322F}"/>
              </a:ext>
            </a:extLst>
          </p:cNvPr>
          <p:cNvGrpSpPr/>
          <p:nvPr/>
        </p:nvGrpSpPr>
        <p:grpSpPr>
          <a:xfrm>
            <a:off x="6462959" y="4679814"/>
            <a:ext cx="4413109" cy="1058926"/>
            <a:chOff x="6991350" y="5386821"/>
            <a:chExt cx="4052038" cy="842984"/>
          </a:xfrm>
        </p:grpSpPr>
        <p:sp>
          <p:nvSpPr>
            <p:cNvPr id="6" name="Rectangle: Rounded Corners 5">
              <a:extLst>
                <a:ext uri="{FF2B5EF4-FFF2-40B4-BE49-F238E27FC236}">
                  <a16:creationId xmlns:a16="http://schemas.microsoft.com/office/drawing/2014/main" id="{FE82F78F-2296-AFB0-C19E-D961F2ED71B3}"/>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25" name="TextBox 24">
              <a:extLst>
                <a:ext uri="{FF2B5EF4-FFF2-40B4-BE49-F238E27FC236}">
                  <a16:creationId xmlns:a16="http://schemas.microsoft.com/office/drawing/2014/main" id="{6DD3613B-632D-7CDB-3C98-2606489F546D}"/>
                </a:ext>
              </a:extLst>
            </p:cNvPr>
            <p:cNvSpPr txBox="1"/>
            <p:nvPr/>
          </p:nvSpPr>
          <p:spPr>
            <a:xfrm>
              <a:off x="7064667" y="5517158"/>
              <a:ext cx="3905403" cy="51061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20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38514965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6"/>
                                        </p:tgtEl>
                                      </p:cBhvr>
                                    </p:animEffect>
                                    <p:set>
                                      <p:cBhvr>
                                        <p:cTn id="7"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DF40F8EC-6097-3F3F-EAAD-64ABDB20DB1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D874C27-7DB9-0887-C65E-3907662530B1}"/>
              </a:ext>
            </a:extLst>
          </p:cNvPr>
          <p:cNvSpPr txBox="1"/>
          <p:nvPr/>
        </p:nvSpPr>
        <p:spPr>
          <a:xfrm>
            <a:off x="1724890" y="1880911"/>
            <a:ext cx="12053452"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600" b="1" i="0" u="none" strike="noStrike" kern="1200" cap="none" spc="0" normalizeH="0" baseline="0" noProof="0">
                <a:ln>
                  <a:noFill/>
                </a:ln>
                <a:solidFill>
                  <a:schemeClr val="bg1"/>
                </a:solidFill>
                <a:uLnTx/>
                <a:uFillTx/>
                <a:latin typeface="Poppins" panose="00000500000000000000" pitchFamily="2" charset="0"/>
                <a:ea typeface="+mn-ea"/>
                <a:cs typeface="Poppins" panose="00000500000000000000" pitchFamily="2" charset="0"/>
              </a:rPr>
              <a:t>Building Fire</a:t>
            </a:r>
          </a:p>
        </p:txBody>
      </p:sp>
      <p:cxnSp>
        <p:nvCxnSpPr>
          <p:cNvPr id="5" name="Straight Connector 4">
            <a:extLst>
              <a:ext uri="{FF2B5EF4-FFF2-40B4-BE49-F238E27FC236}">
                <a16:creationId xmlns:a16="http://schemas.microsoft.com/office/drawing/2014/main" id="{E702451A-DA54-8ED4-2AD9-33E2810775A8}"/>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0B23264C-E908-6F02-008E-D31972825D9F}"/>
              </a:ext>
            </a:extLst>
          </p:cNvPr>
          <p:cNvSpPr txBox="1"/>
          <p:nvPr/>
        </p:nvSpPr>
        <p:spPr>
          <a:xfrm>
            <a:off x="976745" y="3207327"/>
            <a:ext cx="1214845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600" b="1" i="0" u="none" strike="noStrike" kern="1200" cap="none" spc="0" normalizeH="0" baseline="0" noProof="0">
                <a:ln>
                  <a:noFill/>
                </a:ln>
                <a:solidFill>
                  <a:schemeClr val="bg1"/>
                </a:solidFill>
                <a:uLnTx/>
                <a:uFillTx/>
                <a:latin typeface="Poppins" panose="00000500000000000000" pitchFamily="2" charset="0"/>
                <a:ea typeface="+mn-ea"/>
                <a:cs typeface="Poppins" panose="00000500000000000000" pitchFamily="2" charset="0"/>
              </a:rPr>
              <a:t>Safety Operator</a:t>
            </a:r>
          </a:p>
        </p:txBody>
      </p:sp>
      <p:pic>
        <p:nvPicPr>
          <p:cNvPr id="9" name="Picture 8" descr="Download Quote Box Png Rectangle Quote Box Full Size">
            <a:extLst>
              <a:ext uri="{FF2B5EF4-FFF2-40B4-BE49-F238E27FC236}">
                <a16:creationId xmlns:a16="http://schemas.microsoft.com/office/drawing/2014/main" id="{C9B238C3-A2AF-1E4D-6E1F-ECC81598F78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399491" y="11538862"/>
            <a:ext cx="4549235" cy="1912668"/>
          </a:xfrm>
          <a:prstGeom prst="rect">
            <a:avLst/>
          </a:prstGeom>
          <a:effectLst>
            <a:outerShdw blurRad="63500" sx="102000" sy="102000" algn="ctr" rotWithShape="0">
              <a:prstClr val="black">
                <a:alpha val="40000"/>
              </a:prstClr>
            </a:outerShdw>
          </a:effectLst>
        </p:spPr>
      </p:pic>
      <p:grpSp>
        <p:nvGrpSpPr>
          <p:cNvPr id="10" name="Group 9">
            <a:extLst>
              <a:ext uri="{FF2B5EF4-FFF2-40B4-BE49-F238E27FC236}">
                <a16:creationId xmlns:a16="http://schemas.microsoft.com/office/drawing/2014/main" id="{9FCD6150-A11F-64CA-BD7E-0C2980C95131}"/>
              </a:ext>
            </a:extLst>
          </p:cNvPr>
          <p:cNvGrpSpPr/>
          <p:nvPr/>
        </p:nvGrpSpPr>
        <p:grpSpPr>
          <a:xfrm>
            <a:off x="690915" y="7915172"/>
            <a:ext cx="3741197" cy="5267670"/>
            <a:chOff x="665858" y="1123410"/>
            <a:chExt cx="3741197" cy="5267670"/>
          </a:xfrm>
        </p:grpSpPr>
        <p:grpSp>
          <p:nvGrpSpPr>
            <p:cNvPr id="11" name="Group 10">
              <a:extLst>
                <a:ext uri="{FF2B5EF4-FFF2-40B4-BE49-F238E27FC236}">
                  <a16:creationId xmlns:a16="http://schemas.microsoft.com/office/drawing/2014/main" id="{84971E69-4877-A7D9-4C90-C1AD4747872D}"/>
                </a:ext>
              </a:extLst>
            </p:cNvPr>
            <p:cNvGrpSpPr/>
            <p:nvPr/>
          </p:nvGrpSpPr>
          <p:grpSpPr>
            <a:xfrm>
              <a:off x="826835" y="1248957"/>
              <a:ext cx="3521206" cy="5142123"/>
              <a:chOff x="826835" y="1248957"/>
              <a:chExt cx="3521206" cy="5142123"/>
            </a:xfrm>
          </p:grpSpPr>
          <p:sp>
            <p:nvSpPr>
              <p:cNvPr id="13" name="TextBox 12">
                <a:extLst>
                  <a:ext uri="{FF2B5EF4-FFF2-40B4-BE49-F238E27FC236}">
                    <a16:creationId xmlns:a16="http://schemas.microsoft.com/office/drawing/2014/main" id="{974438B7-AC84-3D9E-713C-41094BEB4E39}"/>
                  </a:ext>
                </a:extLst>
              </p:cNvPr>
              <p:cNvSpPr txBox="1"/>
              <p:nvPr/>
            </p:nvSpPr>
            <p:spPr>
              <a:xfrm>
                <a:off x="950060" y="5067641"/>
                <a:ext cx="3397981" cy="1323439"/>
              </a:xfrm>
              <a:prstGeom prst="rect">
                <a:avLst/>
              </a:prstGeom>
              <a:noFill/>
            </p:spPr>
            <p:txBody>
              <a:bodyPr wrap="square">
                <a:spAutoFit/>
              </a:bodyPr>
              <a:lstStyle/>
              <a:p>
                <a:pPr algn="ctr"/>
                <a:r>
                  <a:rPr lang="en-US" sz="1000" b="0" i="0">
                    <a:solidFill>
                      <a:schemeClr val="bg1"/>
                    </a:solidFill>
                    <a:latin typeface="Helvetica "/>
                  </a:rPr>
                  <a:t>I help make sure buildings such as care homes, flats and hospitals are safe and follow fire safety laws. I enjoy working with people in the community, carrying out inspections and helping organisations</a:t>
                </a:r>
                <a:r>
                  <a:rPr lang="en-US" sz="1000">
                    <a:solidFill>
                      <a:schemeClr val="bg1"/>
                    </a:solidFill>
                    <a:latin typeface="Helvetica "/>
                  </a:rPr>
                  <a:t> </a:t>
                </a:r>
                <a:r>
                  <a:rPr lang="en-US" sz="1000" b="0" i="0">
                    <a:solidFill>
                      <a:schemeClr val="bg1"/>
                    </a:solidFill>
                    <a:latin typeface="Helvetica "/>
                  </a:rPr>
                  <a:t>improve safety. No two days are the same – I might spend part of the day visiting buildings, speaking with managers, reviewing safety measures, and then recording my findings back at the fire station. </a:t>
                </a:r>
                <a:endParaRPr lang="en-GB" sz="1000">
                  <a:solidFill>
                    <a:schemeClr val="bg1"/>
                  </a:solidFill>
                  <a:latin typeface="Helvetica "/>
                </a:endParaRPr>
              </a:p>
            </p:txBody>
          </p:sp>
          <p:pic>
            <p:nvPicPr>
              <p:cNvPr id="14" name="Picture 13">
                <a:extLst>
                  <a:ext uri="{FF2B5EF4-FFF2-40B4-BE49-F238E27FC236}">
                    <a16:creationId xmlns:a16="http://schemas.microsoft.com/office/drawing/2014/main" id="{CA48BAF9-F121-3E3D-E7CA-F7A20B06211A}"/>
                  </a:ext>
                </a:extLst>
              </p:cNvPr>
              <p:cNvPicPr>
                <a:picLocks noChangeAspect="1"/>
              </p:cNvPicPr>
              <p:nvPr/>
            </p:nvPicPr>
            <p:blipFill>
              <a:blip r:embed="rId4" cstate="print">
                <a:extLst>
                  <a:ext uri="{28A0092B-C50C-407E-A947-70E740481C1C}">
                    <a14:useLocalDpi xmlns:a14="http://schemas.microsoft.com/office/drawing/2010/main" val="0"/>
                  </a:ext>
                </a:extLst>
              </a:blip>
              <a:srcRect l="17857" r="12394"/>
              <a:stretch>
                <a:fillRect/>
              </a:stretch>
            </p:blipFill>
            <p:spPr>
              <a:xfrm>
                <a:off x="826835" y="1248957"/>
                <a:ext cx="3468730" cy="3297186"/>
              </a:xfrm>
              <a:prstGeom prst="ellipse">
                <a:avLst/>
              </a:prstGeom>
              <a:effectLst>
                <a:outerShdw blurRad="50800" dist="38100" dir="5400000" algn="t" rotWithShape="0">
                  <a:prstClr val="black">
                    <a:alpha val="40000"/>
                  </a:prstClr>
                </a:outerShdw>
              </a:effectLst>
            </p:spPr>
          </p:pic>
        </p:grpSp>
        <p:sp>
          <p:nvSpPr>
            <p:cNvPr id="12" name="Oval 11">
              <a:extLst>
                <a:ext uri="{FF2B5EF4-FFF2-40B4-BE49-F238E27FC236}">
                  <a16:creationId xmlns:a16="http://schemas.microsoft.com/office/drawing/2014/main" id="{E98CC10D-4B0E-DC13-6BA8-F4C9CDEC6070}"/>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 name="Group 14">
            <a:extLst>
              <a:ext uri="{FF2B5EF4-FFF2-40B4-BE49-F238E27FC236}">
                <a16:creationId xmlns:a16="http://schemas.microsoft.com/office/drawing/2014/main" id="{BBA16ACD-1F9C-57E0-C16B-3E6CF60B5B6D}"/>
              </a:ext>
            </a:extLst>
          </p:cNvPr>
          <p:cNvGrpSpPr/>
          <p:nvPr/>
        </p:nvGrpSpPr>
        <p:grpSpPr>
          <a:xfrm>
            <a:off x="5548687" y="8040719"/>
            <a:ext cx="5952398" cy="4970824"/>
            <a:chOff x="5531613" y="1322967"/>
            <a:chExt cx="5952398" cy="4970824"/>
          </a:xfrm>
        </p:grpSpPr>
        <p:grpSp>
          <p:nvGrpSpPr>
            <p:cNvPr id="16" name="Group 15">
              <a:extLst>
                <a:ext uri="{FF2B5EF4-FFF2-40B4-BE49-F238E27FC236}">
                  <a16:creationId xmlns:a16="http://schemas.microsoft.com/office/drawing/2014/main" id="{2CC83A94-BF70-E929-A376-1D11AEEE3A46}"/>
                </a:ext>
              </a:extLst>
            </p:cNvPr>
            <p:cNvGrpSpPr/>
            <p:nvPr/>
          </p:nvGrpSpPr>
          <p:grpSpPr>
            <a:xfrm>
              <a:off x="5531613" y="1322967"/>
              <a:ext cx="5952398" cy="4970824"/>
              <a:chOff x="5745336" y="1592833"/>
              <a:chExt cx="5177642" cy="3379214"/>
            </a:xfrm>
          </p:grpSpPr>
          <p:grpSp>
            <p:nvGrpSpPr>
              <p:cNvPr id="46" name="Group 45">
                <a:extLst>
                  <a:ext uri="{FF2B5EF4-FFF2-40B4-BE49-F238E27FC236}">
                    <a16:creationId xmlns:a16="http://schemas.microsoft.com/office/drawing/2014/main" id="{6F04266E-6C2F-A7F1-6E24-71F9C2A863A3}"/>
                  </a:ext>
                </a:extLst>
              </p:cNvPr>
              <p:cNvGrpSpPr/>
              <p:nvPr/>
            </p:nvGrpSpPr>
            <p:grpSpPr>
              <a:xfrm>
                <a:off x="5745336" y="1592833"/>
                <a:ext cx="5177642" cy="3379214"/>
                <a:chOff x="6463144" y="1486213"/>
                <a:chExt cx="4592783" cy="3176840"/>
              </a:xfrm>
            </p:grpSpPr>
            <p:sp>
              <p:nvSpPr>
                <p:cNvPr id="51" name="Rectangle: Rounded Corners 50">
                  <a:extLst>
                    <a:ext uri="{FF2B5EF4-FFF2-40B4-BE49-F238E27FC236}">
                      <a16:creationId xmlns:a16="http://schemas.microsoft.com/office/drawing/2014/main" id="{AD1CC476-D8D7-01D0-5B4D-A6402584B54C}"/>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2" name="Graphic 51" descr="Magnifying glass with solid fill">
                  <a:extLst>
                    <a:ext uri="{FF2B5EF4-FFF2-40B4-BE49-F238E27FC236}">
                      <a16:creationId xmlns:a16="http://schemas.microsoft.com/office/drawing/2014/main" id="{9441E9D1-E3D6-F512-993A-28D474E999C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481" y="1574766"/>
                  <a:ext cx="398139" cy="327566"/>
                </a:xfrm>
                <a:prstGeom prst="rect">
                  <a:avLst/>
                </a:prstGeom>
              </p:spPr>
            </p:pic>
            <p:pic>
              <p:nvPicPr>
                <p:cNvPr id="53" name="Graphic 52" descr="Radio microphone outline">
                  <a:extLst>
                    <a:ext uri="{FF2B5EF4-FFF2-40B4-BE49-F238E27FC236}">
                      <a16:creationId xmlns:a16="http://schemas.microsoft.com/office/drawing/2014/main" id="{69D5F38B-B679-30C5-08BA-E166C37634F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5235" y="1604411"/>
                  <a:ext cx="409956" cy="271787"/>
                </a:xfrm>
                <a:prstGeom prst="rect">
                  <a:avLst/>
                </a:prstGeom>
              </p:spPr>
            </p:pic>
            <p:sp>
              <p:nvSpPr>
                <p:cNvPr id="54" name="TextBox 53">
                  <a:extLst>
                    <a:ext uri="{FF2B5EF4-FFF2-40B4-BE49-F238E27FC236}">
                      <a16:creationId xmlns:a16="http://schemas.microsoft.com/office/drawing/2014/main" id="{EC2CC0AC-C5D1-42ED-82D5-095481FB33DA}"/>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55" name="Rectangle: Rounded Corners 54">
                  <a:extLst>
                    <a:ext uri="{FF2B5EF4-FFF2-40B4-BE49-F238E27FC236}">
                      <a16:creationId xmlns:a16="http://schemas.microsoft.com/office/drawing/2014/main" id="{7F04DF9D-E38A-5161-ABF0-055F60F857F0}"/>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 name="TextBox 46">
                <a:extLst>
                  <a:ext uri="{FF2B5EF4-FFF2-40B4-BE49-F238E27FC236}">
                    <a16:creationId xmlns:a16="http://schemas.microsoft.com/office/drawing/2014/main" id="{F342C0FB-896F-5DE2-09B8-BE903F6BDA01}"/>
                  </a:ext>
                </a:extLst>
              </p:cNvPr>
              <p:cNvSpPr txBox="1"/>
              <p:nvPr/>
            </p:nvSpPr>
            <p:spPr>
              <a:xfrm>
                <a:off x="6555459" y="2392037"/>
                <a:ext cx="4049769" cy="481228"/>
              </a:xfrm>
              <a:prstGeom prst="rect">
                <a:avLst/>
              </a:prstGeom>
              <a:noFill/>
            </p:spPr>
            <p:txBody>
              <a:bodyPr wrap="square">
                <a:spAutoFit/>
              </a:bodyPr>
              <a:lstStyle/>
              <a:p>
                <a:r>
                  <a:rPr lang="en-US" sz="2000"/>
                  <a:t>Carrying out </a:t>
                </a:r>
                <a:r>
                  <a:rPr lang="en-US" sz="2000" b="1"/>
                  <a:t>fire safety inspections</a:t>
                </a:r>
                <a:r>
                  <a:rPr lang="en-US" sz="2000"/>
                  <a:t>/re-inspections and </a:t>
                </a:r>
                <a:r>
                  <a:rPr lang="en-US" sz="2000" b="1"/>
                  <a:t>audits</a:t>
                </a:r>
                <a:r>
                  <a:rPr lang="en-US" sz="2000"/>
                  <a:t>. </a:t>
                </a:r>
              </a:p>
            </p:txBody>
          </p:sp>
          <p:sp>
            <p:nvSpPr>
              <p:cNvPr id="48" name="TextBox 47">
                <a:extLst>
                  <a:ext uri="{FF2B5EF4-FFF2-40B4-BE49-F238E27FC236}">
                    <a16:creationId xmlns:a16="http://schemas.microsoft.com/office/drawing/2014/main" id="{6DC137F2-6FC9-218A-6068-E021C2EA10AB}"/>
                  </a:ext>
                </a:extLst>
              </p:cNvPr>
              <p:cNvSpPr txBox="1"/>
              <p:nvPr/>
            </p:nvSpPr>
            <p:spPr>
              <a:xfrm>
                <a:off x="6555459" y="3042577"/>
                <a:ext cx="4231408" cy="690457"/>
              </a:xfrm>
              <a:prstGeom prst="rect">
                <a:avLst/>
              </a:prstGeom>
              <a:noFill/>
            </p:spPr>
            <p:txBody>
              <a:bodyPr wrap="square">
                <a:spAutoFit/>
              </a:bodyPr>
              <a:lstStyle/>
              <a:p>
                <a:r>
                  <a:rPr lang="en-US" sz="2000" b="1"/>
                  <a:t>Audit premises </a:t>
                </a:r>
                <a:r>
                  <a:rPr lang="en-US" sz="2000"/>
                  <a:t>and provide </a:t>
                </a:r>
                <a:r>
                  <a:rPr lang="en-US" sz="2000" b="1"/>
                  <a:t>advice</a:t>
                </a:r>
                <a:r>
                  <a:rPr lang="en-US" sz="2000"/>
                  <a:t> and </a:t>
                </a:r>
                <a:r>
                  <a:rPr lang="en-US" sz="2000" b="1"/>
                  <a:t>guidance</a:t>
                </a:r>
                <a:r>
                  <a:rPr lang="en-US" sz="2000"/>
                  <a:t> to responsible persons and take </a:t>
                </a:r>
                <a:r>
                  <a:rPr lang="en-US" sz="2000" b="1"/>
                  <a:t>enforcement action </a:t>
                </a:r>
                <a:r>
                  <a:rPr lang="en-US" sz="2000"/>
                  <a:t>where necessary. </a:t>
                </a:r>
              </a:p>
            </p:txBody>
          </p:sp>
          <p:sp>
            <p:nvSpPr>
              <p:cNvPr id="49" name="TextBox 48">
                <a:extLst>
                  <a:ext uri="{FF2B5EF4-FFF2-40B4-BE49-F238E27FC236}">
                    <a16:creationId xmlns:a16="http://schemas.microsoft.com/office/drawing/2014/main" id="{D2531624-E143-5024-D1BC-B28C9E59BDC5}"/>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50" name="TextBox 49">
                <a:extLst>
                  <a:ext uri="{FF2B5EF4-FFF2-40B4-BE49-F238E27FC236}">
                    <a16:creationId xmlns:a16="http://schemas.microsoft.com/office/drawing/2014/main" id="{DC83039D-4A7E-85F6-D77C-46CC8FCDFB33}"/>
                  </a:ext>
                </a:extLst>
              </p:cNvPr>
              <p:cNvSpPr txBox="1"/>
              <p:nvPr/>
            </p:nvSpPr>
            <p:spPr>
              <a:xfrm>
                <a:off x="6555460" y="3994170"/>
                <a:ext cx="4138018"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communication,</a:t>
                </a:r>
                <a:endParaRPr lang="en-GB" sz="2000">
                  <a:solidFill>
                    <a:srgbClr val="25314F"/>
                  </a:solidFill>
                </a:endParaRPr>
              </a:p>
              <a:p>
                <a:r>
                  <a:rPr lang="en-GB" sz="2000" b="1">
                    <a:solidFill>
                      <a:srgbClr val="25314F"/>
                    </a:solidFill>
                  </a:rPr>
                  <a:t>problem solving</a:t>
                </a:r>
                <a:r>
                  <a:rPr lang="en-GB" sz="2000">
                    <a:solidFill>
                      <a:srgbClr val="25314F"/>
                    </a:solidFill>
                  </a:rPr>
                  <a:t> and </a:t>
                </a:r>
                <a:r>
                  <a:rPr lang="en-GB" sz="2000" b="1">
                    <a:solidFill>
                      <a:srgbClr val="25314F"/>
                    </a:solidFill>
                  </a:rPr>
                  <a:t>attention to detail </a:t>
                </a:r>
              </a:p>
            </p:txBody>
          </p:sp>
        </p:grpSp>
        <p:pic>
          <p:nvPicPr>
            <p:cNvPr id="17" name="Graphic 16" descr="Magnifying glass with solid fill">
              <a:extLst>
                <a:ext uri="{FF2B5EF4-FFF2-40B4-BE49-F238E27FC236}">
                  <a16:creationId xmlns:a16="http://schemas.microsoft.com/office/drawing/2014/main" id="{FEFDF76F-1BA9-E435-AE62-A7EC91E964C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8577" y="2590514"/>
              <a:ext cx="516001" cy="512545"/>
            </a:xfrm>
            <a:prstGeom prst="rect">
              <a:avLst/>
            </a:prstGeom>
          </p:spPr>
        </p:pic>
        <p:pic>
          <p:nvPicPr>
            <p:cNvPr id="18" name="Graphic 17" descr="Magnifying glass with solid fill">
              <a:extLst>
                <a:ext uri="{FF2B5EF4-FFF2-40B4-BE49-F238E27FC236}">
                  <a16:creationId xmlns:a16="http://schemas.microsoft.com/office/drawing/2014/main" id="{12090FCA-E521-156D-B8F1-D564E327EE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3657943"/>
              <a:ext cx="516001" cy="512545"/>
            </a:xfrm>
            <a:prstGeom prst="rect">
              <a:avLst/>
            </a:prstGeom>
          </p:spPr>
        </p:pic>
        <p:pic>
          <p:nvPicPr>
            <p:cNvPr id="19" name="Graphic 18" descr="Magnifying glass with solid fill">
              <a:extLst>
                <a:ext uri="{FF2B5EF4-FFF2-40B4-BE49-F238E27FC236}">
                  <a16:creationId xmlns:a16="http://schemas.microsoft.com/office/drawing/2014/main" id="{F5D9B3B1-7D13-0A8C-1F21-30F992B58FD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4893619"/>
              <a:ext cx="516001" cy="512545"/>
            </a:xfrm>
            <a:prstGeom prst="rect">
              <a:avLst/>
            </a:prstGeom>
          </p:spPr>
        </p:pic>
      </p:grpSp>
      <p:grpSp>
        <p:nvGrpSpPr>
          <p:cNvPr id="56" name="Group 55">
            <a:extLst>
              <a:ext uri="{FF2B5EF4-FFF2-40B4-BE49-F238E27FC236}">
                <a16:creationId xmlns:a16="http://schemas.microsoft.com/office/drawing/2014/main" id="{B331C952-41D0-9854-71B6-32917CEED8F9}"/>
              </a:ext>
            </a:extLst>
          </p:cNvPr>
          <p:cNvGrpSpPr/>
          <p:nvPr/>
        </p:nvGrpSpPr>
        <p:grpSpPr>
          <a:xfrm>
            <a:off x="6480033" y="11525241"/>
            <a:ext cx="4655756" cy="992437"/>
            <a:chOff x="6991350" y="5386821"/>
            <a:chExt cx="4052038" cy="842984"/>
          </a:xfrm>
        </p:grpSpPr>
        <p:sp>
          <p:nvSpPr>
            <p:cNvPr id="57" name="Rectangle: Rounded Corners 56">
              <a:extLst>
                <a:ext uri="{FF2B5EF4-FFF2-40B4-BE49-F238E27FC236}">
                  <a16:creationId xmlns:a16="http://schemas.microsoft.com/office/drawing/2014/main" id="{92CE33FE-1D24-686B-5156-823DB33973AE}"/>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58" name="TextBox 57">
              <a:extLst>
                <a:ext uri="{FF2B5EF4-FFF2-40B4-BE49-F238E27FC236}">
                  <a16:creationId xmlns:a16="http://schemas.microsoft.com/office/drawing/2014/main" id="{1E6B5B19-AE8E-6176-9E5C-C6034339220F}"/>
                </a:ext>
              </a:extLst>
            </p:cNvPr>
            <p:cNvSpPr txBox="1"/>
            <p:nvPr/>
          </p:nvSpPr>
          <p:spPr>
            <a:xfrm>
              <a:off x="7020352" y="5515925"/>
              <a:ext cx="3905403" cy="548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4047421777"/>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6"/>
                                        </p:tgtEl>
                                      </p:cBhvr>
                                    </p:animEffect>
                                    <p:set>
                                      <p:cBhvr>
                                        <p:cTn id="7" dur="1" fill="hold">
                                          <p:stCondLst>
                                            <p:cond delay="499"/>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7CFF6902-47CC-8C80-CFF2-31547990BDF1}"/>
            </a:ext>
          </a:extLst>
        </p:cNvPr>
        <p:cNvGrpSpPr/>
        <p:nvPr/>
      </p:nvGrpSpPr>
      <p:grpSpPr>
        <a:xfrm>
          <a:off x="0" y="0"/>
          <a:ext cx="0" cy="0"/>
          <a:chOff x="0" y="0"/>
          <a:chExt cx="0" cy="0"/>
        </a:xfrm>
      </p:grpSpPr>
      <p:grpSp>
        <p:nvGrpSpPr>
          <p:cNvPr id="52" name="Group 51">
            <a:extLst>
              <a:ext uri="{FF2B5EF4-FFF2-40B4-BE49-F238E27FC236}">
                <a16:creationId xmlns:a16="http://schemas.microsoft.com/office/drawing/2014/main" id="{12CACE90-09AD-963F-4D2B-3A218BBBD253}"/>
              </a:ext>
            </a:extLst>
          </p:cNvPr>
          <p:cNvGrpSpPr/>
          <p:nvPr/>
        </p:nvGrpSpPr>
        <p:grpSpPr>
          <a:xfrm>
            <a:off x="5531613" y="1322967"/>
            <a:ext cx="5952398" cy="4970824"/>
            <a:chOff x="5531613" y="1322967"/>
            <a:chExt cx="5952398" cy="4970824"/>
          </a:xfrm>
        </p:grpSpPr>
        <p:grpSp>
          <p:nvGrpSpPr>
            <p:cNvPr id="35" name="Group 34">
              <a:extLst>
                <a:ext uri="{FF2B5EF4-FFF2-40B4-BE49-F238E27FC236}">
                  <a16:creationId xmlns:a16="http://schemas.microsoft.com/office/drawing/2014/main" id="{D8BCB90C-8995-D3C8-EF06-9899D7288204}"/>
                </a:ext>
              </a:extLst>
            </p:cNvPr>
            <p:cNvGrpSpPr/>
            <p:nvPr/>
          </p:nvGrpSpPr>
          <p:grpSpPr>
            <a:xfrm>
              <a:off x="5531613" y="1322967"/>
              <a:ext cx="5952398" cy="4970824"/>
              <a:chOff x="5745336" y="1592833"/>
              <a:chExt cx="5177642" cy="3379214"/>
            </a:xfrm>
          </p:grpSpPr>
          <p:grpSp>
            <p:nvGrpSpPr>
              <p:cNvPr id="36" name="Group 35">
                <a:extLst>
                  <a:ext uri="{FF2B5EF4-FFF2-40B4-BE49-F238E27FC236}">
                    <a16:creationId xmlns:a16="http://schemas.microsoft.com/office/drawing/2014/main" id="{DEC8C32B-1DD7-663C-7AFF-B1F83713B176}"/>
                  </a:ext>
                </a:extLst>
              </p:cNvPr>
              <p:cNvGrpSpPr/>
              <p:nvPr/>
            </p:nvGrpSpPr>
            <p:grpSpPr>
              <a:xfrm>
                <a:off x="5745336" y="1592833"/>
                <a:ext cx="5177642" cy="3379214"/>
                <a:chOff x="6463144" y="1486213"/>
                <a:chExt cx="4592783" cy="3176840"/>
              </a:xfrm>
            </p:grpSpPr>
            <p:sp>
              <p:nvSpPr>
                <p:cNvPr id="41" name="Rectangle: Rounded Corners 40">
                  <a:extLst>
                    <a:ext uri="{FF2B5EF4-FFF2-40B4-BE49-F238E27FC236}">
                      <a16:creationId xmlns:a16="http://schemas.microsoft.com/office/drawing/2014/main" id="{2B2AB703-3411-B84B-38CB-86D53D991DBB}"/>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Graphic 41" descr="Magnifying glass with solid fill">
                  <a:extLst>
                    <a:ext uri="{FF2B5EF4-FFF2-40B4-BE49-F238E27FC236}">
                      <a16:creationId xmlns:a16="http://schemas.microsoft.com/office/drawing/2014/main" id="{4E7B9F48-2AD7-63E3-4EE5-7DABD690A1B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69481" y="1574766"/>
                  <a:ext cx="398139" cy="327566"/>
                </a:xfrm>
                <a:prstGeom prst="rect">
                  <a:avLst/>
                </a:prstGeom>
              </p:spPr>
            </p:pic>
            <p:pic>
              <p:nvPicPr>
                <p:cNvPr id="43" name="Graphic 42" descr="Radio microphone outline">
                  <a:extLst>
                    <a:ext uri="{FF2B5EF4-FFF2-40B4-BE49-F238E27FC236}">
                      <a16:creationId xmlns:a16="http://schemas.microsoft.com/office/drawing/2014/main" id="{2F3F4D14-7851-3D40-1091-C498BA7F097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25235" y="1604411"/>
                  <a:ext cx="409956" cy="271787"/>
                </a:xfrm>
                <a:prstGeom prst="rect">
                  <a:avLst/>
                </a:prstGeom>
              </p:spPr>
            </p:pic>
            <p:sp>
              <p:nvSpPr>
                <p:cNvPr id="44" name="TextBox 43">
                  <a:extLst>
                    <a:ext uri="{FF2B5EF4-FFF2-40B4-BE49-F238E27FC236}">
                      <a16:creationId xmlns:a16="http://schemas.microsoft.com/office/drawing/2014/main" id="{D2D91DFC-5263-541A-75AD-6DC8417C3922}"/>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45" name="Rectangle: Rounded Corners 44">
                  <a:extLst>
                    <a:ext uri="{FF2B5EF4-FFF2-40B4-BE49-F238E27FC236}">
                      <a16:creationId xmlns:a16="http://schemas.microsoft.com/office/drawing/2014/main" id="{A4ECF580-2DE5-6D93-922E-4ACE40E94089}"/>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7" name="TextBox 36">
                <a:extLst>
                  <a:ext uri="{FF2B5EF4-FFF2-40B4-BE49-F238E27FC236}">
                    <a16:creationId xmlns:a16="http://schemas.microsoft.com/office/drawing/2014/main" id="{A03DF29A-C71A-0645-6AC4-905CECF9CBAD}"/>
                  </a:ext>
                </a:extLst>
              </p:cNvPr>
              <p:cNvSpPr txBox="1"/>
              <p:nvPr/>
            </p:nvSpPr>
            <p:spPr>
              <a:xfrm>
                <a:off x="6555459" y="2392037"/>
                <a:ext cx="4049769" cy="481228"/>
              </a:xfrm>
              <a:prstGeom prst="rect">
                <a:avLst/>
              </a:prstGeom>
              <a:noFill/>
            </p:spPr>
            <p:txBody>
              <a:bodyPr wrap="square">
                <a:spAutoFit/>
              </a:bodyPr>
              <a:lstStyle/>
              <a:p>
                <a:r>
                  <a:rPr lang="en-US" sz="2000"/>
                  <a:t>Completing </a:t>
                </a:r>
                <a:r>
                  <a:rPr lang="en-US" sz="2000" b="1"/>
                  <a:t>fire safety inspections</a:t>
                </a:r>
                <a:r>
                  <a:rPr lang="en-US" sz="2000"/>
                  <a:t>/re-inspections and </a:t>
                </a:r>
                <a:r>
                  <a:rPr lang="en-US" sz="2000" b="1"/>
                  <a:t>audits</a:t>
                </a:r>
                <a:r>
                  <a:rPr lang="en-US" sz="2000"/>
                  <a:t>. </a:t>
                </a:r>
              </a:p>
            </p:txBody>
          </p:sp>
          <p:sp>
            <p:nvSpPr>
              <p:cNvPr id="38" name="TextBox 37">
                <a:extLst>
                  <a:ext uri="{FF2B5EF4-FFF2-40B4-BE49-F238E27FC236}">
                    <a16:creationId xmlns:a16="http://schemas.microsoft.com/office/drawing/2014/main" id="{AA22EFED-1D20-9943-C0C0-59988C93B8F7}"/>
                  </a:ext>
                </a:extLst>
              </p:cNvPr>
              <p:cNvSpPr txBox="1"/>
              <p:nvPr/>
            </p:nvSpPr>
            <p:spPr>
              <a:xfrm>
                <a:off x="6555459" y="3042577"/>
                <a:ext cx="4231408" cy="690457"/>
              </a:xfrm>
              <a:prstGeom prst="rect">
                <a:avLst/>
              </a:prstGeom>
              <a:noFill/>
            </p:spPr>
            <p:txBody>
              <a:bodyPr wrap="square">
                <a:spAutoFit/>
              </a:bodyPr>
              <a:lstStyle/>
              <a:p>
                <a:r>
                  <a:rPr lang="en-US" sz="2000" b="1"/>
                  <a:t>Audit premises </a:t>
                </a:r>
                <a:r>
                  <a:rPr lang="en-US" sz="2000"/>
                  <a:t>and provide </a:t>
                </a:r>
                <a:r>
                  <a:rPr lang="en-US" sz="2000" b="1"/>
                  <a:t>advice</a:t>
                </a:r>
                <a:r>
                  <a:rPr lang="en-US" sz="2000"/>
                  <a:t> and </a:t>
                </a:r>
                <a:r>
                  <a:rPr lang="en-US" sz="2000" b="1"/>
                  <a:t>guidance</a:t>
                </a:r>
                <a:r>
                  <a:rPr lang="en-US" sz="2000"/>
                  <a:t> to responsible persons and take </a:t>
                </a:r>
                <a:r>
                  <a:rPr lang="en-US" sz="2000" b="1"/>
                  <a:t>enforcement action </a:t>
                </a:r>
                <a:r>
                  <a:rPr lang="en-US" sz="2000"/>
                  <a:t>where necessary. </a:t>
                </a:r>
              </a:p>
            </p:txBody>
          </p:sp>
          <p:sp>
            <p:nvSpPr>
              <p:cNvPr id="39" name="TextBox 38">
                <a:extLst>
                  <a:ext uri="{FF2B5EF4-FFF2-40B4-BE49-F238E27FC236}">
                    <a16:creationId xmlns:a16="http://schemas.microsoft.com/office/drawing/2014/main" id="{4996750B-F67E-7454-08BF-C150074FDA23}"/>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0" name="TextBox 39">
                <a:extLst>
                  <a:ext uri="{FF2B5EF4-FFF2-40B4-BE49-F238E27FC236}">
                    <a16:creationId xmlns:a16="http://schemas.microsoft.com/office/drawing/2014/main" id="{1BDF8549-569F-DB09-52BE-6EBC3EF57587}"/>
                  </a:ext>
                </a:extLst>
              </p:cNvPr>
              <p:cNvSpPr txBox="1"/>
              <p:nvPr/>
            </p:nvSpPr>
            <p:spPr>
              <a:xfrm>
                <a:off x="6555460" y="3994170"/>
                <a:ext cx="4138018"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communication,</a:t>
                </a:r>
                <a:endParaRPr lang="en-GB" sz="2000">
                  <a:solidFill>
                    <a:srgbClr val="25314F"/>
                  </a:solidFill>
                </a:endParaRPr>
              </a:p>
              <a:p>
                <a:r>
                  <a:rPr lang="en-GB" sz="2000" b="1">
                    <a:solidFill>
                      <a:srgbClr val="25314F"/>
                    </a:solidFill>
                  </a:rPr>
                  <a:t>problem solving</a:t>
                </a:r>
                <a:r>
                  <a:rPr lang="en-GB" sz="2000">
                    <a:solidFill>
                      <a:srgbClr val="25314F"/>
                    </a:solidFill>
                  </a:rPr>
                  <a:t> and </a:t>
                </a:r>
                <a:r>
                  <a:rPr lang="en-GB" sz="2000" b="1">
                    <a:solidFill>
                      <a:srgbClr val="25314F"/>
                    </a:solidFill>
                  </a:rPr>
                  <a:t>attention to detail </a:t>
                </a:r>
              </a:p>
            </p:txBody>
          </p:sp>
        </p:grpSp>
        <p:pic>
          <p:nvPicPr>
            <p:cNvPr id="47" name="Graphic 46" descr="Magnifying glass with solid fill">
              <a:extLst>
                <a:ext uri="{FF2B5EF4-FFF2-40B4-BE49-F238E27FC236}">
                  <a16:creationId xmlns:a16="http://schemas.microsoft.com/office/drawing/2014/main" id="{586295BD-6004-36B0-033C-34FD8BEE404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8577" y="2590514"/>
              <a:ext cx="516001" cy="512545"/>
            </a:xfrm>
            <a:prstGeom prst="rect">
              <a:avLst/>
            </a:prstGeom>
          </p:spPr>
        </p:pic>
        <p:pic>
          <p:nvPicPr>
            <p:cNvPr id="49" name="Graphic 48" descr="Magnifying glass with solid fill">
              <a:extLst>
                <a:ext uri="{FF2B5EF4-FFF2-40B4-BE49-F238E27FC236}">
                  <a16:creationId xmlns:a16="http://schemas.microsoft.com/office/drawing/2014/main" id="{55533E65-C618-69ED-3697-B1DD8BE1CBA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3657943"/>
              <a:ext cx="516001" cy="512545"/>
            </a:xfrm>
            <a:prstGeom prst="rect">
              <a:avLst/>
            </a:prstGeom>
          </p:spPr>
        </p:pic>
        <p:pic>
          <p:nvPicPr>
            <p:cNvPr id="51" name="Graphic 50" descr="Magnifying glass with solid fill">
              <a:extLst>
                <a:ext uri="{FF2B5EF4-FFF2-40B4-BE49-F238E27FC236}">
                  <a16:creationId xmlns:a16="http://schemas.microsoft.com/office/drawing/2014/main" id="{EABCC06F-8D24-BAE2-5A3F-6BEAB0981DB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4893619"/>
              <a:ext cx="516001" cy="512545"/>
            </a:xfrm>
            <a:prstGeom prst="rect">
              <a:avLst/>
            </a:prstGeom>
          </p:spPr>
        </p:pic>
      </p:grpSp>
      <p:pic>
        <p:nvPicPr>
          <p:cNvPr id="34" name="Picture 33" descr="Download Quote Box Png Rectangle Quote Box Full Size">
            <a:extLst>
              <a:ext uri="{FF2B5EF4-FFF2-40B4-BE49-F238E27FC236}">
                <a16:creationId xmlns:a16="http://schemas.microsoft.com/office/drawing/2014/main" id="{C8A06BE6-153D-04DF-E201-678C3D06D895}"/>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p:blipFill>
        <p:spPr>
          <a:xfrm>
            <a:off x="374434" y="4747100"/>
            <a:ext cx="4549235" cy="1912668"/>
          </a:xfrm>
          <a:prstGeom prst="rect">
            <a:avLst/>
          </a:prstGeom>
          <a:effectLst>
            <a:outerShdw blurRad="63500" sx="102000" sy="102000" algn="ctr" rotWithShape="0">
              <a:prstClr val="black">
                <a:alpha val="40000"/>
              </a:prstClr>
            </a:outerShdw>
          </a:effectLst>
        </p:spPr>
      </p:pic>
      <p:cxnSp>
        <p:nvCxnSpPr>
          <p:cNvPr id="3" name="Straight Connector 2">
            <a:extLst>
              <a:ext uri="{FF2B5EF4-FFF2-40B4-BE49-F238E27FC236}">
                <a16:creationId xmlns:a16="http://schemas.microsoft.com/office/drawing/2014/main" id="{C45ED76E-7876-F107-9D71-D15320A9A800}"/>
              </a:ext>
            </a:extLst>
          </p:cNvPr>
          <p:cNvCxnSpPr>
            <a:cxnSpLocks/>
          </p:cNvCxnSpPr>
          <p:nvPr/>
        </p:nvCxnSpPr>
        <p:spPr>
          <a:xfrm>
            <a:off x="566024" y="948889"/>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BFC78930-F196-D18B-3A69-6F9CC3E8AB8D}"/>
              </a:ext>
            </a:extLst>
          </p:cNvPr>
          <p:cNvSpPr txBox="1"/>
          <p:nvPr/>
        </p:nvSpPr>
        <p:spPr>
          <a:xfrm>
            <a:off x="225630" y="334320"/>
            <a:ext cx="1205345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Building Fire</a:t>
            </a:r>
          </a:p>
        </p:txBody>
      </p:sp>
      <p:sp>
        <p:nvSpPr>
          <p:cNvPr id="8" name="TextBox 7">
            <a:extLst>
              <a:ext uri="{FF2B5EF4-FFF2-40B4-BE49-F238E27FC236}">
                <a16:creationId xmlns:a16="http://schemas.microsoft.com/office/drawing/2014/main" id="{52462F5C-64ED-3C83-AFA9-BCC677430A51}"/>
              </a:ext>
            </a:extLst>
          </p:cNvPr>
          <p:cNvSpPr txBox="1"/>
          <p:nvPr/>
        </p:nvSpPr>
        <p:spPr>
          <a:xfrm>
            <a:off x="2600696" y="334320"/>
            <a:ext cx="121484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Safety Operator</a:t>
            </a:r>
          </a:p>
        </p:txBody>
      </p:sp>
      <p:grpSp>
        <p:nvGrpSpPr>
          <p:cNvPr id="7" name="Group 6">
            <a:extLst>
              <a:ext uri="{FF2B5EF4-FFF2-40B4-BE49-F238E27FC236}">
                <a16:creationId xmlns:a16="http://schemas.microsoft.com/office/drawing/2014/main" id="{81DBF7D7-2B40-4CB6-4D83-DCC88433E648}"/>
              </a:ext>
            </a:extLst>
          </p:cNvPr>
          <p:cNvGrpSpPr/>
          <p:nvPr/>
        </p:nvGrpSpPr>
        <p:grpSpPr>
          <a:xfrm>
            <a:off x="6462959" y="4807489"/>
            <a:ext cx="4655756" cy="992437"/>
            <a:chOff x="6991350" y="5386821"/>
            <a:chExt cx="4052038" cy="842984"/>
          </a:xfrm>
        </p:grpSpPr>
        <p:sp>
          <p:nvSpPr>
            <p:cNvPr id="25" name="Rectangle: Rounded Corners 24">
              <a:extLst>
                <a:ext uri="{FF2B5EF4-FFF2-40B4-BE49-F238E27FC236}">
                  <a16:creationId xmlns:a16="http://schemas.microsoft.com/office/drawing/2014/main" id="{02C1A0F1-6E0A-9C8D-19F0-59CDEEA32FC9}"/>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29" name="TextBox 28">
              <a:extLst>
                <a:ext uri="{FF2B5EF4-FFF2-40B4-BE49-F238E27FC236}">
                  <a16:creationId xmlns:a16="http://schemas.microsoft.com/office/drawing/2014/main" id="{2B77E0B8-BD7C-5FBD-B779-75A6DD1B8FDA}"/>
                </a:ext>
              </a:extLst>
            </p:cNvPr>
            <p:cNvSpPr txBox="1"/>
            <p:nvPr/>
          </p:nvSpPr>
          <p:spPr>
            <a:xfrm>
              <a:off x="7020352" y="5515925"/>
              <a:ext cx="3905403" cy="548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grpSp>
        <p:nvGrpSpPr>
          <p:cNvPr id="53" name="Group 52">
            <a:extLst>
              <a:ext uri="{FF2B5EF4-FFF2-40B4-BE49-F238E27FC236}">
                <a16:creationId xmlns:a16="http://schemas.microsoft.com/office/drawing/2014/main" id="{39C8B437-486D-6F42-D0B6-E1EDB7062AE4}"/>
              </a:ext>
            </a:extLst>
          </p:cNvPr>
          <p:cNvGrpSpPr/>
          <p:nvPr/>
        </p:nvGrpSpPr>
        <p:grpSpPr>
          <a:xfrm>
            <a:off x="665858" y="1123410"/>
            <a:ext cx="3831237" cy="5303299"/>
            <a:chOff x="665858" y="1123410"/>
            <a:chExt cx="3831237" cy="5303299"/>
          </a:xfrm>
        </p:grpSpPr>
        <p:grpSp>
          <p:nvGrpSpPr>
            <p:cNvPr id="31" name="Group 30">
              <a:extLst>
                <a:ext uri="{FF2B5EF4-FFF2-40B4-BE49-F238E27FC236}">
                  <a16:creationId xmlns:a16="http://schemas.microsoft.com/office/drawing/2014/main" id="{1365D764-68C2-0E0A-E0CF-0C24C9F81A2A}"/>
                </a:ext>
              </a:extLst>
            </p:cNvPr>
            <p:cNvGrpSpPr/>
            <p:nvPr/>
          </p:nvGrpSpPr>
          <p:grpSpPr>
            <a:xfrm>
              <a:off x="826835" y="1248957"/>
              <a:ext cx="3670260" cy="5177752"/>
              <a:chOff x="826835" y="1248957"/>
              <a:chExt cx="3670260" cy="5177752"/>
            </a:xfrm>
          </p:grpSpPr>
          <p:sp>
            <p:nvSpPr>
              <p:cNvPr id="27" name="TextBox 26">
                <a:extLst>
                  <a:ext uri="{FF2B5EF4-FFF2-40B4-BE49-F238E27FC236}">
                    <a16:creationId xmlns:a16="http://schemas.microsoft.com/office/drawing/2014/main" id="{04A953C0-89D9-7F59-2A4F-E99D49E1EDFD}"/>
                  </a:ext>
                </a:extLst>
              </p:cNvPr>
              <p:cNvSpPr txBox="1"/>
              <p:nvPr/>
            </p:nvSpPr>
            <p:spPr>
              <a:xfrm>
                <a:off x="896925" y="4980159"/>
                <a:ext cx="3600170" cy="1446550"/>
              </a:xfrm>
              <a:prstGeom prst="rect">
                <a:avLst/>
              </a:prstGeom>
              <a:noFill/>
            </p:spPr>
            <p:txBody>
              <a:bodyPr wrap="square">
                <a:spAutoFit/>
              </a:bodyPr>
              <a:lstStyle/>
              <a:p>
                <a:pPr algn="ctr"/>
                <a:r>
                  <a:rPr lang="en-US" sz="1100" b="0" i="0">
                    <a:solidFill>
                      <a:schemeClr val="bg1"/>
                    </a:solidFill>
                    <a:latin typeface="Helvetica "/>
                  </a:rPr>
                  <a:t>I help make sure buildings such as care homes, flats and hospitals are safe and follow fire safety laws. I enjoy working with people in the community, carrying out inspections and helping </a:t>
                </a:r>
                <a:r>
                  <a:rPr lang="en-US" sz="1100" b="0" i="0" err="1">
                    <a:solidFill>
                      <a:schemeClr val="bg1"/>
                    </a:solidFill>
                    <a:latin typeface="Helvetica "/>
                  </a:rPr>
                  <a:t>organisations</a:t>
                </a:r>
                <a:r>
                  <a:rPr lang="en-US" sz="1100">
                    <a:solidFill>
                      <a:schemeClr val="bg1"/>
                    </a:solidFill>
                    <a:latin typeface="Helvetica "/>
                  </a:rPr>
                  <a:t> </a:t>
                </a:r>
                <a:r>
                  <a:rPr lang="en-US" sz="1100" b="0" i="0">
                    <a:solidFill>
                      <a:schemeClr val="bg1"/>
                    </a:solidFill>
                    <a:latin typeface="Helvetica "/>
                  </a:rPr>
                  <a:t>improve safety. No two days are the same – I might spend part of the day visiting buildings, speaking with managers, reviewing safety measures, and then recording my findings back at the fire station. </a:t>
                </a:r>
                <a:endParaRPr lang="en-GB" sz="1100">
                  <a:solidFill>
                    <a:schemeClr val="bg1"/>
                  </a:solidFill>
                  <a:latin typeface="Helvetica "/>
                </a:endParaRPr>
              </a:p>
            </p:txBody>
          </p:sp>
          <p:pic>
            <p:nvPicPr>
              <p:cNvPr id="30" name="Picture 29">
                <a:extLst>
                  <a:ext uri="{FF2B5EF4-FFF2-40B4-BE49-F238E27FC236}">
                    <a16:creationId xmlns:a16="http://schemas.microsoft.com/office/drawing/2014/main" id="{4852D3D4-7578-5829-843C-3D112A78ABE8}"/>
                  </a:ext>
                </a:extLst>
              </p:cNvPr>
              <p:cNvPicPr>
                <a:picLocks noChangeAspect="1"/>
              </p:cNvPicPr>
              <p:nvPr/>
            </p:nvPicPr>
            <p:blipFill>
              <a:blip r:embed="rId6" cstate="print">
                <a:extLst>
                  <a:ext uri="{28A0092B-C50C-407E-A947-70E740481C1C}">
                    <a14:useLocalDpi xmlns:a14="http://schemas.microsoft.com/office/drawing/2010/main" val="0"/>
                  </a:ext>
                </a:extLst>
              </a:blip>
              <a:srcRect l="17857" r="12394"/>
              <a:stretch>
                <a:fillRect/>
              </a:stretch>
            </p:blipFill>
            <p:spPr>
              <a:xfrm>
                <a:off x="826835" y="1248957"/>
                <a:ext cx="3468730" cy="3297186"/>
              </a:xfrm>
              <a:prstGeom prst="ellipse">
                <a:avLst/>
              </a:prstGeom>
              <a:effectLst>
                <a:outerShdw blurRad="50800" dist="38100" dir="5400000" algn="t" rotWithShape="0">
                  <a:prstClr val="black">
                    <a:alpha val="40000"/>
                  </a:prstClr>
                </a:outerShdw>
              </a:effectLst>
            </p:spPr>
          </p:pic>
        </p:grpSp>
        <p:sp>
          <p:nvSpPr>
            <p:cNvPr id="32" name="Oval 31">
              <a:extLst>
                <a:ext uri="{FF2B5EF4-FFF2-40B4-BE49-F238E27FC236}">
                  <a16:creationId xmlns:a16="http://schemas.microsoft.com/office/drawing/2014/main" id="{27776A79-095A-CF36-3AAE-5EF8FC820BDC}"/>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238620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735E5CBE-DE79-49AA-DECD-A564B4CBE36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49F9584-6D61-B82F-EBA5-0832041284EF}"/>
              </a:ext>
            </a:extLst>
          </p:cNvPr>
          <p:cNvSpPr txBox="1"/>
          <p:nvPr/>
        </p:nvSpPr>
        <p:spPr>
          <a:xfrm>
            <a:off x="2712024" y="1425363"/>
            <a:ext cx="12053452"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rPr>
              <a:t>Content</a:t>
            </a:r>
          </a:p>
        </p:txBody>
      </p:sp>
      <p:cxnSp>
        <p:nvCxnSpPr>
          <p:cNvPr id="5" name="Straight Connector 4">
            <a:extLst>
              <a:ext uri="{FF2B5EF4-FFF2-40B4-BE49-F238E27FC236}">
                <a16:creationId xmlns:a16="http://schemas.microsoft.com/office/drawing/2014/main" id="{F0D7079D-C3FC-8B58-8AF0-5BEBC915AA8C}"/>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BC7F47CB-7BE2-5E79-F4E0-1F29BB12172F}"/>
              </a:ext>
            </a:extLst>
          </p:cNvPr>
          <p:cNvSpPr txBox="1"/>
          <p:nvPr/>
        </p:nvSpPr>
        <p:spPr>
          <a:xfrm>
            <a:off x="2521136" y="2909957"/>
            <a:ext cx="12148455"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Designer</a:t>
            </a:r>
          </a:p>
        </p:txBody>
      </p:sp>
      <p:pic>
        <p:nvPicPr>
          <p:cNvPr id="31" name="Picture 30" descr="Download Quote Box Png Rectangle Quote Box Full Size">
            <a:extLst>
              <a:ext uri="{FF2B5EF4-FFF2-40B4-BE49-F238E27FC236}">
                <a16:creationId xmlns:a16="http://schemas.microsoft.com/office/drawing/2014/main" id="{0535E47F-8F7E-AEDA-B670-44174D26945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358403" y="11414740"/>
            <a:ext cx="4549235" cy="1912668"/>
          </a:xfrm>
          <a:prstGeom prst="rect">
            <a:avLst/>
          </a:prstGeom>
          <a:effectLst>
            <a:outerShdw blurRad="63500" sx="102000" sy="102000" algn="ctr" rotWithShape="0">
              <a:prstClr val="black">
                <a:alpha val="40000"/>
              </a:prstClr>
            </a:outerShdw>
          </a:effectLst>
        </p:spPr>
      </p:pic>
      <p:grpSp>
        <p:nvGrpSpPr>
          <p:cNvPr id="32" name="Group 31">
            <a:extLst>
              <a:ext uri="{FF2B5EF4-FFF2-40B4-BE49-F238E27FC236}">
                <a16:creationId xmlns:a16="http://schemas.microsoft.com/office/drawing/2014/main" id="{4CBB58C2-6627-85E4-1B52-17AF5B8CFE6F}"/>
              </a:ext>
            </a:extLst>
          </p:cNvPr>
          <p:cNvGrpSpPr/>
          <p:nvPr/>
        </p:nvGrpSpPr>
        <p:grpSpPr>
          <a:xfrm>
            <a:off x="790258" y="7914039"/>
            <a:ext cx="3843532" cy="5177501"/>
            <a:chOff x="806289" y="1246399"/>
            <a:chExt cx="3843532" cy="5177501"/>
          </a:xfrm>
        </p:grpSpPr>
        <p:sp>
          <p:nvSpPr>
            <p:cNvPr id="33" name="TextBox 32">
              <a:extLst>
                <a:ext uri="{FF2B5EF4-FFF2-40B4-BE49-F238E27FC236}">
                  <a16:creationId xmlns:a16="http://schemas.microsoft.com/office/drawing/2014/main" id="{5E4E5F19-1ADD-3C82-20E5-9E795762DCC9}"/>
                </a:ext>
              </a:extLst>
            </p:cNvPr>
            <p:cNvSpPr txBox="1"/>
            <p:nvPr/>
          </p:nvSpPr>
          <p:spPr>
            <a:xfrm>
              <a:off x="806289" y="4946572"/>
              <a:ext cx="3843532" cy="1477328"/>
            </a:xfrm>
            <a:prstGeom prst="rect">
              <a:avLst/>
            </a:prstGeom>
            <a:noFill/>
          </p:spPr>
          <p:txBody>
            <a:bodyPr wrap="square">
              <a:spAutoFit/>
            </a:bodyPr>
            <a:lstStyle/>
            <a:p>
              <a:pPr lvl="0" algn="ctr"/>
              <a:r>
                <a:rPr lang="en-GB" sz="1000">
                  <a:solidFill>
                    <a:schemeClr val="bg1"/>
                  </a:solidFill>
                  <a:latin typeface="Helvetica "/>
                </a:rPr>
                <a:t>I work in a creative role where no two days are the same. I create engaging content such as training videos for firefighters and virtual reality (VR) experiences that help educate and inspire the public. A typical week might include meetings, filming at different locations, and editing projects ready for delivery. The job combines creativity with problem-solving, as I often turn complex information into content that is easy to understand and interesting to watch. Being curious, enjoying learning new things, and always looking to improve are important skills.</a:t>
              </a:r>
              <a:endParaRPr kumimoji="0" lang="en-GB" sz="1000" i="0" u="none" strike="noStrike" kern="1200" cap="none" spc="0" normalizeH="0" baseline="0" noProof="0">
                <a:ln>
                  <a:noFill/>
                </a:ln>
                <a:solidFill>
                  <a:schemeClr val="bg1"/>
                </a:solidFill>
                <a:effectLst/>
                <a:uLnTx/>
                <a:uFillTx/>
                <a:latin typeface="Helvetica "/>
              </a:endParaRPr>
            </a:p>
          </p:txBody>
        </p:sp>
        <p:pic>
          <p:nvPicPr>
            <p:cNvPr id="34" name="Picture 33">
              <a:extLst>
                <a:ext uri="{FF2B5EF4-FFF2-40B4-BE49-F238E27FC236}">
                  <a16:creationId xmlns:a16="http://schemas.microsoft.com/office/drawing/2014/main" id="{F779E272-D153-0B6B-5EB7-103924159B32}"/>
                </a:ext>
              </a:extLst>
            </p:cNvPr>
            <p:cNvPicPr>
              <a:picLocks noChangeAspect="1"/>
            </p:cNvPicPr>
            <p:nvPr/>
          </p:nvPicPr>
          <p:blipFill>
            <a:blip r:embed="rId4" cstate="print">
              <a:extLst>
                <a:ext uri="{28A0092B-C50C-407E-A947-70E740481C1C}">
                  <a14:useLocalDpi xmlns:a14="http://schemas.microsoft.com/office/drawing/2010/main" val="0"/>
                </a:ext>
              </a:extLst>
            </a:blip>
            <a:srcRect l="15986" r="11384"/>
            <a:stretch>
              <a:fillRect/>
            </a:stretch>
          </p:blipFill>
          <p:spPr>
            <a:xfrm>
              <a:off x="806289" y="1246399"/>
              <a:ext cx="3454426" cy="3280867"/>
            </a:xfrm>
            <a:prstGeom prst="ellipse">
              <a:avLst/>
            </a:prstGeom>
          </p:spPr>
        </p:pic>
      </p:grpSp>
      <p:sp>
        <p:nvSpPr>
          <p:cNvPr id="36" name="Oval 35">
            <a:extLst>
              <a:ext uri="{FF2B5EF4-FFF2-40B4-BE49-F238E27FC236}">
                <a16:creationId xmlns:a16="http://schemas.microsoft.com/office/drawing/2014/main" id="{7E2F91D0-4330-0BAC-DA24-A48C6F462E0C}"/>
              </a:ext>
            </a:extLst>
          </p:cNvPr>
          <p:cNvSpPr/>
          <p:nvPr/>
        </p:nvSpPr>
        <p:spPr>
          <a:xfrm>
            <a:off x="646872" y="7780331"/>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7" name="Group 36">
            <a:extLst>
              <a:ext uri="{FF2B5EF4-FFF2-40B4-BE49-F238E27FC236}">
                <a16:creationId xmlns:a16="http://schemas.microsoft.com/office/drawing/2014/main" id="{A44634E3-E39C-961A-775F-2D7BBF450C42}"/>
              </a:ext>
            </a:extLst>
          </p:cNvPr>
          <p:cNvGrpSpPr/>
          <p:nvPr/>
        </p:nvGrpSpPr>
        <p:grpSpPr>
          <a:xfrm>
            <a:off x="5592730" y="7914039"/>
            <a:ext cx="5952398" cy="4970824"/>
            <a:chOff x="5531613" y="1322967"/>
            <a:chExt cx="5952398" cy="4970824"/>
          </a:xfrm>
        </p:grpSpPr>
        <p:grpSp>
          <p:nvGrpSpPr>
            <p:cNvPr id="38" name="Group 37">
              <a:extLst>
                <a:ext uri="{FF2B5EF4-FFF2-40B4-BE49-F238E27FC236}">
                  <a16:creationId xmlns:a16="http://schemas.microsoft.com/office/drawing/2014/main" id="{4382B1DC-3B75-7C2C-4D80-331E4B1A8BD5}"/>
                </a:ext>
              </a:extLst>
            </p:cNvPr>
            <p:cNvGrpSpPr/>
            <p:nvPr/>
          </p:nvGrpSpPr>
          <p:grpSpPr>
            <a:xfrm>
              <a:off x="5531613" y="1322967"/>
              <a:ext cx="5952398" cy="4970824"/>
              <a:chOff x="5745336" y="1592833"/>
              <a:chExt cx="5177642" cy="3379214"/>
            </a:xfrm>
          </p:grpSpPr>
          <p:grpSp>
            <p:nvGrpSpPr>
              <p:cNvPr id="42" name="Group 41">
                <a:extLst>
                  <a:ext uri="{FF2B5EF4-FFF2-40B4-BE49-F238E27FC236}">
                    <a16:creationId xmlns:a16="http://schemas.microsoft.com/office/drawing/2014/main" id="{05F20134-54E2-DD59-9E32-3EBA68E71C86}"/>
                  </a:ext>
                </a:extLst>
              </p:cNvPr>
              <p:cNvGrpSpPr/>
              <p:nvPr/>
            </p:nvGrpSpPr>
            <p:grpSpPr>
              <a:xfrm>
                <a:off x="5745336" y="1592833"/>
                <a:ext cx="5177642" cy="3379214"/>
                <a:chOff x="6463144" y="1486213"/>
                <a:chExt cx="4592783" cy="3176840"/>
              </a:xfrm>
            </p:grpSpPr>
            <p:sp>
              <p:nvSpPr>
                <p:cNvPr id="47" name="Rectangle: Rounded Corners 46">
                  <a:extLst>
                    <a:ext uri="{FF2B5EF4-FFF2-40B4-BE49-F238E27FC236}">
                      <a16:creationId xmlns:a16="http://schemas.microsoft.com/office/drawing/2014/main" id="{EB1A7A37-791F-9B94-08E3-8F3C678FA2DB}"/>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8" name="Graphic 47" descr="Magnifying glass with solid fill">
                  <a:extLst>
                    <a:ext uri="{FF2B5EF4-FFF2-40B4-BE49-F238E27FC236}">
                      <a16:creationId xmlns:a16="http://schemas.microsoft.com/office/drawing/2014/main" id="{30870201-28DD-4A53-CEAB-DB23FC2B38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481" y="1574766"/>
                  <a:ext cx="398139" cy="327566"/>
                </a:xfrm>
                <a:prstGeom prst="rect">
                  <a:avLst/>
                </a:prstGeom>
              </p:spPr>
            </p:pic>
            <p:pic>
              <p:nvPicPr>
                <p:cNvPr id="49" name="Graphic 48" descr="Radio microphone outline">
                  <a:extLst>
                    <a:ext uri="{FF2B5EF4-FFF2-40B4-BE49-F238E27FC236}">
                      <a16:creationId xmlns:a16="http://schemas.microsoft.com/office/drawing/2014/main" id="{DEB7AB2A-B87D-DF76-A3AC-F78CE55CEF3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5235" y="1604411"/>
                  <a:ext cx="409956" cy="271787"/>
                </a:xfrm>
                <a:prstGeom prst="rect">
                  <a:avLst/>
                </a:prstGeom>
              </p:spPr>
            </p:pic>
            <p:sp>
              <p:nvSpPr>
                <p:cNvPr id="50" name="TextBox 49">
                  <a:extLst>
                    <a:ext uri="{FF2B5EF4-FFF2-40B4-BE49-F238E27FC236}">
                      <a16:creationId xmlns:a16="http://schemas.microsoft.com/office/drawing/2014/main" id="{9546A8B3-0052-1860-7CED-2EC5BF4D22EA}"/>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51" name="Rectangle: Rounded Corners 50">
                  <a:extLst>
                    <a:ext uri="{FF2B5EF4-FFF2-40B4-BE49-F238E27FC236}">
                      <a16:creationId xmlns:a16="http://schemas.microsoft.com/office/drawing/2014/main" id="{A472B2DE-E277-770F-A8E9-9446D450A76D}"/>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3" name="TextBox 42">
                <a:extLst>
                  <a:ext uri="{FF2B5EF4-FFF2-40B4-BE49-F238E27FC236}">
                    <a16:creationId xmlns:a16="http://schemas.microsoft.com/office/drawing/2014/main" id="{754446EC-F2EE-F0D2-E1EF-89466F29BCED}"/>
                  </a:ext>
                </a:extLst>
              </p:cNvPr>
              <p:cNvSpPr txBox="1"/>
              <p:nvPr/>
            </p:nvSpPr>
            <p:spPr>
              <a:xfrm>
                <a:off x="6555459" y="2392037"/>
                <a:ext cx="4049769" cy="481228"/>
              </a:xfrm>
              <a:prstGeom prst="rect">
                <a:avLst/>
              </a:prstGeom>
              <a:noFill/>
            </p:spPr>
            <p:txBody>
              <a:bodyPr wrap="square">
                <a:spAutoFit/>
              </a:bodyPr>
              <a:lstStyle/>
              <a:p>
                <a:r>
                  <a:rPr lang="en-US" sz="2000" b="1"/>
                  <a:t>Create</a:t>
                </a:r>
                <a:r>
                  <a:rPr lang="en-US" sz="2000"/>
                  <a:t>, </a:t>
                </a:r>
                <a:r>
                  <a:rPr lang="en-US" sz="2000" b="1"/>
                  <a:t>edit</a:t>
                </a:r>
                <a:r>
                  <a:rPr lang="en-US" sz="2000"/>
                  <a:t> and improve content for use across the service.</a:t>
                </a:r>
              </a:p>
            </p:txBody>
          </p:sp>
          <p:sp>
            <p:nvSpPr>
              <p:cNvPr id="44" name="TextBox 43">
                <a:extLst>
                  <a:ext uri="{FF2B5EF4-FFF2-40B4-BE49-F238E27FC236}">
                    <a16:creationId xmlns:a16="http://schemas.microsoft.com/office/drawing/2014/main" id="{ED3003F8-DCD6-2309-B1A7-9D113022D0D3}"/>
                  </a:ext>
                </a:extLst>
              </p:cNvPr>
              <p:cNvSpPr txBox="1"/>
              <p:nvPr/>
            </p:nvSpPr>
            <p:spPr>
              <a:xfrm>
                <a:off x="6555459" y="3042577"/>
                <a:ext cx="4231408" cy="690457"/>
              </a:xfrm>
              <a:prstGeom prst="rect">
                <a:avLst/>
              </a:prstGeom>
              <a:noFill/>
            </p:spPr>
            <p:txBody>
              <a:bodyPr wrap="square">
                <a:spAutoFit/>
              </a:bodyPr>
              <a:lstStyle/>
              <a:p>
                <a:r>
                  <a:rPr lang="en-US" sz="2000" b="1"/>
                  <a:t>Design clear, accessible and high-quality content that supports the safety and wellbeing of our communities.</a:t>
                </a:r>
              </a:p>
            </p:txBody>
          </p:sp>
          <p:sp>
            <p:nvSpPr>
              <p:cNvPr id="45" name="TextBox 44">
                <a:extLst>
                  <a:ext uri="{FF2B5EF4-FFF2-40B4-BE49-F238E27FC236}">
                    <a16:creationId xmlns:a16="http://schemas.microsoft.com/office/drawing/2014/main" id="{356F0484-D3E2-A9B2-B9E4-F981BC31684E}"/>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6" name="TextBox 45">
                <a:extLst>
                  <a:ext uri="{FF2B5EF4-FFF2-40B4-BE49-F238E27FC236}">
                    <a16:creationId xmlns:a16="http://schemas.microsoft.com/office/drawing/2014/main" id="{85F50EB6-DE84-4ED2-8ADA-1170C79120E1}"/>
                  </a:ext>
                </a:extLst>
              </p:cNvPr>
              <p:cNvSpPr txBox="1"/>
              <p:nvPr/>
            </p:nvSpPr>
            <p:spPr>
              <a:xfrm>
                <a:off x="6555460" y="3994170"/>
                <a:ext cx="4138018"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creativity, collaboration </a:t>
                </a:r>
                <a:r>
                  <a:rPr lang="en-GB" sz="2000">
                    <a:solidFill>
                      <a:srgbClr val="25314F"/>
                    </a:solidFill>
                  </a:rPr>
                  <a:t>and </a:t>
                </a:r>
                <a:r>
                  <a:rPr lang="en-GB" sz="2000" b="1">
                    <a:solidFill>
                      <a:srgbClr val="25314F"/>
                    </a:solidFill>
                  </a:rPr>
                  <a:t>innovation</a:t>
                </a:r>
              </a:p>
            </p:txBody>
          </p:sp>
        </p:grpSp>
        <p:pic>
          <p:nvPicPr>
            <p:cNvPr id="39" name="Graphic 38" descr="Magnifying glass with solid fill">
              <a:extLst>
                <a:ext uri="{FF2B5EF4-FFF2-40B4-BE49-F238E27FC236}">
                  <a16:creationId xmlns:a16="http://schemas.microsoft.com/office/drawing/2014/main" id="{0F208C4B-EC4B-A3CA-5C33-3CE401404AD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8577" y="2590514"/>
              <a:ext cx="516001" cy="512545"/>
            </a:xfrm>
            <a:prstGeom prst="rect">
              <a:avLst/>
            </a:prstGeom>
          </p:spPr>
        </p:pic>
        <p:pic>
          <p:nvPicPr>
            <p:cNvPr id="40" name="Graphic 39" descr="Magnifying glass with solid fill">
              <a:extLst>
                <a:ext uri="{FF2B5EF4-FFF2-40B4-BE49-F238E27FC236}">
                  <a16:creationId xmlns:a16="http://schemas.microsoft.com/office/drawing/2014/main" id="{C35B3A04-7FDF-43B0-F013-A35EF893E0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3657943"/>
              <a:ext cx="516001" cy="512545"/>
            </a:xfrm>
            <a:prstGeom prst="rect">
              <a:avLst/>
            </a:prstGeom>
          </p:spPr>
        </p:pic>
        <p:pic>
          <p:nvPicPr>
            <p:cNvPr id="41" name="Graphic 40" descr="Magnifying glass with solid fill">
              <a:extLst>
                <a:ext uri="{FF2B5EF4-FFF2-40B4-BE49-F238E27FC236}">
                  <a16:creationId xmlns:a16="http://schemas.microsoft.com/office/drawing/2014/main" id="{8165286B-8C50-F303-B811-DA16ED8CC8E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4893619"/>
              <a:ext cx="516001" cy="512545"/>
            </a:xfrm>
            <a:prstGeom prst="rect">
              <a:avLst/>
            </a:prstGeom>
          </p:spPr>
        </p:pic>
      </p:grpSp>
      <p:grpSp>
        <p:nvGrpSpPr>
          <p:cNvPr id="52" name="Group 51">
            <a:extLst>
              <a:ext uri="{FF2B5EF4-FFF2-40B4-BE49-F238E27FC236}">
                <a16:creationId xmlns:a16="http://schemas.microsoft.com/office/drawing/2014/main" id="{99D5B908-04ED-96C2-8BD0-5DD2B5E81D6C}"/>
              </a:ext>
            </a:extLst>
          </p:cNvPr>
          <p:cNvGrpSpPr/>
          <p:nvPr/>
        </p:nvGrpSpPr>
        <p:grpSpPr>
          <a:xfrm>
            <a:off x="6559981" y="11312566"/>
            <a:ext cx="4341303" cy="1015662"/>
            <a:chOff x="6991350" y="5386821"/>
            <a:chExt cx="4052038" cy="842984"/>
          </a:xfrm>
        </p:grpSpPr>
        <p:sp>
          <p:nvSpPr>
            <p:cNvPr id="53" name="Rectangle: Rounded Corners 52">
              <a:extLst>
                <a:ext uri="{FF2B5EF4-FFF2-40B4-BE49-F238E27FC236}">
                  <a16:creationId xmlns:a16="http://schemas.microsoft.com/office/drawing/2014/main" id="{77BDEC3B-C2A0-07F3-98FD-43CA7B049566}"/>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54" name="TextBox 53">
              <a:extLst>
                <a:ext uri="{FF2B5EF4-FFF2-40B4-BE49-F238E27FC236}">
                  <a16:creationId xmlns:a16="http://schemas.microsoft.com/office/drawing/2014/main" id="{FCCD267C-56E3-B6C2-712B-600081E4B948}"/>
                </a:ext>
              </a:extLst>
            </p:cNvPr>
            <p:cNvSpPr txBox="1"/>
            <p:nvPr/>
          </p:nvSpPr>
          <p:spPr>
            <a:xfrm>
              <a:off x="7020352" y="5515925"/>
              <a:ext cx="3905403" cy="58753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20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1517377024"/>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2"/>
                                        </p:tgtEl>
                                      </p:cBhvr>
                                    </p:animEffect>
                                    <p:set>
                                      <p:cBhvr>
                                        <p:cTn id="7"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B2C0AC3D-548E-021B-E45C-BDFE2972ECD8}"/>
            </a:ext>
          </a:extLst>
        </p:cNvPr>
        <p:cNvGrpSpPr/>
        <p:nvPr/>
      </p:nvGrpSpPr>
      <p:grpSpPr>
        <a:xfrm>
          <a:off x="0" y="0"/>
          <a:ext cx="0" cy="0"/>
          <a:chOff x="0" y="0"/>
          <a:chExt cx="0" cy="0"/>
        </a:xfrm>
      </p:grpSpPr>
      <p:grpSp>
        <p:nvGrpSpPr>
          <p:cNvPr id="46" name="Group 45">
            <a:extLst>
              <a:ext uri="{FF2B5EF4-FFF2-40B4-BE49-F238E27FC236}">
                <a16:creationId xmlns:a16="http://schemas.microsoft.com/office/drawing/2014/main" id="{B06108FD-0AE2-9603-79C4-6790E3F3AC69}"/>
              </a:ext>
            </a:extLst>
          </p:cNvPr>
          <p:cNvGrpSpPr/>
          <p:nvPr/>
        </p:nvGrpSpPr>
        <p:grpSpPr>
          <a:xfrm>
            <a:off x="5531613" y="1322967"/>
            <a:ext cx="5952398" cy="4970824"/>
            <a:chOff x="5531613" y="1322967"/>
            <a:chExt cx="5952398" cy="4970824"/>
          </a:xfrm>
        </p:grpSpPr>
        <p:grpSp>
          <p:nvGrpSpPr>
            <p:cNvPr id="47" name="Group 46">
              <a:extLst>
                <a:ext uri="{FF2B5EF4-FFF2-40B4-BE49-F238E27FC236}">
                  <a16:creationId xmlns:a16="http://schemas.microsoft.com/office/drawing/2014/main" id="{86538B22-9900-C496-E3B4-3C85D1CA00D9}"/>
                </a:ext>
              </a:extLst>
            </p:cNvPr>
            <p:cNvGrpSpPr/>
            <p:nvPr/>
          </p:nvGrpSpPr>
          <p:grpSpPr>
            <a:xfrm>
              <a:off x="5531613" y="1322967"/>
              <a:ext cx="5952398" cy="4970824"/>
              <a:chOff x="5745336" y="1592833"/>
              <a:chExt cx="5177642" cy="3379214"/>
            </a:xfrm>
          </p:grpSpPr>
          <p:grpSp>
            <p:nvGrpSpPr>
              <p:cNvPr id="51" name="Group 50">
                <a:extLst>
                  <a:ext uri="{FF2B5EF4-FFF2-40B4-BE49-F238E27FC236}">
                    <a16:creationId xmlns:a16="http://schemas.microsoft.com/office/drawing/2014/main" id="{9EC7AE0B-4AE0-7292-353F-FDF6837A7C05}"/>
                  </a:ext>
                </a:extLst>
              </p:cNvPr>
              <p:cNvGrpSpPr/>
              <p:nvPr/>
            </p:nvGrpSpPr>
            <p:grpSpPr>
              <a:xfrm>
                <a:off x="5745336" y="1592833"/>
                <a:ext cx="5177642" cy="3379214"/>
                <a:chOff x="6463144" y="1486213"/>
                <a:chExt cx="4592783" cy="3176840"/>
              </a:xfrm>
            </p:grpSpPr>
            <p:sp>
              <p:nvSpPr>
                <p:cNvPr id="56" name="Rectangle: Rounded Corners 55">
                  <a:extLst>
                    <a:ext uri="{FF2B5EF4-FFF2-40B4-BE49-F238E27FC236}">
                      <a16:creationId xmlns:a16="http://schemas.microsoft.com/office/drawing/2014/main" id="{EBC235BD-B44B-AE60-8666-E8BC1EF1091B}"/>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7" name="Graphic 56" descr="Magnifying glass with solid fill">
                  <a:extLst>
                    <a:ext uri="{FF2B5EF4-FFF2-40B4-BE49-F238E27FC236}">
                      <a16:creationId xmlns:a16="http://schemas.microsoft.com/office/drawing/2014/main" id="{000698F7-2A14-6595-82E0-FF4C86E3356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69481" y="1574766"/>
                  <a:ext cx="398139" cy="327566"/>
                </a:xfrm>
                <a:prstGeom prst="rect">
                  <a:avLst/>
                </a:prstGeom>
              </p:spPr>
            </p:pic>
            <p:pic>
              <p:nvPicPr>
                <p:cNvPr id="58" name="Graphic 57" descr="Radio microphone outline">
                  <a:extLst>
                    <a:ext uri="{FF2B5EF4-FFF2-40B4-BE49-F238E27FC236}">
                      <a16:creationId xmlns:a16="http://schemas.microsoft.com/office/drawing/2014/main" id="{A459D940-F7E2-783A-992F-6C6E334E3F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25235" y="1604411"/>
                  <a:ext cx="409956" cy="271787"/>
                </a:xfrm>
                <a:prstGeom prst="rect">
                  <a:avLst/>
                </a:prstGeom>
              </p:spPr>
            </p:pic>
            <p:sp>
              <p:nvSpPr>
                <p:cNvPr id="59" name="TextBox 58">
                  <a:extLst>
                    <a:ext uri="{FF2B5EF4-FFF2-40B4-BE49-F238E27FC236}">
                      <a16:creationId xmlns:a16="http://schemas.microsoft.com/office/drawing/2014/main" id="{587173B2-5CB0-D043-02CC-61E6757D05FE}"/>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60" name="Rectangle: Rounded Corners 59">
                  <a:extLst>
                    <a:ext uri="{FF2B5EF4-FFF2-40B4-BE49-F238E27FC236}">
                      <a16:creationId xmlns:a16="http://schemas.microsoft.com/office/drawing/2014/main" id="{882E41F7-8441-FC3C-8C5A-8D8F24654109}"/>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2" name="TextBox 51">
                <a:extLst>
                  <a:ext uri="{FF2B5EF4-FFF2-40B4-BE49-F238E27FC236}">
                    <a16:creationId xmlns:a16="http://schemas.microsoft.com/office/drawing/2014/main" id="{91A71B6E-27A8-A216-D821-FF63CAE27D59}"/>
                  </a:ext>
                </a:extLst>
              </p:cNvPr>
              <p:cNvSpPr txBox="1"/>
              <p:nvPr/>
            </p:nvSpPr>
            <p:spPr>
              <a:xfrm>
                <a:off x="6555459" y="2392037"/>
                <a:ext cx="4049769" cy="481228"/>
              </a:xfrm>
              <a:prstGeom prst="rect">
                <a:avLst/>
              </a:prstGeom>
              <a:noFill/>
            </p:spPr>
            <p:txBody>
              <a:bodyPr wrap="square">
                <a:spAutoFit/>
              </a:bodyPr>
              <a:lstStyle/>
              <a:p>
                <a:r>
                  <a:rPr lang="en-US" sz="2000" b="1"/>
                  <a:t>Create</a:t>
                </a:r>
                <a:r>
                  <a:rPr lang="en-US" sz="2000"/>
                  <a:t>, </a:t>
                </a:r>
                <a:r>
                  <a:rPr lang="en-US" sz="2000" b="1"/>
                  <a:t>edit</a:t>
                </a:r>
                <a:r>
                  <a:rPr lang="en-US" sz="2000"/>
                  <a:t> and improve content for use across the service.</a:t>
                </a:r>
              </a:p>
            </p:txBody>
          </p:sp>
          <p:sp>
            <p:nvSpPr>
              <p:cNvPr id="53" name="TextBox 52">
                <a:extLst>
                  <a:ext uri="{FF2B5EF4-FFF2-40B4-BE49-F238E27FC236}">
                    <a16:creationId xmlns:a16="http://schemas.microsoft.com/office/drawing/2014/main" id="{C53CC681-3BD4-5F27-CF1D-DD8515DAA98D}"/>
                  </a:ext>
                </a:extLst>
              </p:cNvPr>
              <p:cNvSpPr txBox="1"/>
              <p:nvPr/>
            </p:nvSpPr>
            <p:spPr>
              <a:xfrm>
                <a:off x="6555459" y="3042577"/>
                <a:ext cx="4231408" cy="690457"/>
              </a:xfrm>
              <a:prstGeom prst="rect">
                <a:avLst/>
              </a:prstGeom>
              <a:noFill/>
            </p:spPr>
            <p:txBody>
              <a:bodyPr wrap="square">
                <a:spAutoFit/>
              </a:bodyPr>
              <a:lstStyle/>
              <a:p>
                <a:r>
                  <a:rPr lang="en-US" sz="2000" b="1"/>
                  <a:t>Design</a:t>
                </a:r>
                <a:r>
                  <a:rPr lang="en-US" sz="2000"/>
                  <a:t> clear, accessible and high-quality content that supports the safety and wellbeing of our communities.</a:t>
                </a:r>
              </a:p>
            </p:txBody>
          </p:sp>
          <p:sp>
            <p:nvSpPr>
              <p:cNvPr id="54" name="TextBox 53">
                <a:extLst>
                  <a:ext uri="{FF2B5EF4-FFF2-40B4-BE49-F238E27FC236}">
                    <a16:creationId xmlns:a16="http://schemas.microsoft.com/office/drawing/2014/main" id="{3521F933-563F-FDE4-744C-457F46F66AA4}"/>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55" name="TextBox 54">
                <a:extLst>
                  <a:ext uri="{FF2B5EF4-FFF2-40B4-BE49-F238E27FC236}">
                    <a16:creationId xmlns:a16="http://schemas.microsoft.com/office/drawing/2014/main" id="{45947414-47D4-B0C1-5E91-7B8F0B4543D4}"/>
                  </a:ext>
                </a:extLst>
              </p:cNvPr>
              <p:cNvSpPr txBox="1"/>
              <p:nvPr/>
            </p:nvSpPr>
            <p:spPr>
              <a:xfrm>
                <a:off x="6555460" y="3994170"/>
                <a:ext cx="4138018"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creativity, collaboration </a:t>
                </a:r>
                <a:r>
                  <a:rPr lang="en-GB" sz="2000">
                    <a:solidFill>
                      <a:srgbClr val="25314F"/>
                    </a:solidFill>
                  </a:rPr>
                  <a:t>and </a:t>
                </a:r>
                <a:r>
                  <a:rPr lang="en-GB" sz="2000" b="1">
                    <a:solidFill>
                      <a:srgbClr val="25314F"/>
                    </a:solidFill>
                  </a:rPr>
                  <a:t>innovation</a:t>
                </a:r>
              </a:p>
            </p:txBody>
          </p:sp>
        </p:grpSp>
        <p:pic>
          <p:nvPicPr>
            <p:cNvPr id="48" name="Graphic 47" descr="Magnifying glass with solid fill">
              <a:extLst>
                <a:ext uri="{FF2B5EF4-FFF2-40B4-BE49-F238E27FC236}">
                  <a16:creationId xmlns:a16="http://schemas.microsoft.com/office/drawing/2014/main" id="{E74D7367-A329-88DB-B7AD-D86AC64C99B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8577" y="2590514"/>
              <a:ext cx="516001" cy="512545"/>
            </a:xfrm>
            <a:prstGeom prst="rect">
              <a:avLst/>
            </a:prstGeom>
          </p:spPr>
        </p:pic>
        <p:pic>
          <p:nvPicPr>
            <p:cNvPr id="49" name="Graphic 48" descr="Magnifying glass with solid fill">
              <a:extLst>
                <a:ext uri="{FF2B5EF4-FFF2-40B4-BE49-F238E27FC236}">
                  <a16:creationId xmlns:a16="http://schemas.microsoft.com/office/drawing/2014/main" id="{1DF89C2B-1DE3-B5AE-C054-762C2C5574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3657943"/>
              <a:ext cx="516001" cy="512545"/>
            </a:xfrm>
            <a:prstGeom prst="rect">
              <a:avLst/>
            </a:prstGeom>
          </p:spPr>
        </p:pic>
        <p:pic>
          <p:nvPicPr>
            <p:cNvPr id="50" name="Graphic 49" descr="Magnifying glass with solid fill">
              <a:extLst>
                <a:ext uri="{FF2B5EF4-FFF2-40B4-BE49-F238E27FC236}">
                  <a16:creationId xmlns:a16="http://schemas.microsoft.com/office/drawing/2014/main" id="{47EAEB7C-E100-EBBD-19C8-F8F0C9845D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4893619"/>
              <a:ext cx="516001" cy="512545"/>
            </a:xfrm>
            <a:prstGeom prst="rect">
              <a:avLst/>
            </a:prstGeom>
          </p:spPr>
        </p:pic>
      </p:grpSp>
      <p:pic>
        <p:nvPicPr>
          <p:cNvPr id="34" name="Picture 33" descr="Download Quote Box Png Rectangle Quote Box Full Size">
            <a:extLst>
              <a:ext uri="{FF2B5EF4-FFF2-40B4-BE49-F238E27FC236}">
                <a16:creationId xmlns:a16="http://schemas.microsoft.com/office/drawing/2014/main" id="{0A70AF07-0193-CB9E-57BC-C6B555DA8689}"/>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p:blipFill>
        <p:spPr>
          <a:xfrm>
            <a:off x="282903" y="4747100"/>
            <a:ext cx="4783451" cy="2011141"/>
          </a:xfrm>
          <a:prstGeom prst="rect">
            <a:avLst/>
          </a:prstGeom>
          <a:effectLst>
            <a:outerShdw blurRad="63500" sx="102000" sy="102000" algn="ctr" rotWithShape="0">
              <a:prstClr val="black">
                <a:alpha val="40000"/>
              </a:prstClr>
            </a:outerShdw>
          </a:effectLst>
        </p:spPr>
      </p:pic>
      <p:cxnSp>
        <p:nvCxnSpPr>
          <p:cNvPr id="3" name="Straight Connector 2">
            <a:extLst>
              <a:ext uri="{FF2B5EF4-FFF2-40B4-BE49-F238E27FC236}">
                <a16:creationId xmlns:a16="http://schemas.microsoft.com/office/drawing/2014/main" id="{1D5B5192-4F6D-8A90-3B61-716DA31AC4C7}"/>
              </a:ext>
            </a:extLst>
          </p:cNvPr>
          <p:cNvCxnSpPr>
            <a:cxnSpLocks/>
          </p:cNvCxnSpPr>
          <p:nvPr/>
        </p:nvCxnSpPr>
        <p:spPr>
          <a:xfrm>
            <a:off x="538674" y="929434"/>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A893C41C-A2DE-E881-9960-C23D7BBEC366}"/>
              </a:ext>
            </a:extLst>
          </p:cNvPr>
          <p:cNvSpPr txBox="1"/>
          <p:nvPr/>
        </p:nvSpPr>
        <p:spPr>
          <a:xfrm>
            <a:off x="282903" y="295262"/>
            <a:ext cx="1205345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uLnTx/>
                <a:uFillTx/>
                <a:latin typeface="Poppins" panose="00000500000000000000" pitchFamily="2" charset="0"/>
                <a:ea typeface="+mn-ea"/>
                <a:cs typeface="Poppins" panose="00000500000000000000" pitchFamily="2" charset="0"/>
              </a:rPr>
              <a:t>Content</a:t>
            </a:r>
          </a:p>
        </p:txBody>
      </p:sp>
      <p:sp>
        <p:nvSpPr>
          <p:cNvPr id="7" name="TextBox 6">
            <a:extLst>
              <a:ext uri="{FF2B5EF4-FFF2-40B4-BE49-F238E27FC236}">
                <a16:creationId xmlns:a16="http://schemas.microsoft.com/office/drawing/2014/main" id="{F5FC1664-5810-7F53-CBF5-DFCFF7BB791B}"/>
              </a:ext>
            </a:extLst>
          </p:cNvPr>
          <p:cNvSpPr txBox="1"/>
          <p:nvPr/>
        </p:nvSpPr>
        <p:spPr>
          <a:xfrm>
            <a:off x="1879869" y="295262"/>
            <a:ext cx="121484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uLnTx/>
                <a:uFillTx/>
                <a:latin typeface="Poppins" panose="00000500000000000000" pitchFamily="2" charset="0"/>
                <a:ea typeface="+mn-ea"/>
                <a:cs typeface="Poppins" panose="00000500000000000000" pitchFamily="2" charset="0"/>
              </a:rPr>
              <a:t>Designer</a:t>
            </a:r>
          </a:p>
        </p:txBody>
      </p:sp>
      <p:grpSp>
        <p:nvGrpSpPr>
          <p:cNvPr id="8" name="Group 7">
            <a:extLst>
              <a:ext uri="{FF2B5EF4-FFF2-40B4-BE49-F238E27FC236}">
                <a16:creationId xmlns:a16="http://schemas.microsoft.com/office/drawing/2014/main" id="{561E3C64-C088-A625-1366-696A3BEBD595}"/>
              </a:ext>
            </a:extLst>
          </p:cNvPr>
          <p:cNvGrpSpPr/>
          <p:nvPr/>
        </p:nvGrpSpPr>
        <p:grpSpPr>
          <a:xfrm>
            <a:off x="6498864" y="4721494"/>
            <a:ext cx="4341303" cy="1015662"/>
            <a:chOff x="6991350" y="5386821"/>
            <a:chExt cx="4052038" cy="842984"/>
          </a:xfrm>
        </p:grpSpPr>
        <p:sp>
          <p:nvSpPr>
            <p:cNvPr id="25" name="Rectangle: Rounded Corners 24">
              <a:extLst>
                <a:ext uri="{FF2B5EF4-FFF2-40B4-BE49-F238E27FC236}">
                  <a16:creationId xmlns:a16="http://schemas.microsoft.com/office/drawing/2014/main" id="{36F8BD19-D593-EB5E-1278-D7E9F8F8A4B1}"/>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30" name="TextBox 29">
              <a:extLst>
                <a:ext uri="{FF2B5EF4-FFF2-40B4-BE49-F238E27FC236}">
                  <a16:creationId xmlns:a16="http://schemas.microsoft.com/office/drawing/2014/main" id="{ABC8C122-E8B0-83DB-4C4C-F0111FF5C2C5}"/>
                </a:ext>
              </a:extLst>
            </p:cNvPr>
            <p:cNvSpPr txBox="1"/>
            <p:nvPr/>
          </p:nvSpPr>
          <p:spPr>
            <a:xfrm>
              <a:off x="7020352" y="5515925"/>
              <a:ext cx="3905403" cy="58753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20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grpSp>
        <p:nvGrpSpPr>
          <p:cNvPr id="33" name="Group 32">
            <a:extLst>
              <a:ext uri="{FF2B5EF4-FFF2-40B4-BE49-F238E27FC236}">
                <a16:creationId xmlns:a16="http://schemas.microsoft.com/office/drawing/2014/main" id="{075845E6-7A7D-1CC2-A48A-C745BA0BD78A}"/>
              </a:ext>
            </a:extLst>
          </p:cNvPr>
          <p:cNvGrpSpPr/>
          <p:nvPr/>
        </p:nvGrpSpPr>
        <p:grpSpPr>
          <a:xfrm>
            <a:off x="709161" y="1246399"/>
            <a:ext cx="3906142" cy="5360351"/>
            <a:chOff x="709161" y="1246399"/>
            <a:chExt cx="3906142" cy="5360351"/>
          </a:xfrm>
        </p:grpSpPr>
        <p:sp>
          <p:nvSpPr>
            <p:cNvPr id="27" name="TextBox 26">
              <a:extLst>
                <a:ext uri="{FF2B5EF4-FFF2-40B4-BE49-F238E27FC236}">
                  <a16:creationId xmlns:a16="http://schemas.microsoft.com/office/drawing/2014/main" id="{35EAC9E3-C3BF-7315-89F1-94120199730B}"/>
                </a:ext>
              </a:extLst>
            </p:cNvPr>
            <p:cNvSpPr txBox="1"/>
            <p:nvPr/>
          </p:nvSpPr>
          <p:spPr>
            <a:xfrm>
              <a:off x="709161" y="4898590"/>
              <a:ext cx="3906142" cy="1708160"/>
            </a:xfrm>
            <a:prstGeom prst="rect">
              <a:avLst/>
            </a:prstGeom>
            <a:noFill/>
          </p:spPr>
          <p:txBody>
            <a:bodyPr wrap="square">
              <a:spAutoFit/>
            </a:bodyPr>
            <a:lstStyle/>
            <a:p>
              <a:pPr lvl="0" algn="ctr"/>
              <a:r>
                <a:rPr lang="en-GB" sz="1050">
                  <a:solidFill>
                    <a:schemeClr val="bg1"/>
                  </a:solidFill>
                  <a:latin typeface="Helvetica "/>
                </a:rPr>
                <a:t>I work in a creative role where no two days are the same. I create engaging content such as training videos for firefighters and virtual reality (VR) experiences that help educate and inspire the public. A typical week might include meetings, filming at different locations, and editing projects ready for delivery. The job combines creativity with problem-solving, as I often turn complex information into content that is easy to understand and interesting to watch. Being curious, enjoying learning new things, and always looking to improve are important skills.</a:t>
              </a:r>
              <a:endParaRPr kumimoji="0" lang="en-GB" sz="1050" i="0" u="none" strike="noStrike" kern="1200" cap="none" spc="0" normalizeH="0" baseline="0" noProof="0">
                <a:ln>
                  <a:noFill/>
                </a:ln>
                <a:solidFill>
                  <a:schemeClr val="bg1"/>
                </a:solidFill>
                <a:effectLst/>
                <a:uLnTx/>
                <a:uFillTx/>
                <a:latin typeface="Helvetica "/>
              </a:endParaRPr>
            </a:p>
          </p:txBody>
        </p:sp>
        <p:pic>
          <p:nvPicPr>
            <p:cNvPr id="31" name="Picture 30">
              <a:extLst>
                <a:ext uri="{FF2B5EF4-FFF2-40B4-BE49-F238E27FC236}">
                  <a16:creationId xmlns:a16="http://schemas.microsoft.com/office/drawing/2014/main" id="{4496CC54-5278-80E1-3CF0-90249D1EC13C}"/>
                </a:ext>
              </a:extLst>
            </p:cNvPr>
            <p:cNvPicPr>
              <a:picLocks noChangeAspect="1"/>
            </p:cNvPicPr>
            <p:nvPr/>
          </p:nvPicPr>
          <p:blipFill>
            <a:blip r:embed="rId6" cstate="print">
              <a:extLst>
                <a:ext uri="{28A0092B-C50C-407E-A947-70E740481C1C}">
                  <a14:useLocalDpi xmlns:a14="http://schemas.microsoft.com/office/drawing/2010/main" val="0"/>
                </a:ext>
              </a:extLst>
            </a:blip>
            <a:srcRect l="15986" r="11384"/>
            <a:stretch>
              <a:fillRect/>
            </a:stretch>
          </p:blipFill>
          <p:spPr>
            <a:xfrm>
              <a:off x="806289" y="1246399"/>
              <a:ext cx="3454426" cy="3280867"/>
            </a:xfrm>
            <a:prstGeom prst="ellipse">
              <a:avLst/>
            </a:prstGeom>
          </p:spPr>
        </p:pic>
      </p:grpSp>
      <p:sp>
        <p:nvSpPr>
          <p:cNvPr id="29" name="Oval 28">
            <a:extLst>
              <a:ext uri="{FF2B5EF4-FFF2-40B4-BE49-F238E27FC236}">
                <a16:creationId xmlns:a16="http://schemas.microsoft.com/office/drawing/2014/main" id="{9C61EFED-58B9-5FBA-56E4-DE3286D2F735}"/>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12197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7925AF78-2572-7B24-E9E0-F670C55B0A3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48E8CAF-D8ED-48D3-CFA3-A244DC03FA13}"/>
              </a:ext>
            </a:extLst>
          </p:cNvPr>
          <p:cNvSpPr txBox="1"/>
          <p:nvPr/>
        </p:nvSpPr>
        <p:spPr>
          <a:xfrm>
            <a:off x="868727" y="1710135"/>
            <a:ext cx="12053452"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schemeClr val="bg1"/>
                </a:solidFill>
                <a:uLnTx/>
                <a:uFillTx/>
                <a:latin typeface="Poppins" panose="00000500000000000000" pitchFamily="2" charset="0"/>
                <a:ea typeface="+mn-ea"/>
                <a:cs typeface="Poppins" panose="00000500000000000000" pitchFamily="2" charset="0"/>
              </a:rPr>
              <a:t>Safe and Well</a:t>
            </a:r>
          </a:p>
        </p:txBody>
      </p:sp>
      <p:cxnSp>
        <p:nvCxnSpPr>
          <p:cNvPr id="5" name="Straight Connector 4">
            <a:extLst>
              <a:ext uri="{FF2B5EF4-FFF2-40B4-BE49-F238E27FC236}">
                <a16:creationId xmlns:a16="http://schemas.microsoft.com/office/drawing/2014/main" id="{35AC7184-B0C9-3CD5-C200-D914F8615BDF}"/>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BFD844A1-8315-607A-7AA9-04DF3572A643}"/>
              </a:ext>
            </a:extLst>
          </p:cNvPr>
          <p:cNvSpPr txBox="1"/>
          <p:nvPr/>
        </p:nvSpPr>
        <p:spPr>
          <a:xfrm>
            <a:off x="3208801" y="3156531"/>
            <a:ext cx="12148455"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schemeClr val="bg1"/>
                </a:solidFill>
                <a:uLnTx/>
                <a:uFillTx/>
                <a:latin typeface="Poppins" panose="00000500000000000000" pitchFamily="2" charset="0"/>
                <a:ea typeface="+mn-ea"/>
                <a:cs typeface="Poppins" panose="00000500000000000000" pitchFamily="2" charset="0"/>
              </a:rPr>
              <a:t>Officer</a:t>
            </a:r>
          </a:p>
        </p:txBody>
      </p:sp>
      <p:pic>
        <p:nvPicPr>
          <p:cNvPr id="25" name="Picture 24" descr="Download Quote Box Png Rectangle Quote Box Full Size">
            <a:extLst>
              <a:ext uri="{FF2B5EF4-FFF2-40B4-BE49-F238E27FC236}">
                <a16:creationId xmlns:a16="http://schemas.microsoft.com/office/drawing/2014/main" id="{16C16BBD-0418-D8AD-8912-253EE84E3CB6}"/>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454755" y="11381414"/>
            <a:ext cx="4549235" cy="1912668"/>
          </a:xfrm>
          <a:prstGeom prst="rect">
            <a:avLst/>
          </a:prstGeom>
          <a:effectLst>
            <a:outerShdw blurRad="63500" sx="102000" sy="102000" algn="ctr" rotWithShape="0">
              <a:prstClr val="black">
                <a:alpha val="40000"/>
              </a:prstClr>
            </a:outerShdw>
          </a:effectLst>
        </p:spPr>
      </p:pic>
      <p:grpSp>
        <p:nvGrpSpPr>
          <p:cNvPr id="26" name="Group 25">
            <a:extLst>
              <a:ext uri="{FF2B5EF4-FFF2-40B4-BE49-F238E27FC236}">
                <a16:creationId xmlns:a16="http://schemas.microsoft.com/office/drawing/2014/main" id="{D57E34EF-F956-D3A7-C2CD-22818B750BC4}"/>
              </a:ext>
            </a:extLst>
          </p:cNvPr>
          <p:cNvGrpSpPr/>
          <p:nvPr/>
        </p:nvGrpSpPr>
        <p:grpSpPr>
          <a:xfrm>
            <a:off x="746179" y="7757724"/>
            <a:ext cx="3741197" cy="5267670"/>
            <a:chOff x="665858" y="1123410"/>
            <a:chExt cx="3741197" cy="5267670"/>
          </a:xfrm>
        </p:grpSpPr>
        <p:grpSp>
          <p:nvGrpSpPr>
            <p:cNvPr id="27" name="Group 26">
              <a:extLst>
                <a:ext uri="{FF2B5EF4-FFF2-40B4-BE49-F238E27FC236}">
                  <a16:creationId xmlns:a16="http://schemas.microsoft.com/office/drawing/2014/main" id="{6A71C811-8C32-A533-973D-890E5E39D5E3}"/>
                </a:ext>
              </a:extLst>
            </p:cNvPr>
            <p:cNvGrpSpPr/>
            <p:nvPr/>
          </p:nvGrpSpPr>
          <p:grpSpPr>
            <a:xfrm>
              <a:off x="831827" y="1274751"/>
              <a:ext cx="3575228" cy="5116329"/>
              <a:chOff x="831827" y="1274751"/>
              <a:chExt cx="3575228" cy="5116329"/>
            </a:xfrm>
          </p:grpSpPr>
          <p:sp>
            <p:nvSpPr>
              <p:cNvPr id="29" name="TextBox 28">
                <a:extLst>
                  <a:ext uri="{FF2B5EF4-FFF2-40B4-BE49-F238E27FC236}">
                    <a16:creationId xmlns:a16="http://schemas.microsoft.com/office/drawing/2014/main" id="{43BA0A4F-6F70-8D29-E191-3F9A7656AECE}"/>
                  </a:ext>
                </a:extLst>
              </p:cNvPr>
              <p:cNvSpPr txBox="1"/>
              <p:nvPr/>
            </p:nvSpPr>
            <p:spPr>
              <a:xfrm>
                <a:off x="840334" y="5067641"/>
                <a:ext cx="3566721" cy="1323439"/>
              </a:xfrm>
              <a:prstGeom prst="rect">
                <a:avLst/>
              </a:prstGeom>
              <a:noFill/>
            </p:spPr>
            <p:txBody>
              <a:bodyPr wrap="square">
                <a:spAutoFit/>
              </a:bodyPr>
              <a:lstStyle/>
              <a:p>
                <a:pPr lvl="0" algn="ctr"/>
                <a:r>
                  <a:rPr lang="en-GB" sz="1000">
                    <a:solidFill>
                      <a:schemeClr val="bg1"/>
                    </a:solidFill>
                  </a:rPr>
                  <a:t>This role is all about helping people stay safe in their homes and supporting members of the community who may need extra help. No two days are the same – you might fit smoke alarms, give fire safety advice, work with other organisations, or simply spend time chatting with someone who hasn't seen many people recently. The job involves planning visits, travelling to different homes, completing safety checks, and writing reports. </a:t>
                </a:r>
                <a:endParaRPr kumimoji="0" lang="en-GB" sz="1000" b="0" i="0" u="none" strike="noStrike" kern="1200" cap="none" spc="0" normalizeH="0" baseline="0" noProof="0">
                  <a:ln>
                    <a:noFill/>
                  </a:ln>
                  <a:solidFill>
                    <a:schemeClr val="bg1"/>
                  </a:solidFill>
                  <a:effectLst/>
                  <a:uLnTx/>
                  <a:uFillTx/>
                  <a:latin typeface="Helvetica "/>
                  <a:ea typeface="+mn-ea"/>
                  <a:cs typeface="+mn-cs"/>
                </a:endParaRPr>
              </a:p>
            </p:txBody>
          </p:sp>
          <p:pic>
            <p:nvPicPr>
              <p:cNvPr id="30" name="Picture 29">
                <a:extLst>
                  <a:ext uri="{FF2B5EF4-FFF2-40B4-BE49-F238E27FC236}">
                    <a16:creationId xmlns:a16="http://schemas.microsoft.com/office/drawing/2014/main" id="{93DEABAF-100C-9B2E-1134-9F9F38BC48AF}"/>
                  </a:ext>
                </a:extLst>
              </p:cNvPr>
              <p:cNvPicPr>
                <a:picLocks noChangeAspect="1"/>
              </p:cNvPicPr>
              <p:nvPr/>
            </p:nvPicPr>
            <p:blipFill>
              <a:blip r:embed="rId4" cstate="print">
                <a:extLst>
                  <a:ext uri="{28A0092B-C50C-407E-A947-70E740481C1C}">
                    <a14:useLocalDpi xmlns:a14="http://schemas.microsoft.com/office/drawing/2010/main" val="0"/>
                  </a:ext>
                </a:extLst>
              </a:blip>
              <a:srcRect l="20903" r="12127"/>
              <a:stretch>
                <a:fillRect/>
              </a:stretch>
            </p:blipFill>
            <p:spPr>
              <a:xfrm>
                <a:off x="831827" y="1274751"/>
                <a:ext cx="3409257" cy="3245597"/>
              </a:xfrm>
              <a:prstGeom prst="ellipse">
                <a:avLst/>
              </a:prstGeom>
            </p:spPr>
          </p:pic>
        </p:grpSp>
        <p:sp>
          <p:nvSpPr>
            <p:cNvPr id="28" name="Oval 27">
              <a:extLst>
                <a:ext uri="{FF2B5EF4-FFF2-40B4-BE49-F238E27FC236}">
                  <a16:creationId xmlns:a16="http://schemas.microsoft.com/office/drawing/2014/main" id="{CF00407B-5797-E217-C618-622344C14883}"/>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30">
            <a:extLst>
              <a:ext uri="{FF2B5EF4-FFF2-40B4-BE49-F238E27FC236}">
                <a16:creationId xmlns:a16="http://schemas.microsoft.com/office/drawing/2014/main" id="{EA3D77ED-624E-EF5F-75A2-B47C1A4FC5F0}"/>
              </a:ext>
            </a:extLst>
          </p:cNvPr>
          <p:cNvGrpSpPr/>
          <p:nvPr/>
        </p:nvGrpSpPr>
        <p:grpSpPr>
          <a:xfrm>
            <a:off x="5469890" y="7909065"/>
            <a:ext cx="5952398" cy="4970824"/>
            <a:chOff x="5531613" y="1322967"/>
            <a:chExt cx="5952398" cy="4970824"/>
          </a:xfrm>
        </p:grpSpPr>
        <p:grpSp>
          <p:nvGrpSpPr>
            <p:cNvPr id="32" name="Group 31">
              <a:extLst>
                <a:ext uri="{FF2B5EF4-FFF2-40B4-BE49-F238E27FC236}">
                  <a16:creationId xmlns:a16="http://schemas.microsoft.com/office/drawing/2014/main" id="{3EF08472-57B3-18CD-E9BF-534530BB0FF3}"/>
                </a:ext>
              </a:extLst>
            </p:cNvPr>
            <p:cNvGrpSpPr/>
            <p:nvPr/>
          </p:nvGrpSpPr>
          <p:grpSpPr>
            <a:xfrm>
              <a:off x="5531613" y="1322967"/>
              <a:ext cx="5952398" cy="4970824"/>
              <a:chOff x="5745336" y="1592833"/>
              <a:chExt cx="5177642" cy="3379214"/>
            </a:xfrm>
          </p:grpSpPr>
          <p:grpSp>
            <p:nvGrpSpPr>
              <p:cNvPr id="36" name="Group 35">
                <a:extLst>
                  <a:ext uri="{FF2B5EF4-FFF2-40B4-BE49-F238E27FC236}">
                    <a16:creationId xmlns:a16="http://schemas.microsoft.com/office/drawing/2014/main" id="{BC59C57F-041E-89EB-3841-6A4E2E09364A}"/>
                  </a:ext>
                </a:extLst>
              </p:cNvPr>
              <p:cNvGrpSpPr/>
              <p:nvPr/>
            </p:nvGrpSpPr>
            <p:grpSpPr>
              <a:xfrm>
                <a:off x="5745336" y="1592833"/>
                <a:ext cx="5177642" cy="3379214"/>
                <a:chOff x="6463144" y="1486213"/>
                <a:chExt cx="4592783" cy="3176840"/>
              </a:xfrm>
            </p:grpSpPr>
            <p:sp>
              <p:nvSpPr>
                <p:cNvPr id="47" name="Rectangle: Rounded Corners 46">
                  <a:extLst>
                    <a:ext uri="{FF2B5EF4-FFF2-40B4-BE49-F238E27FC236}">
                      <a16:creationId xmlns:a16="http://schemas.microsoft.com/office/drawing/2014/main" id="{6E34B5C1-D0DC-D1A3-D840-B598DB2964B8}"/>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8" name="Graphic 47" descr="Magnifying glass with solid fill">
                  <a:extLst>
                    <a:ext uri="{FF2B5EF4-FFF2-40B4-BE49-F238E27FC236}">
                      <a16:creationId xmlns:a16="http://schemas.microsoft.com/office/drawing/2014/main" id="{99F3502B-92FE-2E35-DB50-6B4D5E2AF45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481" y="1574766"/>
                  <a:ext cx="398139" cy="327566"/>
                </a:xfrm>
                <a:prstGeom prst="rect">
                  <a:avLst/>
                </a:prstGeom>
              </p:spPr>
            </p:pic>
            <p:pic>
              <p:nvPicPr>
                <p:cNvPr id="49" name="Graphic 48" descr="Radio microphone outline">
                  <a:extLst>
                    <a:ext uri="{FF2B5EF4-FFF2-40B4-BE49-F238E27FC236}">
                      <a16:creationId xmlns:a16="http://schemas.microsoft.com/office/drawing/2014/main" id="{B1ABF3C1-5362-5611-8B44-86942509E16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5235" y="1604411"/>
                  <a:ext cx="409956" cy="271787"/>
                </a:xfrm>
                <a:prstGeom prst="rect">
                  <a:avLst/>
                </a:prstGeom>
              </p:spPr>
            </p:pic>
            <p:sp>
              <p:nvSpPr>
                <p:cNvPr id="50" name="TextBox 49">
                  <a:extLst>
                    <a:ext uri="{FF2B5EF4-FFF2-40B4-BE49-F238E27FC236}">
                      <a16:creationId xmlns:a16="http://schemas.microsoft.com/office/drawing/2014/main" id="{3A3EF9FB-2B62-7D7D-E736-A58D513EA473}"/>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51" name="Rectangle: Rounded Corners 50">
                  <a:extLst>
                    <a:ext uri="{FF2B5EF4-FFF2-40B4-BE49-F238E27FC236}">
                      <a16:creationId xmlns:a16="http://schemas.microsoft.com/office/drawing/2014/main" id="{79E56DF2-AB9B-7A07-21FE-E7CE02F524F8}"/>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7" name="TextBox 36">
                <a:extLst>
                  <a:ext uri="{FF2B5EF4-FFF2-40B4-BE49-F238E27FC236}">
                    <a16:creationId xmlns:a16="http://schemas.microsoft.com/office/drawing/2014/main" id="{32875257-A615-A868-0AB1-D2DB0BE3EDD7}"/>
                  </a:ext>
                </a:extLst>
              </p:cNvPr>
              <p:cNvSpPr txBox="1"/>
              <p:nvPr/>
            </p:nvSpPr>
            <p:spPr>
              <a:xfrm>
                <a:off x="6540090" y="2318021"/>
                <a:ext cx="3838707" cy="690457"/>
              </a:xfrm>
              <a:prstGeom prst="rect">
                <a:avLst/>
              </a:prstGeom>
              <a:noFill/>
            </p:spPr>
            <p:txBody>
              <a:bodyPr wrap="square">
                <a:spAutoFit/>
              </a:bodyPr>
              <a:lstStyle/>
              <a:p>
                <a:r>
                  <a:rPr lang="en-US" sz="2000" b="1"/>
                  <a:t>Visit</a:t>
                </a:r>
                <a:r>
                  <a:rPr lang="en-US" sz="2000"/>
                  <a:t> customers in their homes providing </a:t>
                </a:r>
                <a:r>
                  <a:rPr lang="en-US" sz="2000" b="1"/>
                  <a:t>fire safety advice </a:t>
                </a:r>
                <a:r>
                  <a:rPr lang="en-US" sz="2000"/>
                  <a:t>and </a:t>
                </a:r>
                <a:r>
                  <a:rPr lang="en-US" sz="2000" b="1"/>
                  <a:t>assessing the risk </a:t>
                </a:r>
                <a:r>
                  <a:rPr lang="en-US" sz="2000"/>
                  <a:t>of fire. </a:t>
                </a:r>
              </a:p>
            </p:txBody>
          </p:sp>
          <p:sp>
            <p:nvSpPr>
              <p:cNvPr id="38" name="TextBox 37">
                <a:extLst>
                  <a:ext uri="{FF2B5EF4-FFF2-40B4-BE49-F238E27FC236}">
                    <a16:creationId xmlns:a16="http://schemas.microsoft.com/office/drawing/2014/main" id="{219379C7-DB9C-FBD4-F5A6-F0115930FF5E}"/>
                  </a:ext>
                </a:extLst>
              </p:cNvPr>
              <p:cNvSpPr txBox="1"/>
              <p:nvPr/>
            </p:nvSpPr>
            <p:spPr>
              <a:xfrm>
                <a:off x="6540090" y="3167660"/>
                <a:ext cx="4138018" cy="481228"/>
              </a:xfrm>
              <a:prstGeom prst="rect">
                <a:avLst/>
              </a:prstGeom>
              <a:noFill/>
            </p:spPr>
            <p:txBody>
              <a:bodyPr wrap="square">
                <a:spAutoFit/>
              </a:bodyPr>
              <a:lstStyle/>
              <a:p>
                <a:r>
                  <a:rPr lang="en-US" sz="2000"/>
                  <a:t>Offer and </a:t>
                </a:r>
                <a:r>
                  <a:rPr lang="en-US" sz="2000" b="1"/>
                  <a:t>fit free fire prevention equipment </a:t>
                </a:r>
                <a:r>
                  <a:rPr lang="en-US" sz="2000"/>
                  <a:t>such as smoke alarms.</a:t>
                </a:r>
              </a:p>
            </p:txBody>
          </p:sp>
          <p:sp>
            <p:nvSpPr>
              <p:cNvPr id="39" name="TextBox 38">
                <a:extLst>
                  <a:ext uri="{FF2B5EF4-FFF2-40B4-BE49-F238E27FC236}">
                    <a16:creationId xmlns:a16="http://schemas.microsoft.com/office/drawing/2014/main" id="{E0FEE7A8-26A4-FAE6-3668-629B18E38D9D}"/>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0" name="TextBox 39">
                <a:extLst>
                  <a:ext uri="{FF2B5EF4-FFF2-40B4-BE49-F238E27FC236}">
                    <a16:creationId xmlns:a16="http://schemas.microsoft.com/office/drawing/2014/main" id="{F98B5348-107D-1270-C673-000827CF22BB}"/>
                  </a:ext>
                </a:extLst>
              </p:cNvPr>
              <p:cNvSpPr txBox="1"/>
              <p:nvPr/>
            </p:nvSpPr>
            <p:spPr>
              <a:xfrm>
                <a:off x="6555460" y="3994170"/>
                <a:ext cx="4138018" cy="481228"/>
              </a:xfrm>
              <a:prstGeom prst="rect">
                <a:avLst/>
              </a:prstGeom>
              <a:noFill/>
            </p:spPr>
            <p:txBody>
              <a:bodyPr wrap="square">
                <a:spAutoFit/>
              </a:bodyPr>
              <a:lstStyle/>
              <a:p>
                <a:r>
                  <a:rPr lang="en-GB" sz="2000">
                    <a:solidFill>
                      <a:srgbClr val="25314F"/>
                    </a:solidFill>
                  </a:rPr>
                  <a:t>This job requires </a:t>
                </a:r>
                <a:r>
                  <a:rPr lang="en-US" sz="2000" b="1">
                    <a:solidFill>
                      <a:srgbClr val="25314F"/>
                    </a:solidFill>
                  </a:rPr>
                  <a:t>compassion, time management </a:t>
                </a:r>
                <a:r>
                  <a:rPr lang="en-US" sz="2000">
                    <a:solidFill>
                      <a:srgbClr val="25314F"/>
                    </a:solidFill>
                  </a:rPr>
                  <a:t>and</a:t>
                </a:r>
                <a:r>
                  <a:rPr lang="en-US" sz="2000" b="1">
                    <a:solidFill>
                      <a:srgbClr val="25314F"/>
                    </a:solidFill>
                  </a:rPr>
                  <a:t> decision making</a:t>
                </a:r>
                <a:endParaRPr lang="en-GB" sz="2000" b="1">
                  <a:solidFill>
                    <a:srgbClr val="25314F"/>
                  </a:solidFill>
                </a:endParaRPr>
              </a:p>
            </p:txBody>
          </p:sp>
        </p:grpSp>
        <p:pic>
          <p:nvPicPr>
            <p:cNvPr id="33" name="Graphic 32" descr="Magnifying glass with solid fill">
              <a:extLst>
                <a:ext uri="{FF2B5EF4-FFF2-40B4-BE49-F238E27FC236}">
                  <a16:creationId xmlns:a16="http://schemas.microsoft.com/office/drawing/2014/main" id="{D6592298-9413-46DD-8CD8-8B82A0F4183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8577" y="2590514"/>
              <a:ext cx="516001" cy="512545"/>
            </a:xfrm>
            <a:prstGeom prst="rect">
              <a:avLst/>
            </a:prstGeom>
          </p:spPr>
        </p:pic>
        <p:pic>
          <p:nvPicPr>
            <p:cNvPr id="34" name="Graphic 33" descr="Magnifying glass with solid fill">
              <a:extLst>
                <a:ext uri="{FF2B5EF4-FFF2-40B4-BE49-F238E27FC236}">
                  <a16:creationId xmlns:a16="http://schemas.microsoft.com/office/drawing/2014/main" id="{26DC4369-7E1E-CAD3-6985-D24341D1912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3657943"/>
              <a:ext cx="516001" cy="512545"/>
            </a:xfrm>
            <a:prstGeom prst="rect">
              <a:avLst/>
            </a:prstGeom>
          </p:spPr>
        </p:pic>
        <p:pic>
          <p:nvPicPr>
            <p:cNvPr id="35" name="Graphic 34" descr="Magnifying glass with solid fill">
              <a:extLst>
                <a:ext uri="{FF2B5EF4-FFF2-40B4-BE49-F238E27FC236}">
                  <a16:creationId xmlns:a16="http://schemas.microsoft.com/office/drawing/2014/main" id="{1D41B498-8ACF-B50D-283A-268856F6D4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4893619"/>
              <a:ext cx="516001" cy="512545"/>
            </a:xfrm>
            <a:prstGeom prst="rect">
              <a:avLst/>
            </a:prstGeom>
          </p:spPr>
        </p:pic>
      </p:grpSp>
      <p:grpSp>
        <p:nvGrpSpPr>
          <p:cNvPr id="52" name="Group 51">
            <a:extLst>
              <a:ext uri="{FF2B5EF4-FFF2-40B4-BE49-F238E27FC236}">
                <a16:creationId xmlns:a16="http://schemas.microsoft.com/office/drawing/2014/main" id="{C5A35F11-F563-CCFA-986D-482E16085434}"/>
              </a:ext>
            </a:extLst>
          </p:cNvPr>
          <p:cNvGrpSpPr/>
          <p:nvPr/>
        </p:nvGrpSpPr>
        <p:grpSpPr>
          <a:xfrm>
            <a:off x="6458685" y="11339712"/>
            <a:ext cx="4052038" cy="842984"/>
            <a:chOff x="6991350" y="5386821"/>
            <a:chExt cx="4052038" cy="842984"/>
          </a:xfrm>
        </p:grpSpPr>
        <p:sp>
          <p:nvSpPr>
            <p:cNvPr id="53" name="Rectangle: Rounded Corners 52">
              <a:extLst>
                <a:ext uri="{FF2B5EF4-FFF2-40B4-BE49-F238E27FC236}">
                  <a16:creationId xmlns:a16="http://schemas.microsoft.com/office/drawing/2014/main" id="{17CE7B9C-10EC-3476-46A6-8B6544CC9C59}"/>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54" name="TextBox 53">
              <a:extLst>
                <a:ext uri="{FF2B5EF4-FFF2-40B4-BE49-F238E27FC236}">
                  <a16:creationId xmlns:a16="http://schemas.microsoft.com/office/drawing/2014/main" id="{85CCE71E-A73C-1E73-B780-AC0B5D3882A5}"/>
                </a:ext>
              </a:extLst>
            </p:cNvPr>
            <p:cNvSpPr txBox="1"/>
            <p:nvPr/>
          </p:nvSpPr>
          <p:spPr>
            <a:xfrm>
              <a:off x="7026051" y="5487088"/>
              <a:ext cx="3905403"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3609081675"/>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2"/>
                                        </p:tgtEl>
                                      </p:cBhvr>
                                    </p:animEffect>
                                    <p:set>
                                      <p:cBhvr>
                                        <p:cTn id="7"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C11064D1-D3E1-4408-FC92-E3C4BA7EE496}"/>
            </a:ext>
          </a:extLst>
        </p:cNvPr>
        <p:cNvGrpSpPr/>
        <p:nvPr/>
      </p:nvGrpSpPr>
      <p:grpSpPr>
        <a:xfrm>
          <a:off x="0" y="0"/>
          <a:ext cx="0" cy="0"/>
          <a:chOff x="0" y="0"/>
          <a:chExt cx="0" cy="0"/>
        </a:xfrm>
      </p:grpSpPr>
      <p:grpSp>
        <p:nvGrpSpPr>
          <p:cNvPr id="35" name="Group 34">
            <a:extLst>
              <a:ext uri="{FF2B5EF4-FFF2-40B4-BE49-F238E27FC236}">
                <a16:creationId xmlns:a16="http://schemas.microsoft.com/office/drawing/2014/main" id="{B03C1EB6-D0DB-8F38-54A9-775E621C7C9F}"/>
              </a:ext>
            </a:extLst>
          </p:cNvPr>
          <p:cNvGrpSpPr/>
          <p:nvPr/>
        </p:nvGrpSpPr>
        <p:grpSpPr>
          <a:xfrm>
            <a:off x="5531613" y="1322967"/>
            <a:ext cx="5952398" cy="4970824"/>
            <a:chOff x="5531613" y="1322967"/>
            <a:chExt cx="5952398" cy="4970824"/>
          </a:xfrm>
        </p:grpSpPr>
        <p:grpSp>
          <p:nvGrpSpPr>
            <p:cNvPr id="36" name="Group 35">
              <a:extLst>
                <a:ext uri="{FF2B5EF4-FFF2-40B4-BE49-F238E27FC236}">
                  <a16:creationId xmlns:a16="http://schemas.microsoft.com/office/drawing/2014/main" id="{BE69879D-9FB8-314A-96CD-522CE85E7318}"/>
                </a:ext>
              </a:extLst>
            </p:cNvPr>
            <p:cNvGrpSpPr/>
            <p:nvPr/>
          </p:nvGrpSpPr>
          <p:grpSpPr>
            <a:xfrm>
              <a:off x="5531613" y="1322967"/>
              <a:ext cx="5952398" cy="4970824"/>
              <a:chOff x="5745336" y="1592833"/>
              <a:chExt cx="5177642" cy="3379214"/>
            </a:xfrm>
          </p:grpSpPr>
          <p:grpSp>
            <p:nvGrpSpPr>
              <p:cNvPr id="40" name="Group 39">
                <a:extLst>
                  <a:ext uri="{FF2B5EF4-FFF2-40B4-BE49-F238E27FC236}">
                    <a16:creationId xmlns:a16="http://schemas.microsoft.com/office/drawing/2014/main" id="{19A23DAC-A5EC-D60D-4305-D8E9C2664E63}"/>
                  </a:ext>
                </a:extLst>
              </p:cNvPr>
              <p:cNvGrpSpPr/>
              <p:nvPr/>
            </p:nvGrpSpPr>
            <p:grpSpPr>
              <a:xfrm>
                <a:off x="5745336" y="1592833"/>
                <a:ext cx="5177642" cy="3379214"/>
                <a:chOff x="6463144" y="1486213"/>
                <a:chExt cx="4592783" cy="3176840"/>
              </a:xfrm>
            </p:grpSpPr>
            <p:sp>
              <p:nvSpPr>
                <p:cNvPr id="45" name="Rectangle: Rounded Corners 44">
                  <a:extLst>
                    <a:ext uri="{FF2B5EF4-FFF2-40B4-BE49-F238E27FC236}">
                      <a16:creationId xmlns:a16="http://schemas.microsoft.com/office/drawing/2014/main" id="{4BE0F472-2777-2363-EC29-26D12DE99197}"/>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Graphic 45" descr="Magnifying glass with solid fill">
                  <a:extLst>
                    <a:ext uri="{FF2B5EF4-FFF2-40B4-BE49-F238E27FC236}">
                      <a16:creationId xmlns:a16="http://schemas.microsoft.com/office/drawing/2014/main" id="{A987085E-FB82-E014-A567-D74370FABC7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69481" y="1574766"/>
                  <a:ext cx="398139" cy="327566"/>
                </a:xfrm>
                <a:prstGeom prst="rect">
                  <a:avLst/>
                </a:prstGeom>
              </p:spPr>
            </p:pic>
            <p:pic>
              <p:nvPicPr>
                <p:cNvPr id="47" name="Graphic 46" descr="Radio microphone outline">
                  <a:extLst>
                    <a:ext uri="{FF2B5EF4-FFF2-40B4-BE49-F238E27FC236}">
                      <a16:creationId xmlns:a16="http://schemas.microsoft.com/office/drawing/2014/main" id="{A2A320AC-4CEB-363A-31A8-4AD018688B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25235" y="1604411"/>
                  <a:ext cx="409956" cy="271787"/>
                </a:xfrm>
                <a:prstGeom prst="rect">
                  <a:avLst/>
                </a:prstGeom>
              </p:spPr>
            </p:pic>
            <p:sp>
              <p:nvSpPr>
                <p:cNvPr id="48" name="TextBox 47">
                  <a:extLst>
                    <a:ext uri="{FF2B5EF4-FFF2-40B4-BE49-F238E27FC236}">
                      <a16:creationId xmlns:a16="http://schemas.microsoft.com/office/drawing/2014/main" id="{38ACF54F-121D-6471-D12D-8283A18B46AD}"/>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49" name="Rectangle: Rounded Corners 48">
                  <a:extLst>
                    <a:ext uri="{FF2B5EF4-FFF2-40B4-BE49-F238E27FC236}">
                      <a16:creationId xmlns:a16="http://schemas.microsoft.com/office/drawing/2014/main" id="{11EF34D5-15C4-752C-6EED-84C622668729}"/>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1" name="TextBox 40">
                <a:extLst>
                  <a:ext uri="{FF2B5EF4-FFF2-40B4-BE49-F238E27FC236}">
                    <a16:creationId xmlns:a16="http://schemas.microsoft.com/office/drawing/2014/main" id="{651D9D12-55E0-8B84-5CDD-EB10AFDA1199}"/>
                  </a:ext>
                </a:extLst>
              </p:cNvPr>
              <p:cNvSpPr txBox="1"/>
              <p:nvPr/>
            </p:nvSpPr>
            <p:spPr>
              <a:xfrm>
                <a:off x="6540090" y="2318021"/>
                <a:ext cx="3838707" cy="690457"/>
              </a:xfrm>
              <a:prstGeom prst="rect">
                <a:avLst/>
              </a:prstGeom>
              <a:noFill/>
            </p:spPr>
            <p:txBody>
              <a:bodyPr wrap="square">
                <a:spAutoFit/>
              </a:bodyPr>
              <a:lstStyle/>
              <a:p>
                <a:r>
                  <a:rPr lang="en-US" sz="2000" b="1"/>
                  <a:t>Visit</a:t>
                </a:r>
                <a:r>
                  <a:rPr lang="en-US" sz="2000"/>
                  <a:t> customers in their homes providing </a:t>
                </a:r>
                <a:r>
                  <a:rPr lang="en-US" sz="2000" b="1"/>
                  <a:t>fire safety advice </a:t>
                </a:r>
                <a:r>
                  <a:rPr lang="en-US" sz="2000"/>
                  <a:t>and </a:t>
                </a:r>
                <a:r>
                  <a:rPr lang="en-US" sz="2000" b="1"/>
                  <a:t>assessing the risk </a:t>
                </a:r>
                <a:r>
                  <a:rPr lang="en-US" sz="2000"/>
                  <a:t>of fire. </a:t>
                </a:r>
              </a:p>
            </p:txBody>
          </p:sp>
          <p:sp>
            <p:nvSpPr>
              <p:cNvPr id="42" name="TextBox 41">
                <a:extLst>
                  <a:ext uri="{FF2B5EF4-FFF2-40B4-BE49-F238E27FC236}">
                    <a16:creationId xmlns:a16="http://schemas.microsoft.com/office/drawing/2014/main" id="{B635328E-B693-F7E6-24C1-6340B095E706}"/>
                  </a:ext>
                </a:extLst>
              </p:cNvPr>
              <p:cNvSpPr txBox="1"/>
              <p:nvPr/>
            </p:nvSpPr>
            <p:spPr>
              <a:xfrm>
                <a:off x="6540090" y="3167660"/>
                <a:ext cx="4138018" cy="481228"/>
              </a:xfrm>
              <a:prstGeom prst="rect">
                <a:avLst/>
              </a:prstGeom>
              <a:noFill/>
            </p:spPr>
            <p:txBody>
              <a:bodyPr wrap="square">
                <a:spAutoFit/>
              </a:bodyPr>
              <a:lstStyle/>
              <a:p>
                <a:r>
                  <a:rPr lang="en-US" sz="2000"/>
                  <a:t>Offer and install</a:t>
                </a:r>
                <a:r>
                  <a:rPr lang="en-US" sz="2000" b="1"/>
                  <a:t> free fire prevention equipment </a:t>
                </a:r>
                <a:r>
                  <a:rPr lang="en-US" sz="2000"/>
                  <a:t>such as smoke alarms.</a:t>
                </a:r>
              </a:p>
            </p:txBody>
          </p:sp>
          <p:sp>
            <p:nvSpPr>
              <p:cNvPr id="43" name="TextBox 42">
                <a:extLst>
                  <a:ext uri="{FF2B5EF4-FFF2-40B4-BE49-F238E27FC236}">
                    <a16:creationId xmlns:a16="http://schemas.microsoft.com/office/drawing/2014/main" id="{AF049CE7-6843-DF92-8C8F-2D8535B61D1C}"/>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4" name="TextBox 43">
                <a:extLst>
                  <a:ext uri="{FF2B5EF4-FFF2-40B4-BE49-F238E27FC236}">
                    <a16:creationId xmlns:a16="http://schemas.microsoft.com/office/drawing/2014/main" id="{9EB488B0-F876-BD6F-BDE3-FD98EFC34828}"/>
                  </a:ext>
                </a:extLst>
              </p:cNvPr>
              <p:cNvSpPr txBox="1"/>
              <p:nvPr/>
            </p:nvSpPr>
            <p:spPr>
              <a:xfrm>
                <a:off x="6555460" y="3994170"/>
                <a:ext cx="4138018" cy="481228"/>
              </a:xfrm>
              <a:prstGeom prst="rect">
                <a:avLst/>
              </a:prstGeom>
              <a:noFill/>
            </p:spPr>
            <p:txBody>
              <a:bodyPr wrap="square">
                <a:spAutoFit/>
              </a:bodyPr>
              <a:lstStyle/>
              <a:p>
                <a:r>
                  <a:rPr lang="en-GB" sz="2000">
                    <a:solidFill>
                      <a:srgbClr val="25314F"/>
                    </a:solidFill>
                  </a:rPr>
                  <a:t>This job requires </a:t>
                </a:r>
                <a:r>
                  <a:rPr lang="en-US" sz="2000" b="1">
                    <a:solidFill>
                      <a:srgbClr val="25314F"/>
                    </a:solidFill>
                  </a:rPr>
                  <a:t>compassion, time management </a:t>
                </a:r>
                <a:r>
                  <a:rPr lang="en-US" sz="2000">
                    <a:solidFill>
                      <a:srgbClr val="25314F"/>
                    </a:solidFill>
                  </a:rPr>
                  <a:t>and</a:t>
                </a:r>
                <a:r>
                  <a:rPr lang="en-US" sz="2000" b="1">
                    <a:solidFill>
                      <a:srgbClr val="25314F"/>
                    </a:solidFill>
                  </a:rPr>
                  <a:t> decision making</a:t>
                </a:r>
                <a:endParaRPr lang="en-GB" sz="2000" b="1">
                  <a:solidFill>
                    <a:srgbClr val="25314F"/>
                  </a:solidFill>
                </a:endParaRPr>
              </a:p>
            </p:txBody>
          </p:sp>
        </p:grpSp>
        <p:pic>
          <p:nvPicPr>
            <p:cNvPr id="37" name="Graphic 36" descr="Magnifying glass with solid fill">
              <a:extLst>
                <a:ext uri="{FF2B5EF4-FFF2-40B4-BE49-F238E27FC236}">
                  <a16:creationId xmlns:a16="http://schemas.microsoft.com/office/drawing/2014/main" id="{0D3DB6EC-90AD-4E2E-866D-EC15AF33ACA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8577" y="2590514"/>
              <a:ext cx="516001" cy="512545"/>
            </a:xfrm>
            <a:prstGeom prst="rect">
              <a:avLst/>
            </a:prstGeom>
          </p:spPr>
        </p:pic>
        <p:pic>
          <p:nvPicPr>
            <p:cNvPr id="38" name="Graphic 37" descr="Magnifying glass with solid fill">
              <a:extLst>
                <a:ext uri="{FF2B5EF4-FFF2-40B4-BE49-F238E27FC236}">
                  <a16:creationId xmlns:a16="http://schemas.microsoft.com/office/drawing/2014/main" id="{F27820CA-571C-BBB4-FDE9-C4B0385D9D3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3657943"/>
              <a:ext cx="516001" cy="512545"/>
            </a:xfrm>
            <a:prstGeom prst="rect">
              <a:avLst/>
            </a:prstGeom>
          </p:spPr>
        </p:pic>
        <p:pic>
          <p:nvPicPr>
            <p:cNvPr id="39" name="Graphic 38" descr="Magnifying glass with solid fill">
              <a:extLst>
                <a:ext uri="{FF2B5EF4-FFF2-40B4-BE49-F238E27FC236}">
                  <a16:creationId xmlns:a16="http://schemas.microsoft.com/office/drawing/2014/main" id="{30056036-23A4-721E-8C6B-EFC196FCB91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4893619"/>
              <a:ext cx="516001" cy="512545"/>
            </a:xfrm>
            <a:prstGeom prst="rect">
              <a:avLst/>
            </a:prstGeom>
          </p:spPr>
        </p:pic>
      </p:grpSp>
      <p:pic>
        <p:nvPicPr>
          <p:cNvPr id="34" name="Picture 33" descr="Download Quote Box Png Rectangle Quote Box Full Size">
            <a:extLst>
              <a:ext uri="{FF2B5EF4-FFF2-40B4-BE49-F238E27FC236}">
                <a16:creationId xmlns:a16="http://schemas.microsoft.com/office/drawing/2014/main" id="{1C919A2D-4314-444D-3689-72D1739312A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p:blipFill>
        <p:spPr>
          <a:xfrm>
            <a:off x="374434" y="4747100"/>
            <a:ext cx="4549235" cy="1912668"/>
          </a:xfrm>
          <a:prstGeom prst="rect">
            <a:avLst/>
          </a:prstGeom>
          <a:effectLst>
            <a:outerShdw blurRad="63500" sx="102000" sy="102000" algn="ctr" rotWithShape="0">
              <a:prstClr val="black">
                <a:alpha val="40000"/>
              </a:prstClr>
            </a:outerShdw>
          </a:effectLst>
        </p:spPr>
      </p:pic>
      <p:cxnSp>
        <p:nvCxnSpPr>
          <p:cNvPr id="3" name="Straight Connector 2">
            <a:extLst>
              <a:ext uri="{FF2B5EF4-FFF2-40B4-BE49-F238E27FC236}">
                <a16:creationId xmlns:a16="http://schemas.microsoft.com/office/drawing/2014/main" id="{7A2DA6AE-B116-EB14-69DD-9819419CA4E1}"/>
              </a:ext>
            </a:extLst>
          </p:cNvPr>
          <p:cNvCxnSpPr>
            <a:cxnSpLocks/>
          </p:cNvCxnSpPr>
          <p:nvPr/>
        </p:nvCxnSpPr>
        <p:spPr>
          <a:xfrm>
            <a:off x="678872" y="9975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08056206-F041-B78B-51A5-4FA7B4E8DCA8}"/>
              </a:ext>
            </a:extLst>
          </p:cNvPr>
          <p:cNvSpPr txBox="1"/>
          <p:nvPr/>
        </p:nvSpPr>
        <p:spPr>
          <a:xfrm>
            <a:off x="293324" y="282952"/>
            <a:ext cx="1205345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uLnTx/>
                <a:uFillTx/>
                <a:latin typeface="Poppins" panose="00000500000000000000" pitchFamily="2" charset="0"/>
                <a:ea typeface="+mn-ea"/>
                <a:cs typeface="Poppins" panose="00000500000000000000" pitchFamily="2" charset="0"/>
              </a:rPr>
              <a:t>Safe and Well</a:t>
            </a:r>
          </a:p>
        </p:txBody>
      </p:sp>
      <p:sp>
        <p:nvSpPr>
          <p:cNvPr id="8" name="TextBox 7">
            <a:extLst>
              <a:ext uri="{FF2B5EF4-FFF2-40B4-BE49-F238E27FC236}">
                <a16:creationId xmlns:a16="http://schemas.microsoft.com/office/drawing/2014/main" id="{14D18E9D-0B53-6635-5BBB-EF3E3B9668E7}"/>
              </a:ext>
            </a:extLst>
          </p:cNvPr>
          <p:cNvSpPr txBox="1"/>
          <p:nvPr/>
        </p:nvSpPr>
        <p:spPr>
          <a:xfrm>
            <a:off x="2847601" y="286519"/>
            <a:ext cx="121484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uLnTx/>
                <a:uFillTx/>
                <a:latin typeface="Poppins" panose="00000500000000000000" pitchFamily="2" charset="0"/>
                <a:ea typeface="+mn-ea"/>
                <a:cs typeface="Poppins" panose="00000500000000000000" pitchFamily="2" charset="0"/>
              </a:rPr>
              <a:t>Officer</a:t>
            </a:r>
          </a:p>
        </p:txBody>
      </p:sp>
      <p:grpSp>
        <p:nvGrpSpPr>
          <p:cNvPr id="7" name="Group 6">
            <a:extLst>
              <a:ext uri="{FF2B5EF4-FFF2-40B4-BE49-F238E27FC236}">
                <a16:creationId xmlns:a16="http://schemas.microsoft.com/office/drawing/2014/main" id="{14EC0457-C5E9-B874-ECE3-7A0D7597664C}"/>
              </a:ext>
            </a:extLst>
          </p:cNvPr>
          <p:cNvGrpSpPr/>
          <p:nvPr/>
        </p:nvGrpSpPr>
        <p:grpSpPr>
          <a:xfrm>
            <a:off x="6520408" y="4753614"/>
            <a:ext cx="4052038" cy="842984"/>
            <a:chOff x="6991350" y="5386821"/>
            <a:chExt cx="4052038" cy="842984"/>
          </a:xfrm>
        </p:grpSpPr>
        <p:sp>
          <p:nvSpPr>
            <p:cNvPr id="25" name="Rectangle: Rounded Corners 24">
              <a:extLst>
                <a:ext uri="{FF2B5EF4-FFF2-40B4-BE49-F238E27FC236}">
                  <a16:creationId xmlns:a16="http://schemas.microsoft.com/office/drawing/2014/main" id="{5DD509D5-CDFC-CD85-C687-A976FC0C06E0}"/>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29" name="TextBox 28">
              <a:extLst>
                <a:ext uri="{FF2B5EF4-FFF2-40B4-BE49-F238E27FC236}">
                  <a16:creationId xmlns:a16="http://schemas.microsoft.com/office/drawing/2014/main" id="{2ABDD6AB-FB1C-770D-ACE5-596D7EB241FD}"/>
                </a:ext>
              </a:extLst>
            </p:cNvPr>
            <p:cNvSpPr txBox="1"/>
            <p:nvPr/>
          </p:nvSpPr>
          <p:spPr>
            <a:xfrm>
              <a:off x="7026051" y="5487088"/>
              <a:ext cx="3905403"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grpSp>
        <p:nvGrpSpPr>
          <p:cNvPr id="50" name="Group 49">
            <a:extLst>
              <a:ext uri="{FF2B5EF4-FFF2-40B4-BE49-F238E27FC236}">
                <a16:creationId xmlns:a16="http://schemas.microsoft.com/office/drawing/2014/main" id="{E60A5F9F-CA3D-A2D2-5028-823C529446DA}"/>
              </a:ext>
            </a:extLst>
          </p:cNvPr>
          <p:cNvGrpSpPr/>
          <p:nvPr/>
        </p:nvGrpSpPr>
        <p:grpSpPr>
          <a:xfrm>
            <a:off x="665858" y="1123410"/>
            <a:ext cx="3873050" cy="5303299"/>
            <a:chOff x="665858" y="1123410"/>
            <a:chExt cx="3873050" cy="5303299"/>
          </a:xfrm>
        </p:grpSpPr>
        <p:grpSp>
          <p:nvGrpSpPr>
            <p:cNvPr id="33" name="Group 32">
              <a:extLst>
                <a:ext uri="{FF2B5EF4-FFF2-40B4-BE49-F238E27FC236}">
                  <a16:creationId xmlns:a16="http://schemas.microsoft.com/office/drawing/2014/main" id="{DE7EF122-F365-0393-EB4C-6488459ECBFA}"/>
                </a:ext>
              </a:extLst>
            </p:cNvPr>
            <p:cNvGrpSpPr/>
            <p:nvPr/>
          </p:nvGrpSpPr>
          <p:grpSpPr>
            <a:xfrm>
              <a:off x="759193" y="1274751"/>
              <a:ext cx="3779715" cy="5151958"/>
              <a:chOff x="759193" y="1274751"/>
              <a:chExt cx="3779715" cy="5151958"/>
            </a:xfrm>
          </p:grpSpPr>
          <p:sp>
            <p:nvSpPr>
              <p:cNvPr id="27" name="TextBox 26">
                <a:extLst>
                  <a:ext uri="{FF2B5EF4-FFF2-40B4-BE49-F238E27FC236}">
                    <a16:creationId xmlns:a16="http://schemas.microsoft.com/office/drawing/2014/main" id="{750C9E14-6A33-1A75-1633-CBB4E674F3C1}"/>
                  </a:ext>
                </a:extLst>
              </p:cNvPr>
              <p:cNvSpPr txBox="1"/>
              <p:nvPr/>
            </p:nvSpPr>
            <p:spPr>
              <a:xfrm>
                <a:off x="759193" y="4980159"/>
                <a:ext cx="3779715" cy="1446550"/>
              </a:xfrm>
              <a:prstGeom prst="rect">
                <a:avLst/>
              </a:prstGeom>
              <a:noFill/>
            </p:spPr>
            <p:txBody>
              <a:bodyPr wrap="square">
                <a:spAutoFit/>
              </a:bodyPr>
              <a:lstStyle/>
              <a:p>
                <a:pPr lvl="0" algn="ctr"/>
                <a:r>
                  <a:rPr lang="en-GB" sz="1100">
                    <a:solidFill>
                      <a:schemeClr val="bg1"/>
                    </a:solidFill>
                    <a:latin typeface="Helvetica "/>
                  </a:rPr>
                  <a:t>This role is all about helping people stay safe in their homes and supporting members of the community who may need extra help. No two days are the same – you might fit smoke alarms, give fire safety advice, work with other organisations, or simply spend time chatting with someone who hasn't seen many people recently. The job involves planning visits, travelling to different homes, completing safety checks, and writing reports. </a:t>
                </a:r>
                <a:endParaRPr kumimoji="0" lang="en-GB" sz="1100" b="0" i="0" u="none" strike="noStrike" kern="1200" cap="none" spc="0" normalizeH="0" baseline="0" noProof="0">
                  <a:ln>
                    <a:noFill/>
                  </a:ln>
                  <a:solidFill>
                    <a:schemeClr val="bg1"/>
                  </a:solidFill>
                  <a:effectLst/>
                  <a:uLnTx/>
                  <a:uFillTx/>
                  <a:latin typeface="Helvetica "/>
                </a:endParaRPr>
              </a:p>
            </p:txBody>
          </p:sp>
          <p:pic>
            <p:nvPicPr>
              <p:cNvPr id="32" name="Picture 31">
                <a:extLst>
                  <a:ext uri="{FF2B5EF4-FFF2-40B4-BE49-F238E27FC236}">
                    <a16:creationId xmlns:a16="http://schemas.microsoft.com/office/drawing/2014/main" id="{A73AC3F1-84C5-E83E-FE0B-ABA84DF161C3}"/>
                  </a:ext>
                </a:extLst>
              </p:cNvPr>
              <p:cNvPicPr>
                <a:picLocks noChangeAspect="1"/>
              </p:cNvPicPr>
              <p:nvPr/>
            </p:nvPicPr>
            <p:blipFill>
              <a:blip r:embed="rId6" cstate="print">
                <a:extLst>
                  <a:ext uri="{28A0092B-C50C-407E-A947-70E740481C1C}">
                    <a14:useLocalDpi xmlns:a14="http://schemas.microsoft.com/office/drawing/2010/main" val="0"/>
                  </a:ext>
                </a:extLst>
              </a:blip>
              <a:srcRect l="20903" r="12127"/>
              <a:stretch>
                <a:fillRect/>
              </a:stretch>
            </p:blipFill>
            <p:spPr>
              <a:xfrm>
                <a:off x="831827" y="1274751"/>
                <a:ext cx="3409257" cy="3245597"/>
              </a:xfrm>
              <a:prstGeom prst="ellipse">
                <a:avLst/>
              </a:prstGeom>
            </p:spPr>
          </p:pic>
        </p:grpSp>
        <p:sp>
          <p:nvSpPr>
            <p:cNvPr id="30" name="Oval 29">
              <a:extLst>
                <a:ext uri="{FF2B5EF4-FFF2-40B4-BE49-F238E27FC236}">
                  <a16:creationId xmlns:a16="http://schemas.microsoft.com/office/drawing/2014/main" id="{18120C46-0B8F-3B0B-4F96-609051369E17}"/>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8020921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3A87EBBC-3A1A-03A3-94E2-6FE33F9941B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3052DB1-0210-99EB-76BF-92BAAB1F180A}"/>
              </a:ext>
            </a:extLst>
          </p:cNvPr>
          <p:cNvSpPr txBox="1"/>
          <p:nvPr/>
        </p:nvSpPr>
        <p:spPr>
          <a:xfrm>
            <a:off x="1130571" y="1622901"/>
            <a:ext cx="12053452"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rPr>
              <a:t>Social Media</a:t>
            </a:r>
          </a:p>
        </p:txBody>
      </p:sp>
      <p:cxnSp>
        <p:nvCxnSpPr>
          <p:cNvPr id="5" name="Straight Connector 4">
            <a:extLst>
              <a:ext uri="{FF2B5EF4-FFF2-40B4-BE49-F238E27FC236}">
                <a16:creationId xmlns:a16="http://schemas.microsoft.com/office/drawing/2014/main" id="{51F8C7FF-DF5C-D158-0531-3C41C277BEEC}"/>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DB9C6138-BF29-4C00-98B3-3FE712F33E74}"/>
              </a:ext>
            </a:extLst>
          </p:cNvPr>
          <p:cNvSpPr txBox="1"/>
          <p:nvPr/>
        </p:nvSpPr>
        <p:spPr>
          <a:xfrm>
            <a:off x="3208801" y="3156531"/>
            <a:ext cx="12148455"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Officer</a:t>
            </a:r>
          </a:p>
        </p:txBody>
      </p:sp>
      <p:pic>
        <p:nvPicPr>
          <p:cNvPr id="3" name="Picture 2" descr="Download Quote Box Png Rectangle Quote Box Full Size">
            <a:extLst>
              <a:ext uri="{FF2B5EF4-FFF2-40B4-BE49-F238E27FC236}">
                <a16:creationId xmlns:a16="http://schemas.microsoft.com/office/drawing/2014/main" id="{F02B6D06-9C17-5355-7FB6-C3986A02CB5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340154" y="11505165"/>
            <a:ext cx="4549235" cy="1912668"/>
          </a:xfrm>
          <a:prstGeom prst="rect">
            <a:avLst/>
          </a:prstGeom>
          <a:effectLst>
            <a:outerShdw blurRad="63500" sx="102000" sy="102000" algn="ctr" rotWithShape="0">
              <a:prstClr val="black">
                <a:alpha val="40000"/>
              </a:prstClr>
            </a:outerShdw>
          </a:effectLst>
        </p:spPr>
      </p:pic>
      <p:grpSp>
        <p:nvGrpSpPr>
          <p:cNvPr id="6" name="Group 5">
            <a:extLst>
              <a:ext uri="{FF2B5EF4-FFF2-40B4-BE49-F238E27FC236}">
                <a16:creationId xmlns:a16="http://schemas.microsoft.com/office/drawing/2014/main" id="{1D22301E-022A-62D7-B29C-4A938F936C71}"/>
              </a:ext>
            </a:extLst>
          </p:cNvPr>
          <p:cNvGrpSpPr/>
          <p:nvPr/>
        </p:nvGrpSpPr>
        <p:grpSpPr>
          <a:xfrm>
            <a:off x="631578" y="7881475"/>
            <a:ext cx="3840616" cy="5170381"/>
            <a:chOff x="665858" y="1123410"/>
            <a:chExt cx="3840616" cy="5170381"/>
          </a:xfrm>
        </p:grpSpPr>
        <p:grpSp>
          <p:nvGrpSpPr>
            <p:cNvPr id="7" name="Group 6">
              <a:extLst>
                <a:ext uri="{FF2B5EF4-FFF2-40B4-BE49-F238E27FC236}">
                  <a16:creationId xmlns:a16="http://schemas.microsoft.com/office/drawing/2014/main" id="{87C6344C-F0CF-3107-72F2-CE81427273C5}"/>
                </a:ext>
              </a:extLst>
            </p:cNvPr>
            <p:cNvGrpSpPr/>
            <p:nvPr/>
          </p:nvGrpSpPr>
          <p:grpSpPr>
            <a:xfrm>
              <a:off x="765278" y="1300368"/>
              <a:ext cx="3741196" cy="4993423"/>
              <a:chOff x="778453" y="1312565"/>
              <a:chExt cx="3741196" cy="4993423"/>
            </a:xfrm>
          </p:grpSpPr>
          <p:sp>
            <p:nvSpPr>
              <p:cNvPr id="9" name="TextBox 8">
                <a:extLst>
                  <a:ext uri="{FF2B5EF4-FFF2-40B4-BE49-F238E27FC236}">
                    <a16:creationId xmlns:a16="http://schemas.microsoft.com/office/drawing/2014/main" id="{AF43A2A5-DAB8-78FC-70B4-FFB9FB4AC682}"/>
                  </a:ext>
                </a:extLst>
              </p:cNvPr>
              <p:cNvSpPr txBox="1"/>
              <p:nvPr/>
            </p:nvSpPr>
            <p:spPr>
              <a:xfrm>
                <a:off x="778453" y="5136437"/>
                <a:ext cx="3741196" cy="1169551"/>
              </a:xfrm>
              <a:prstGeom prst="rect">
                <a:avLst/>
              </a:prstGeom>
              <a:noFill/>
            </p:spPr>
            <p:txBody>
              <a:bodyPr wrap="square">
                <a:spAutoFit/>
              </a:bodyPr>
              <a:lstStyle/>
              <a:p>
                <a:pPr lvl="0" algn="ctr"/>
                <a:r>
                  <a:rPr lang="en-GB" sz="1000">
                    <a:solidFill>
                      <a:schemeClr val="bg1"/>
                    </a:solidFill>
                  </a:rPr>
                  <a:t>I work in communications, creating content that helps inform and engage the public. What I enjoy most is the variety of the role—no two days are the same. I travel to different fire stations, work with firefighters and colleagues, create videos and social media content, and help plan campaigns with my team. It’s rewarding to know that the content we create can have a real impact on the community. </a:t>
                </a:r>
                <a:endParaRPr kumimoji="0" lang="en-GB" sz="1000" b="0" i="0" u="none" strike="noStrike" kern="1200" cap="none" spc="0" normalizeH="0" baseline="0" noProof="0">
                  <a:ln>
                    <a:noFill/>
                  </a:ln>
                  <a:solidFill>
                    <a:schemeClr val="bg1"/>
                  </a:solidFill>
                  <a:effectLst/>
                  <a:uLnTx/>
                  <a:uFillTx/>
                  <a:latin typeface="Helvetica "/>
                  <a:ea typeface="+mn-ea"/>
                  <a:cs typeface="+mn-cs"/>
                </a:endParaRPr>
              </a:p>
            </p:txBody>
          </p:sp>
          <p:pic>
            <p:nvPicPr>
              <p:cNvPr id="10" name="Picture 9">
                <a:extLst>
                  <a:ext uri="{FF2B5EF4-FFF2-40B4-BE49-F238E27FC236}">
                    <a16:creationId xmlns:a16="http://schemas.microsoft.com/office/drawing/2014/main" id="{0E29058B-BDBA-861B-39A3-E5E00CB7321D}"/>
                  </a:ext>
                </a:extLst>
              </p:cNvPr>
              <p:cNvPicPr>
                <a:picLocks noChangeAspect="1"/>
              </p:cNvPicPr>
              <p:nvPr/>
            </p:nvPicPr>
            <p:blipFill>
              <a:blip r:embed="rId4" cstate="print">
                <a:extLst>
                  <a:ext uri="{28A0092B-C50C-407E-A947-70E740481C1C}">
                    <a14:useLocalDpi xmlns:a14="http://schemas.microsoft.com/office/drawing/2010/main" val="0"/>
                  </a:ext>
                </a:extLst>
              </a:blip>
              <a:srcRect l="13483" r="18176"/>
              <a:stretch>
                <a:fillRect/>
              </a:stretch>
            </p:blipFill>
            <p:spPr>
              <a:xfrm>
                <a:off x="862465" y="1312565"/>
                <a:ext cx="3347982" cy="3212713"/>
              </a:xfrm>
              <a:prstGeom prst="ellipse">
                <a:avLst/>
              </a:prstGeom>
              <a:effectLst>
                <a:outerShdw blurRad="50800" dist="38100" dir="2700000" algn="tl" rotWithShape="0">
                  <a:prstClr val="black">
                    <a:alpha val="40000"/>
                  </a:prstClr>
                </a:outerShdw>
              </a:effectLst>
            </p:spPr>
          </p:pic>
        </p:grpSp>
        <p:sp>
          <p:nvSpPr>
            <p:cNvPr id="8" name="Oval 7">
              <a:extLst>
                <a:ext uri="{FF2B5EF4-FFF2-40B4-BE49-F238E27FC236}">
                  <a16:creationId xmlns:a16="http://schemas.microsoft.com/office/drawing/2014/main" id="{DE05EB2F-DE8A-AB03-E675-EEA1F827B5BD}"/>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10">
            <a:extLst>
              <a:ext uri="{FF2B5EF4-FFF2-40B4-BE49-F238E27FC236}">
                <a16:creationId xmlns:a16="http://schemas.microsoft.com/office/drawing/2014/main" id="{FEF6C0FE-0E52-96F5-483E-9BC8FB0F734F}"/>
              </a:ext>
            </a:extLst>
          </p:cNvPr>
          <p:cNvGrpSpPr/>
          <p:nvPr/>
        </p:nvGrpSpPr>
        <p:grpSpPr>
          <a:xfrm>
            <a:off x="5608024" y="7952992"/>
            <a:ext cx="5952398" cy="4970824"/>
            <a:chOff x="5531613" y="1322967"/>
            <a:chExt cx="5952398" cy="4970824"/>
          </a:xfrm>
        </p:grpSpPr>
        <p:grpSp>
          <p:nvGrpSpPr>
            <p:cNvPr id="12" name="Group 11">
              <a:extLst>
                <a:ext uri="{FF2B5EF4-FFF2-40B4-BE49-F238E27FC236}">
                  <a16:creationId xmlns:a16="http://schemas.microsoft.com/office/drawing/2014/main" id="{F0A1CFED-F60F-B81E-C447-5FE0526E4041}"/>
                </a:ext>
              </a:extLst>
            </p:cNvPr>
            <p:cNvGrpSpPr/>
            <p:nvPr/>
          </p:nvGrpSpPr>
          <p:grpSpPr>
            <a:xfrm>
              <a:off x="5531613" y="1322967"/>
              <a:ext cx="5952398" cy="4970824"/>
              <a:chOff x="5745336" y="1592833"/>
              <a:chExt cx="5177642" cy="3379214"/>
            </a:xfrm>
          </p:grpSpPr>
          <p:grpSp>
            <p:nvGrpSpPr>
              <p:cNvPr id="16" name="Group 15">
                <a:extLst>
                  <a:ext uri="{FF2B5EF4-FFF2-40B4-BE49-F238E27FC236}">
                    <a16:creationId xmlns:a16="http://schemas.microsoft.com/office/drawing/2014/main" id="{26488695-FFEE-DE2E-707F-041ED626B9CA}"/>
                  </a:ext>
                </a:extLst>
              </p:cNvPr>
              <p:cNvGrpSpPr/>
              <p:nvPr/>
            </p:nvGrpSpPr>
            <p:grpSpPr>
              <a:xfrm>
                <a:off x="5745336" y="1592833"/>
                <a:ext cx="5177642" cy="3379214"/>
                <a:chOff x="6463144" y="1486213"/>
                <a:chExt cx="4592783" cy="3176840"/>
              </a:xfrm>
            </p:grpSpPr>
            <p:sp>
              <p:nvSpPr>
                <p:cNvPr id="47" name="Rectangle: Rounded Corners 46">
                  <a:extLst>
                    <a:ext uri="{FF2B5EF4-FFF2-40B4-BE49-F238E27FC236}">
                      <a16:creationId xmlns:a16="http://schemas.microsoft.com/office/drawing/2014/main" id="{F05A9B1F-90FD-3E40-A8A8-1AFC273A3F67}"/>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8" name="Graphic 47" descr="Magnifying glass with solid fill">
                  <a:extLst>
                    <a:ext uri="{FF2B5EF4-FFF2-40B4-BE49-F238E27FC236}">
                      <a16:creationId xmlns:a16="http://schemas.microsoft.com/office/drawing/2014/main" id="{155854F9-76F6-BD51-BC38-57DC30BD00C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481" y="1574766"/>
                  <a:ext cx="398139" cy="327566"/>
                </a:xfrm>
                <a:prstGeom prst="rect">
                  <a:avLst/>
                </a:prstGeom>
              </p:spPr>
            </p:pic>
            <p:pic>
              <p:nvPicPr>
                <p:cNvPr id="49" name="Graphic 48" descr="Radio microphone outline">
                  <a:extLst>
                    <a:ext uri="{FF2B5EF4-FFF2-40B4-BE49-F238E27FC236}">
                      <a16:creationId xmlns:a16="http://schemas.microsoft.com/office/drawing/2014/main" id="{21D09664-FE32-2705-3E32-DBD3B522411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5235" y="1604411"/>
                  <a:ext cx="409956" cy="271787"/>
                </a:xfrm>
                <a:prstGeom prst="rect">
                  <a:avLst/>
                </a:prstGeom>
              </p:spPr>
            </p:pic>
            <p:sp>
              <p:nvSpPr>
                <p:cNvPr id="50" name="TextBox 49">
                  <a:extLst>
                    <a:ext uri="{FF2B5EF4-FFF2-40B4-BE49-F238E27FC236}">
                      <a16:creationId xmlns:a16="http://schemas.microsoft.com/office/drawing/2014/main" id="{2F9E608A-E3FD-D9B9-0C55-D0063BC0CCB1}"/>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51" name="Rectangle: Rounded Corners 50">
                  <a:extLst>
                    <a:ext uri="{FF2B5EF4-FFF2-40B4-BE49-F238E27FC236}">
                      <a16:creationId xmlns:a16="http://schemas.microsoft.com/office/drawing/2014/main" id="{CD65E270-3637-2ECF-78D1-1AB70EF6DF00}"/>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TextBox 16">
                <a:extLst>
                  <a:ext uri="{FF2B5EF4-FFF2-40B4-BE49-F238E27FC236}">
                    <a16:creationId xmlns:a16="http://schemas.microsoft.com/office/drawing/2014/main" id="{C363441C-FF4F-78F0-40FF-C7C1489DF8D5}"/>
                  </a:ext>
                </a:extLst>
              </p:cNvPr>
              <p:cNvSpPr txBox="1"/>
              <p:nvPr/>
            </p:nvSpPr>
            <p:spPr>
              <a:xfrm>
                <a:off x="6540090" y="2318021"/>
                <a:ext cx="3854077" cy="690457"/>
              </a:xfrm>
              <a:prstGeom prst="rect">
                <a:avLst/>
              </a:prstGeom>
              <a:noFill/>
            </p:spPr>
            <p:txBody>
              <a:bodyPr wrap="square">
                <a:spAutoFit/>
              </a:bodyPr>
              <a:lstStyle/>
              <a:p>
                <a:r>
                  <a:rPr lang="en-US" sz="2000" b="1"/>
                  <a:t>Run</a:t>
                </a:r>
                <a:r>
                  <a:rPr lang="en-US" sz="2000"/>
                  <a:t> Kent Fire and Rescue’s social media channels</a:t>
                </a:r>
                <a:r>
                  <a:rPr lang="en-US" sz="2000" b="1"/>
                  <a:t> day-to-day</a:t>
                </a:r>
                <a:r>
                  <a:rPr lang="en-US" sz="2000"/>
                  <a:t>, and </a:t>
                </a:r>
                <a:r>
                  <a:rPr lang="en-US" sz="2000" b="1"/>
                  <a:t>during emergency incidents</a:t>
                </a:r>
                <a:r>
                  <a:rPr lang="en-US" sz="2000"/>
                  <a:t>. </a:t>
                </a:r>
              </a:p>
            </p:txBody>
          </p:sp>
          <p:sp>
            <p:nvSpPr>
              <p:cNvPr id="18" name="TextBox 17">
                <a:extLst>
                  <a:ext uri="{FF2B5EF4-FFF2-40B4-BE49-F238E27FC236}">
                    <a16:creationId xmlns:a16="http://schemas.microsoft.com/office/drawing/2014/main" id="{C51920FE-4B2E-52AE-7C25-4B9345D6658E}"/>
                  </a:ext>
                </a:extLst>
              </p:cNvPr>
              <p:cNvSpPr txBox="1"/>
              <p:nvPr/>
            </p:nvSpPr>
            <p:spPr>
              <a:xfrm>
                <a:off x="6540090" y="3079602"/>
                <a:ext cx="3784615" cy="690457"/>
              </a:xfrm>
              <a:prstGeom prst="rect">
                <a:avLst/>
              </a:prstGeom>
              <a:noFill/>
            </p:spPr>
            <p:txBody>
              <a:bodyPr wrap="square">
                <a:spAutoFit/>
              </a:bodyPr>
              <a:lstStyle/>
              <a:p>
                <a:r>
                  <a:rPr lang="en-US" sz="2000"/>
                  <a:t>Produce </a:t>
                </a:r>
                <a:r>
                  <a:rPr lang="en-US" sz="2000" b="1"/>
                  <a:t>detailed content plans </a:t>
                </a:r>
                <a:r>
                  <a:rPr lang="en-US" sz="2000"/>
                  <a:t>for all Kent Fire and Rescue’s social media channels. </a:t>
                </a:r>
              </a:p>
            </p:txBody>
          </p:sp>
          <p:sp>
            <p:nvSpPr>
              <p:cNvPr id="19" name="TextBox 18">
                <a:extLst>
                  <a:ext uri="{FF2B5EF4-FFF2-40B4-BE49-F238E27FC236}">
                    <a16:creationId xmlns:a16="http://schemas.microsoft.com/office/drawing/2014/main" id="{1339EDF0-22E0-C811-FD8E-3CA4210C5B00}"/>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6" name="TextBox 45">
                <a:extLst>
                  <a:ext uri="{FF2B5EF4-FFF2-40B4-BE49-F238E27FC236}">
                    <a16:creationId xmlns:a16="http://schemas.microsoft.com/office/drawing/2014/main" id="{E50AD40E-C4A0-B35A-D3C0-5D3FA0B2B563}"/>
                  </a:ext>
                </a:extLst>
              </p:cNvPr>
              <p:cNvSpPr txBox="1"/>
              <p:nvPr/>
            </p:nvSpPr>
            <p:spPr>
              <a:xfrm>
                <a:off x="6540090" y="3934762"/>
                <a:ext cx="4138018" cy="690457"/>
              </a:xfrm>
              <a:prstGeom prst="rect">
                <a:avLst/>
              </a:prstGeom>
              <a:noFill/>
            </p:spPr>
            <p:txBody>
              <a:bodyPr wrap="square">
                <a:spAutoFit/>
              </a:bodyPr>
              <a:lstStyle/>
              <a:p>
                <a:r>
                  <a:rPr lang="en-GB" sz="2000">
                    <a:solidFill>
                      <a:srgbClr val="25314F"/>
                    </a:solidFill>
                  </a:rPr>
                  <a:t>This job requires </a:t>
                </a:r>
                <a:r>
                  <a:rPr lang="en-US" sz="2000" b="1">
                    <a:solidFill>
                      <a:srgbClr val="25314F"/>
                    </a:solidFill>
                  </a:rPr>
                  <a:t>work independently, working well under pressure </a:t>
                </a:r>
                <a:r>
                  <a:rPr lang="en-US" sz="2000">
                    <a:solidFill>
                      <a:srgbClr val="25314F"/>
                    </a:solidFill>
                  </a:rPr>
                  <a:t>and </a:t>
                </a:r>
                <a:r>
                  <a:rPr lang="en-US" sz="2000" b="1">
                    <a:solidFill>
                      <a:srgbClr val="25314F"/>
                    </a:solidFill>
                  </a:rPr>
                  <a:t>attention to detail </a:t>
                </a:r>
                <a:endParaRPr lang="en-GB" sz="2000" b="1">
                  <a:solidFill>
                    <a:srgbClr val="25314F"/>
                  </a:solidFill>
                </a:endParaRPr>
              </a:p>
            </p:txBody>
          </p:sp>
        </p:grpSp>
        <p:pic>
          <p:nvPicPr>
            <p:cNvPr id="13" name="Graphic 12" descr="Magnifying glass with solid fill">
              <a:extLst>
                <a:ext uri="{FF2B5EF4-FFF2-40B4-BE49-F238E27FC236}">
                  <a16:creationId xmlns:a16="http://schemas.microsoft.com/office/drawing/2014/main" id="{04849041-424C-31B5-30DF-D756558529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8577" y="2590514"/>
              <a:ext cx="516001" cy="512545"/>
            </a:xfrm>
            <a:prstGeom prst="rect">
              <a:avLst/>
            </a:prstGeom>
          </p:spPr>
        </p:pic>
        <p:pic>
          <p:nvPicPr>
            <p:cNvPr id="14" name="Graphic 13" descr="Magnifying glass with solid fill">
              <a:extLst>
                <a:ext uri="{FF2B5EF4-FFF2-40B4-BE49-F238E27FC236}">
                  <a16:creationId xmlns:a16="http://schemas.microsoft.com/office/drawing/2014/main" id="{61CBF228-9796-EFBC-17BE-8A7320758B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3657943"/>
              <a:ext cx="516001" cy="512545"/>
            </a:xfrm>
            <a:prstGeom prst="rect">
              <a:avLst/>
            </a:prstGeom>
          </p:spPr>
        </p:pic>
        <p:pic>
          <p:nvPicPr>
            <p:cNvPr id="15" name="Graphic 14" descr="Magnifying glass with solid fill">
              <a:extLst>
                <a:ext uri="{FF2B5EF4-FFF2-40B4-BE49-F238E27FC236}">
                  <a16:creationId xmlns:a16="http://schemas.microsoft.com/office/drawing/2014/main" id="{CE54F5CE-997E-A308-73FE-26AB753EDEF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4893619"/>
              <a:ext cx="516001" cy="512545"/>
            </a:xfrm>
            <a:prstGeom prst="rect">
              <a:avLst/>
            </a:prstGeom>
          </p:spPr>
        </p:pic>
      </p:grpSp>
      <p:grpSp>
        <p:nvGrpSpPr>
          <p:cNvPr id="52" name="Group 51">
            <a:extLst>
              <a:ext uri="{FF2B5EF4-FFF2-40B4-BE49-F238E27FC236}">
                <a16:creationId xmlns:a16="http://schemas.microsoft.com/office/drawing/2014/main" id="{277920C8-4DE4-A7E2-20ED-493975E7AC10}"/>
              </a:ext>
            </a:extLst>
          </p:cNvPr>
          <p:cNvGrpSpPr/>
          <p:nvPr/>
        </p:nvGrpSpPr>
        <p:grpSpPr>
          <a:xfrm>
            <a:off x="6558202" y="11416508"/>
            <a:ext cx="4314425" cy="1073989"/>
            <a:chOff x="6991350" y="5386821"/>
            <a:chExt cx="4052038" cy="842984"/>
          </a:xfrm>
        </p:grpSpPr>
        <p:sp>
          <p:nvSpPr>
            <p:cNvPr id="53" name="Rectangle: Rounded Corners 52">
              <a:extLst>
                <a:ext uri="{FF2B5EF4-FFF2-40B4-BE49-F238E27FC236}">
                  <a16:creationId xmlns:a16="http://schemas.microsoft.com/office/drawing/2014/main" id="{B694A669-7783-BA1A-1109-FD24A7CDF5D6}"/>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54" name="TextBox 53">
              <a:extLst>
                <a:ext uri="{FF2B5EF4-FFF2-40B4-BE49-F238E27FC236}">
                  <a16:creationId xmlns:a16="http://schemas.microsoft.com/office/drawing/2014/main" id="{656EAC41-73EF-62D1-18BB-41F3D9C1D083}"/>
                </a:ext>
              </a:extLst>
            </p:cNvPr>
            <p:cNvSpPr txBox="1"/>
            <p:nvPr/>
          </p:nvSpPr>
          <p:spPr>
            <a:xfrm>
              <a:off x="7020352" y="5515925"/>
              <a:ext cx="3905403" cy="55562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20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3774310769"/>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2"/>
                                        </p:tgtEl>
                                      </p:cBhvr>
                                    </p:animEffect>
                                    <p:set>
                                      <p:cBhvr>
                                        <p:cTn id="7"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55E8C4DA-B061-E757-EE0E-FF150017ADCB}"/>
            </a:ext>
          </a:extLst>
        </p:cNvPr>
        <p:cNvGrpSpPr/>
        <p:nvPr/>
      </p:nvGrpSpPr>
      <p:grpSpPr>
        <a:xfrm>
          <a:off x="0" y="0"/>
          <a:ext cx="0" cy="0"/>
          <a:chOff x="0" y="0"/>
          <a:chExt cx="0" cy="0"/>
        </a:xfrm>
      </p:grpSpPr>
      <p:grpSp>
        <p:nvGrpSpPr>
          <p:cNvPr id="35" name="Group 34">
            <a:extLst>
              <a:ext uri="{FF2B5EF4-FFF2-40B4-BE49-F238E27FC236}">
                <a16:creationId xmlns:a16="http://schemas.microsoft.com/office/drawing/2014/main" id="{15E5770D-540E-948A-DFF7-2DEB9CD2E0CF}"/>
              </a:ext>
            </a:extLst>
          </p:cNvPr>
          <p:cNvGrpSpPr/>
          <p:nvPr/>
        </p:nvGrpSpPr>
        <p:grpSpPr>
          <a:xfrm>
            <a:off x="5531613" y="1322967"/>
            <a:ext cx="5952398" cy="4970824"/>
            <a:chOff x="5531613" y="1322967"/>
            <a:chExt cx="5952398" cy="4970824"/>
          </a:xfrm>
        </p:grpSpPr>
        <p:grpSp>
          <p:nvGrpSpPr>
            <p:cNvPr id="36" name="Group 35">
              <a:extLst>
                <a:ext uri="{FF2B5EF4-FFF2-40B4-BE49-F238E27FC236}">
                  <a16:creationId xmlns:a16="http://schemas.microsoft.com/office/drawing/2014/main" id="{B7291768-E0F2-DF22-468B-0D34F17E885B}"/>
                </a:ext>
              </a:extLst>
            </p:cNvPr>
            <p:cNvGrpSpPr/>
            <p:nvPr/>
          </p:nvGrpSpPr>
          <p:grpSpPr>
            <a:xfrm>
              <a:off x="5531613" y="1322967"/>
              <a:ext cx="5952398" cy="4970824"/>
              <a:chOff x="5745336" y="1592833"/>
              <a:chExt cx="5177642" cy="3379214"/>
            </a:xfrm>
          </p:grpSpPr>
          <p:grpSp>
            <p:nvGrpSpPr>
              <p:cNvPr id="40" name="Group 39">
                <a:extLst>
                  <a:ext uri="{FF2B5EF4-FFF2-40B4-BE49-F238E27FC236}">
                    <a16:creationId xmlns:a16="http://schemas.microsoft.com/office/drawing/2014/main" id="{F85D101F-09F1-4EE0-89DE-EBE96750FF27}"/>
                  </a:ext>
                </a:extLst>
              </p:cNvPr>
              <p:cNvGrpSpPr/>
              <p:nvPr/>
            </p:nvGrpSpPr>
            <p:grpSpPr>
              <a:xfrm>
                <a:off x="5745336" y="1592833"/>
                <a:ext cx="5177642" cy="3379214"/>
                <a:chOff x="6463144" y="1486213"/>
                <a:chExt cx="4592783" cy="3176840"/>
              </a:xfrm>
            </p:grpSpPr>
            <p:sp>
              <p:nvSpPr>
                <p:cNvPr id="45" name="Rectangle: Rounded Corners 44">
                  <a:extLst>
                    <a:ext uri="{FF2B5EF4-FFF2-40B4-BE49-F238E27FC236}">
                      <a16:creationId xmlns:a16="http://schemas.microsoft.com/office/drawing/2014/main" id="{5B7E0F21-87C6-23FF-7355-E012BF62C4BC}"/>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Graphic 45" descr="Magnifying glass with solid fill">
                  <a:extLst>
                    <a:ext uri="{FF2B5EF4-FFF2-40B4-BE49-F238E27FC236}">
                      <a16:creationId xmlns:a16="http://schemas.microsoft.com/office/drawing/2014/main" id="{C52A2D8F-6626-7022-88AF-FF362D198B0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69481" y="1574766"/>
                  <a:ext cx="398139" cy="327566"/>
                </a:xfrm>
                <a:prstGeom prst="rect">
                  <a:avLst/>
                </a:prstGeom>
              </p:spPr>
            </p:pic>
            <p:pic>
              <p:nvPicPr>
                <p:cNvPr id="47" name="Graphic 46" descr="Radio microphone outline">
                  <a:extLst>
                    <a:ext uri="{FF2B5EF4-FFF2-40B4-BE49-F238E27FC236}">
                      <a16:creationId xmlns:a16="http://schemas.microsoft.com/office/drawing/2014/main" id="{4CEBB073-7647-14A8-E060-4E9F27F16C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25235" y="1604411"/>
                  <a:ext cx="409956" cy="271787"/>
                </a:xfrm>
                <a:prstGeom prst="rect">
                  <a:avLst/>
                </a:prstGeom>
              </p:spPr>
            </p:pic>
            <p:sp>
              <p:nvSpPr>
                <p:cNvPr id="48" name="TextBox 47">
                  <a:extLst>
                    <a:ext uri="{FF2B5EF4-FFF2-40B4-BE49-F238E27FC236}">
                      <a16:creationId xmlns:a16="http://schemas.microsoft.com/office/drawing/2014/main" id="{D3F683A1-2C43-00E0-C0F3-E95ABD7C2A59}"/>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49" name="Rectangle: Rounded Corners 48">
                  <a:extLst>
                    <a:ext uri="{FF2B5EF4-FFF2-40B4-BE49-F238E27FC236}">
                      <a16:creationId xmlns:a16="http://schemas.microsoft.com/office/drawing/2014/main" id="{0A116315-F2D3-940E-0B01-41DD9BF3D745}"/>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1" name="TextBox 40">
                <a:extLst>
                  <a:ext uri="{FF2B5EF4-FFF2-40B4-BE49-F238E27FC236}">
                    <a16:creationId xmlns:a16="http://schemas.microsoft.com/office/drawing/2014/main" id="{72E3FB7B-8F22-15F9-B08A-83517C94600D}"/>
                  </a:ext>
                </a:extLst>
              </p:cNvPr>
              <p:cNvSpPr txBox="1"/>
              <p:nvPr/>
            </p:nvSpPr>
            <p:spPr>
              <a:xfrm>
                <a:off x="6540090" y="2318021"/>
                <a:ext cx="3854077" cy="690457"/>
              </a:xfrm>
              <a:prstGeom prst="rect">
                <a:avLst/>
              </a:prstGeom>
              <a:noFill/>
            </p:spPr>
            <p:txBody>
              <a:bodyPr wrap="square">
                <a:spAutoFit/>
              </a:bodyPr>
              <a:lstStyle/>
              <a:p>
                <a:r>
                  <a:rPr lang="en-US" sz="2000" b="1"/>
                  <a:t>Operate</a:t>
                </a:r>
                <a:r>
                  <a:rPr lang="en-US" sz="2000"/>
                  <a:t> Kent Fire and Rescue’s social media channels</a:t>
                </a:r>
                <a:r>
                  <a:rPr lang="en-US" sz="2000" b="1"/>
                  <a:t> day-to-day</a:t>
                </a:r>
                <a:r>
                  <a:rPr lang="en-US" sz="2000"/>
                  <a:t>, and </a:t>
                </a:r>
                <a:r>
                  <a:rPr lang="en-US" sz="2000" b="1"/>
                  <a:t>during emergency incidents</a:t>
                </a:r>
                <a:r>
                  <a:rPr lang="en-US" sz="2000"/>
                  <a:t>. </a:t>
                </a:r>
              </a:p>
            </p:txBody>
          </p:sp>
          <p:sp>
            <p:nvSpPr>
              <p:cNvPr id="42" name="TextBox 41">
                <a:extLst>
                  <a:ext uri="{FF2B5EF4-FFF2-40B4-BE49-F238E27FC236}">
                    <a16:creationId xmlns:a16="http://schemas.microsoft.com/office/drawing/2014/main" id="{2C054F61-4BA9-7023-C36E-C4B3FD833D54}"/>
                  </a:ext>
                </a:extLst>
              </p:cNvPr>
              <p:cNvSpPr txBox="1"/>
              <p:nvPr/>
            </p:nvSpPr>
            <p:spPr>
              <a:xfrm>
                <a:off x="6540090" y="3079602"/>
                <a:ext cx="3784615" cy="690457"/>
              </a:xfrm>
              <a:prstGeom prst="rect">
                <a:avLst/>
              </a:prstGeom>
              <a:noFill/>
            </p:spPr>
            <p:txBody>
              <a:bodyPr wrap="square">
                <a:spAutoFit/>
              </a:bodyPr>
              <a:lstStyle/>
              <a:p>
                <a:r>
                  <a:rPr lang="en-US" sz="2000"/>
                  <a:t>Produce </a:t>
                </a:r>
                <a:r>
                  <a:rPr lang="en-US" sz="2000" b="1"/>
                  <a:t>detailed content plans </a:t>
                </a:r>
                <a:r>
                  <a:rPr lang="en-US" sz="2000"/>
                  <a:t>for all Kent Fire and Rescue’s social media channels. </a:t>
                </a:r>
              </a:p>
            </p:txBody>
          </p:sp>
          <p:sp>
            <p:nvSpPr>
              <p:cNvPr id="43" name="TextBox 42">
                <a:extLst>
                  <a:ext uri="{FF2B5EF4-FFF2-40B4-BE49-F238E27FC236}">
                    <a16:creationId xmlns:a16="http://schemas.microsoft.com/office/drawing/2014/main" id="{D67B48D1-8AC3-40E2-8856-74CCA58C50F7}"/>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4" name="TextBox 43">
                <a:extLst>
                  <a:ext uri="{FF2B5EF4-FFF2-40B4-BE49-F238E27FC236}">
                    <a16:creationId xmlns:a16="http://schemas.microsoft.com/office/drawing/2014/main" id="{F01A165D-E421-C43A-0BD6-60EF7834F8F3}"/>
                  </a:ext>
                </a:extLst>
              </p:cNvPr>
              <p:cNvSpPr txBox="1"/>
              <p:nvPr/>
            </p:nvSpPr>
            <p:spPr>
              <a:xfrm>
                <a:off x="6540090" y="3934762"/>
                <a:ext cx="4138018" cy="690457"/>
              </a:xfrm>
              <a:prstGeom prst="rect">
                <a:avLst/>
              </a:prstGeom>
              <a:noFill/>
            </p:spPr>
            <p:txBody>
              <a:bodyPr wrap="square">
                <a:spAutoFit/>
              </a:bodyPr>
              <a:lstStyle/>
              <a:p>
                <a:r>
                  <a:rPr lang="en-GB" sz="2000">
                    <a:solidFill>
                      <a:srgbClr val="25314F"/>
                    </a:solidFill>
                  </a:rPr>
                  <a:t>This job requires </a:t>
                </a:r>
                <a:r>
                  <a:rPr lang="en-US" sz="2000" b="1">
                    <a:solidFill>
                      <a:srgbClr val="25314F"/>
                    </a:solidFill>
                  </a:rPr>
                  <a:t>work independently, working well under pressure </a:t>
                </a:r>
                <a:r>
                  <a:rPr lang="en-US" sz="2000">
                    <a:solidFill>
                      <a:srgbClr val="25314F"/>
                    </a:solidFill>
                  </a:rPr>
                  <a:t>and </a:t>
                </a:r>
                <a:r>
                  <a:rPr lang="en-US" sz="2000" b="1">
                    <a:solidFill>
                      <a:srgbClr val="25314F"/>
                    </a:solidFill>
                  </a:rPr>
                  <a:t>attention to detail </a:t>
                </a:r>
                <a:endParaRPr lang="en-GB" sz="2000" b="1">
                  <a:solidFill>
                    <a:srgbClr val="25314F"/>
                  </a:solidFill>
                </a:endParaRPr>
              </a:p>
            </p:txBody>
          </p:sp>
        </p:grpSp>
        <p:pic>
          <p:nvPicPr>
            <p:cNvPr id="37" name="Graphic 36" descr="Magnifying glass with solid fill">
              <a:extLst>
                <a:ext uri="{FF2B5EF4-FFF2-40B4-BE49-F238E27FC236}">
                  <a16:creationId xmlns:a16="http://schemas.microsoft.com/office/drawing/2014/main" id="{030BB07F-60F3-D2DD-868F-27A82BB9FAE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8577" y="2590514"/>
              <a:ext cx="516001" cy="512545"/>
            </a:xfrm>
            <a:prstGeom prst="rect">
              <a:avLst/>
            </a:prstGeom>
          </p:spPr>
        </p:pic>
        <p:pic>
          <p:nvPicPr>
            <p:cNvPr id="38" name="Graphic 37" descr="Magnifying glass with solid fill">
              <a:extLst>
                <a:ext uri="{FF2B5EF4-FFF2-40B4-BE49-F238E27FC236}">
                  <a16:creationId xmlns:a16="http://schemas.microsoft.com/office/drawing/2014/main" id="{5EBB57E3-5F9D-9CDC-4094-2748DD89E8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3657943"/>
              <a:ext cx="516001" cy="512545"/>
            </a:xfrm>
            <a:prstGeom prst="rect">
              <a:avLst/>
            </a:prstGeom>
          </p:spPr>
        </p:pic>
        <p:pic>
          <p:nvPicPr>
            <p:cNvPr id="39" name="Graphic 38" descr="Magnifying glass with solid fill">
              <a:extLst>
                <a:ext uri="{FF2B5EF4-FFF2-40B4-BE49-F238E27FC236}">
                  <a16:creationId xmlns:a16="http://schemas.microsoft.com/office/drawing/2014/main" id="{52575B3E-B0A8-A2DD-97EF-1067EA95B29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4893619"/>
              <a:ext cx="516001" cy="512545"/>
            </a:xfrm>
            <a:prstGeom prst="rect">
              <a:avLst/>
            </a:prstGeom>
          </p:spPr>
        </p:pic>
      </p:grpSp>
      <p:pic>
        <p:nvPicPr>
          <p:cNvPr id="34" name="Picture 33" descr="Download Quote Box Png Rectangle Quote Box Full Size">
            <a:extLst>
              <a:ext uri="{FF2B5EF4-FFF2-40B4-BE49-F238E27FC236}">
                <a16:creationId xmlns:a16="http://schemas.microsoft.com/office/drawing/2014/main" id="{9BAE8CA8-7D7C-ABC5-D0E2-EC692F6FC27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p:blipFill>
        <p:spPr>
          <a:xfrm>
            <a:off x="374434" y="4747100"/>
            <a:ext cx="4549235" cy="1912668"/>
          </a:xfrm>
          <a:prstGeom prst="rect">
            <a:avLst/>
          </a:prstGeom>
          <a:effectLst>
            <a:outerShdw blurRad="63500" sx="102000" sy="102000" algn="ctr" rotWithShape="0">
              <a:prstClr val="black">
                <a:alpha val="40000"/>
              </a:prstClr>
            </a:outerShdw>
          </a:effectLst>
        </p:spPr>
      </p:pic>
      <p:cxnSp>
        <p:nvCxnSpPr>
          <p:cNvPr id="3" name="Straight Connector 2">
            <a:extLst>
              <a:ext uri="{FF2B5EF4-FFF2-40B4-BE49-F238E27FC236}">
                <a16:creationId xmlns:a16="http://schemas.microsoft.com/office/drawing/2014/main" id="{C4BB4E23-D19D-FAD5-D689-B78B639D7C7F}"/>
              </a:ext>
            </a:extLst>
          </p:cNvPr>
          <p:cNvCxnSpPr>
            <a:cxnSpLocks/>
          </p:cNvCxnSpPr>
          <p:nvPr/>
        </p:nvCxnSpPr>
        <p:spPr>
          <a:xfrm>
            <a:off x="678872" y="9975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335E8227-2753-D9C7-C93D-0FDBF4C87DAE}"/>
              </a:ext>
            </a:extLst>
          </p:cNvPr>
          <p:cNvSpPr txBox="1"/>
          <p:nvPr/>
        </p:nvSpPr>
        <p:spPr>
          <a:xfrm>
            <a:off x="287423" y="260461"/>
            <a:ext cx="1205345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rPr>
              <a:t>Social Media</a:t>
            </a:r>
          </a:p>
        </p:txBody>
      </p:sp>
      <p:sp>
        <p:nvSpPr>
          <p:cNvPr id="7" name="TextBox 6">
            <a:extLst>
              <a:ext uri="{FF2B5EF4-FFF2-40B4-BE49-F238E27FC236}">
                <a16:creationId xmlns:a16="http://schemas.microsoft.com/office/drawing/2014/main" id="{CF37317D-6191-6BE9-58F0-8DF2FB66AD75}"/>
              </a:ext>
            </a:extLst>
          </p:cNvPr>
          <p:cNvSpPr txBox="1"/>
          <p:nvPr/>
        </p:nvSpPr>
        <p:spPr>
          <a:xfrm>
            <a:off x="2685479" y="259626"/>
            <a:ext cx="121484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Officer</a:t>
            </a:r>
          </a:p>
        </p:txBody>
      </p:sp>
      <p:grpSp>
        <p:nvGrpSpPr>
          <p:cNvPr id="8" name="Group 7">
            <a:extLst>
              <a:ext uri="{FF2B5EF4-FFF2-40B4-BE49-F238E27FC236}">
                <a16:creationId xmlns:a16="http://schemas.microsoft.com/office/drawing/2014/main" id="{FA7B3D3E-EEA7-9802-6153-E29DFF9BA8EA}"/>
              </a:ext>
            </a:extLst>
          </p:cNvPr>
          <p:cNvGrpSpPr/>
          <p:nvPr/>
        </p:nvGrpSpPr>
        <p:grpSpPr>
          <a:xfrm>
            <a:off x="6481791" y="4786483"/>
            <a:ext cx="4314425" cy="1073989"/>
            <a:chOff x="6991350" y="5386821"/>
            <a:chExt cx="4052038" cy="842984"/>
          </a:xfrm>
        </p:grpSpPr>
        <p:sp>
          <p:nvSpPr>
            <p:cNvPr id="25" name="Rectangle: Rounded Corners 24">
              <a:extLst>
                <a:ext uri="{FF2B5EF4-FFF2-40B4-BE49-F238E27FC236}">
                  <a16:creationId xmlns:a16="http://schemas.microsoft.com/office/drawing/2014/main" id="{6F5220DB-5D7C-D16A-24C4-203DB3BAF3D2}"/>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31" name="TextBox 30">
              <a:extLst>
                <a:ext uri="{FF2B5EF4-FFF2-40B4-BE49-F238E27FC236}">
                  <a16:creationId xmlns:a16="http://schemas.microsoft.com/office/drawing/2014/main" id="{16B2558E-50E4-142F-998C-FC9FD3B8D80F}"/>
                </a:ext>
              </a:extLst>
            </p:cNvPr>
            <p:cNvSpPr txBox="1"/>
            <p:nvPr/>
          </p:nvSpPr>
          <p:spPr>
            <a:xfrm>
              <a:off x="7020352" y="5515925"/>
              <a:ext cx="3905403" cy="55562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20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20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grpSp>
        <p:nvGrpSpPr>
          <p:cNvPr id="50" name="Group 49">
            <a:extLst>
              <a:ext uri="{FF2B5EF4-FFF2-40B4-BE49-F238E27FC236}">
                <a16:creationId xmlns:a16="http://schemas.microsoft.com/office/drawing/2014/main" id="{76C6C3C4-1D1E-43C5-262C-B946543C9BDA}"/>
              </a:ext>
            </a:extLst>
          </p:cNvPr>
          <p:cNvGrpSpPr/>
          <p:nvPr/>
        </p:nvGrpSpPr>
        <p:grpSpPr>
          <a:xfrm>
            <a:off x="665858" y="1123410"/>
            <a:ext cx="3850751" cy="5334560"/>
            <a:chOff x="665858" y="1123410"/>
            <a:chExt cx="3850751" cy="5334560"/>
          </a:xfrm>
        </p:grpSpPr>
        <p:grpSp>
          <p:nvGrpSpPr>
            <p:cNvPr id="30" name="Group 29">
              <a:extLst>
                <a:ext uri="{FF2B5EF4-FFF2-40B4-BE49-F238E27FC236}">
                  <a16:creationId xmlns:a16="http://schemas.microsoft.com/office/drawing/2014/main" id="{AF07A712-B8C4-F3BA-6688-55DCF03BAEC2}"/>
                </a:ext>
              </a:extLst>
            </p:cNvPr>
            <p:cNvGrpSpPr/>
            <p:nvPr/>
          </p:nvGrpSpPr>
          <p:grpSpPr>
            <a:xfrm>
              <a:off x="775413" y="1300368"/>
              <a:ext cx="3741196" cy="5157602"/>
              <a:chOff x="788588" y="1312565"/>
              <a:chExt cx="3741196" cy="5157602"/>
            </a:xfrm>
          </p:grpSpPr>
          <p:sp>
            <p:nvSpPr>
              <p:cNvPr id="27" name="TextBox 26">
                <a:extLst>
                  <a:ext uri="{FF2B5EF4-FFF2-40B4-BE49-F238E27FC236}">
                    <a16:creationId xmlns:a16="http://schemas.microsoft.com/office/drawing/2014/main" id="{7988FD21-B983-9C16-9952-FA69D824BA70}"/>
                  </a:ext>
                </a:extLst>
              </p:cNvPr>
              <p:cNvSpPr txBox="1"/>
              <p:nvPr/>
            </p:nvSpPr>
            <p:spPr>
              <a:xfrm>
                <a:off x="788588" y="5023617"/>
                <a:ext cx="3741196" cy="1446550"/>
              </a:xfrm>
              <a:prstGeom prst="rect">
                <a:avLst/>
              </a:prstGeom>
              <a:noFill/>
            </p:spPr>
            <p:txBody>
              <a:bodyPr wrap="square">
                <a:spAutoFit/>
              </a:bodyPr>
              <a:lstStyle/>
              <a:p>
                <a:pPr lvl="0" algn="ctr"/>
                <a:r>
                  <a:rPr lang="en-GB" sz="1100">
                    <a:solidFill>
                      <a:schemeClr val="bg1"/>
                    </a:solidFill>
                    <a:latin typeface="Helvetica "/>
                  </a:rPr>
                  <a:t>I work in communications, creating content that helps inform and engage the public. What I enjoy most is the variety of the role—no two days are the same. I travel to different fire stations, work with firefighters and colleagues, create videos and social media content, and help plan campaigns with my team. It’s rewarding to know that the content we create can have a real impact on the community. </a:t>
                </a:r>
                <a:endParaRPr kumimoji="0" lang="en-GB" sz="1100" b="0" i="0" u="none" strike="noStrike" kern="1200" cap="none" spc="0" normalizeH="0" baseline="0" noProof="0">
                  <a:ln>
                    <a:noFill/>
                  </a:ln>
                  <a:solidFill>
                    <a:schemeClr val="bg1"/>
                  </a:solidFill>
                  <a:effectLst/>
                  <a:uLnTx/>
                  <a:uFillTx/>
                  <a:latin typeface="Helvetica "/>
                </a:endParaRPr>
              </a:p>
            </p:txBody>
          </p:sp>
          <p:pic>
            <p:nvPicPr>
              <p:cNvPr id="29" name="Picture 28">
                <a:extLst>
                  <a:ext uri="{FF2B5EF4-FFF2-40B4-BE49-F238E27FC236}">
                    <a16:creationId xmlns:a16="http://schemas.microsoft.com/office/drawing/2014/main" id="{C7FA90E6-9A90-5AFB-BBFD-052E3191F7A3}"/>
                  </a:ext>
                </a:extLst>
              </p:cNvPr>
              <p:cNvPicPr>
                <a:picLocks noChangeAspect="1"/>
              </p:cNvPicPr>
              <p:nvPr/>
            </p:nvPicPr>
            <p:blipFill>
              <a:blip r:embed="rId6" cstate="print">
                <a:extLst>
                  <a:ext uri="{28A0092B-C50C-407E-A947-70E740481C1C}">
                    <a14:useLocalDpi xmlns:a14="http://schemas.microsoft.com/office/drawing/2010/main" val="0"/>
                  </a:ext>
                </a:extLst>
              </a:blip>
              <a:srcRect l="13483" r="18176"/>
              <a:stretch>
                <a:fillRect/>
              </a:stretch>
            </p:blipFill>
            <p:spPr>
              <a:xfrm>
                <a:off x="862465" y="1312565"/>
                <a:ext cx="3347982" cy="3212713"/>
              </a:xfrm>
              <a:prstGeom prst="ellipse">
                <a:avLst/>
              </a:prstGeom>
              <a:effectLst>
                <a:outerShdw blurRad="50800" dist="38100" dir="2700000" algn="tl" rotWithShape="0">
                  <a:prstClr val="black">
                    <a:alpha val="40000"/>
                  </a:prstClr>
                </a:outerShdw>
              </a:effectLst>
            </p:spPr>
          </p:pic>
        </p:grpSp>
        <p:sp>
          <p:nvSpPr>
            <p:cNvPr id="32" name="Oval 31">
              <a:extLst>
                <a:ext uri="{FF2B5EF4-FFF2-40B4-BE49-F238E27FC236}">
                  <a16:creationId xmlns:a16="http://schemas.microsoft.com/office/drawing/2014/main" id="{EB568DF3-4EF2-482C-7586-F64CAC96A6D9}"/>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026588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F31D5193-2D33-3F7E-25E0-4BFC3102137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4203949-8A93-363E-64C0-D61CA12773C0}"/>
              </a:ext>
            </a:extLst>
          </p:cNvPr>
          <p:cNvSpPr txBox="1"/>
          <p:nvPr/>
        </p:nvSpPr>
        <p:spPr>
          <a:xfrm>
            <a:off x="-401064" y="742119"/>
            <a:ext cx="12994018"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500" b="1">
                <a:solidFill>
                  <a:schemeClr val="bg1"/>
                </a:solidFill>
                <a:latin typeface="Poppins" panose="00000500000000000000" pitchFamily="2" charset="0"/>
                <a:cs typeface="Poppins" panose="00000500000000000000" pitchFamily="2" charset="0"/>
              </a:rPr>
              <a:t>Immediate </a:t>
            </a:r>
          </a:p>
        </p:txBody>
      </p:sp>
      <p:cxnSp>
        <p:nvCxnSpPr>
          <p:cNvPr id="5" name="Straight Connector 4">
            <a:extLst>
              <a:ext uri="{FF2B5EF4-FFF2-40B4-BE49-F238E27FC236}">
                <a16:creationId xmlns:a16="http://schemas.microsoft.com/office/drawing/2014/main" id="{5A5639E1-F498-0148-7F8D-A8B6352C0785}"/>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76AD573E-B903-1216-D94C-313243C8E1A9}"/>
              </a:ext>
            </a:extLst>
          </p:cNvPr>
          <p:cNvSpPr txBox="1"/>
          <p:nvPr/>
        </p:nvSpPr>
        <p:spPr>
          <a:xfrm>
            <a:off x="1413333" y="3884020"/>
            <a:ext cx="12148455"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schemeClr val="bg1"/>
                </a:solidFill>
                <a:uLnTx/>
                <a:uFillTx/>
                <a:latin typeface="Poppins" panose="00000500000000000000" pitchFamily="2" charset="0"/>
                <a:ea typeface="+mn-ea"/>
                <a:cs typeface="Poppins" panose="00000500000000000000" pitchFamily="2" charset="0"/>
              </a:rPr>
              <a:t>Care Trainer</a:t>
            </a:r>
          </a:p>
        </p:txBody>
      </p:sp>
      <p:sp>
        <p:nvSpPr>
          <p:cNvPr id="25" name="TextBox 24">
            <a:extLst>
              <a:ext uri="{FF2B5EF4-FFF2-40B4-BE49-F238E27FC236}">
                <a16:creationId xmlns:a16="http://schemas.microsoft.com/office/drawing/2014/main" id="{F867718B-D9F8-4EAE-2941-69F69F0F22E1}"/>
              </a:ext>
            </a:extLst>
          </p:cNvPr>
          <p:cNvSpPr txBox="1"/>
          <p:nvPr/>
        </p:nvSpPr>
        <p:spPr>
          <a:xfrm>
            <a:off x="-478828" y="2169873"/>
            <a:ext cx="12994018"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500" b="1">
                <a:solidFill>
                  <a:schemeClr val="bg1"/>
                </a:solidFill>
                <a:latin typeface="Poppins" panose="00000500000000000000" pitchFamily="2" charset="0"/>
                <a:cs typeface="Poppins" panose="00000500000000000000" pitchFamily="2" charset="0"/>
              </a:rPr>
              <a:t>Emergency</a:t>
            </a:r>
          </a:p>
        </p:txBody>
      </p:sp>
      <p:pic>
        <p:nvPicPr>
          <p:cNvPr id="26" name="Picture 25" descr="Download Quote Box Png Rectangle Quote Box Full Size">
            <a:extLst>
              <a:ext uri="{FF2B5EF4-FFF2-40B4-BE49-F238E27FC236}">
                <a16:creationId xmlns:a16="http://schemas.microsoft.com/office/drawing/2014/main" id="{C2A7846D-132C-7E98-B439-585C2C27F82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368044" y="11509080"/>
            <a:ext cx="4549235" cy="1912668"/>
          </a:xfrm>
          <a:prstGeom prst="rect">
            <a:avLst/>
          </a:prstGeom>
          <a:effectLst>
            <a:outerShdw blurRad="63500" sx="102000" sy="102000" algn="ctr" rotWithShape="0">
              <a:prstClr val="black">
                <a:alpha val="40000"/>
              </a:prstClr>
            </a:outerShdw>
          </a:effectLst>
        </p:spPr>
      </p:pic>
      <p:grpSp>
        <p:nvGrpSpPr>
          <p:cNvPr id="27" name="Group 26">
            <a:extLst>
              <a:ext uri="{FF2B5EF4-FFF2-40B4-BE49-F238E27FC236}">
                <a16:creationId xmlns:a16="http://schemas.microsoft.com/office/drawing/2014/main" id="{8CD700AF-29A7-6623-4479-307C2E59D1D9}"/>
              </a:ext>
            </a:extLst>
          </p:cNvPr>
          <p:cNvGrpSpPr/>
          <p:nvPr/>
        </p:nvGrpSpPr>
        <p:grpSpPr>
          <a:xfrm>
            <a:off x="638159" y="7859463"/>
            <a:ext cx="3896413" cy="5421559"/>
            <a:chOff x="665858" y="1123410"/>
            <a:chExt cx="3896413" cy="5421559"/>
          </a:xfrm>
        </p:grpSpPr>
        <p:grpSp>
          <p:nvGrpSpPr>
            <p:cNvPr id="28" name="Group 27">
              <a:extLst>
                <a:ext uri="{FF2B5EF4-FFF2-40B4-BE49-F238E27FC236}">
                  <a16:creationId xmlns:a16="http://schemas.microsoft.com/office/drawing/2014/main" id="{66C5D341-B29B-B2B5-9BFD-11C8F694A597}"/>
                </a:ext>
              </a:extLst>
            </p:cNvPr>
            <p:cNvGrpSpPr/>
            <p:nvPr/>
          </p:nvGrpSpPr>
          <p:grpSpPr>
            <a:xfrm>
              <a:off x="778452" y="1270014"/>
              <a:ext cx="3783819" cy="5274955"/>
              <a:chOff x="791466" y="1246660"/>
              <a:chExt cx="3783819" cy="5274955"/>
            </a:xfrm>
          </p:grpSpPr>
          <p:sp>
            <p:nvSpPr>
              <p:cNvPr id="30" name="TextBox 29">
                <a:extLst>
                  <a:ext uri="{FF2B5EF4-FFF2-40B4-BE49-F238E27FC236}">
                    <a16:creationId xmlns:a16="http://schemas.microsoft.com/office/drawing/2014/main" id="{76C4A07E-5C38-C21A-1326-13A5A54D4542}"/>
                  </a:ext>
                </a:extLst>
              </p:cNvPr>
              <p:cNvSpPr txBox="1"/>
              <p:nvPr/>
            </p:nvSpPr>
            <p:spPr>
              <a:xfrm>
                <a:off x="791466" y="4890399"/>
                <a:ext cx="3783819" cy="1631216"/>
              </a:xfrm>
              <a:prstGeom prst="rect">
                <a:avLst/>
              </a:prstGeom>
              <a:noFill/>
            </p:spPr>
            <p:txBody>
              <a:bodyPr wrap="square">
                <a:spAutoFit/>
              </a:bodyPr>
              <a:lstStyle/>
              <a:p>
                <a:pPr lvl="0" algn="ctr"/>
                <a:r>
                  <a:rPr lang="en-GB" sz="1000">
                    <a:solidFill>
                      <a:schemeClr val="bg1"/>
                    </a:solidFill>
                  </a:rPr>
                  <a:t>As an Immediate Emergency Care Trainer, I have the privilege of meeting people from all backgrounds, including teachers, parents, carers, students, business professionals, and community groups. Watching them develop the confidence to perform CPR and respond effectively in an emergency is incredibly inspiring. Knowing that a few hours of training today could mean someone gets a second chance tomorrow is what makes this role so rewarding. Empowering people to act when it matters most is not just a job—it’s a chance to make a lasting difference in our communities.</a:t>
                </a:r>
                <a:endParaRPr kumimoji="0" lang="en-GB" sz="1000" b="0" i="0" u="none" strike="noStrike" kern="1200" cap="none" spc="0" normalizeH="0" baseline="0" noProof="0">
                  <a:ln>
                    <a:noFill/>
                  </a:ln>
                  <a:solidFill>
                    <a:schemeClr val="bg1"/>
                  </a:solidFill>
                  <a:effectLst/>
                  <a:uLnTx/>
                  <a:uFillTx/>
                  <a:latin typeface="Helvetica "/>
                  <a:ea typeface="+mn-ea"/>
                  <a:cs typeface="+mn-cs"/>
                </a:endParaRPr>
              </a:p>
            </p:txBody>
          </p:sp>
          <p:pic>
            <p:nvPicPr>
              <p:cNvPr id="31" name="Picture 30">
                <a:extLst>
                  <a:ext uri="{FF2B5EF4-FFF2-40B4-BE49-F238E27FC236}">
                    <a16:creationId xmlns:a16="http://schemas.microsoft.com/office/drawing/2014/main" id="{C97164BA-EF89-7DCD-473C-2DE0FF50C6F1}"/>
                  </a:ext>
                </a:extLst>
              </p:cNvPr>
              <p:cNvPicPr>
                <a:picLocks noChangeAspect="1"/>
              </p:cNvPicPr>
              <p:nvPr/>
            </p:nvPicPr>
            <p:blipFill>
              <a:blip r:embed="rId4" cstate="print">
                <a:extLst>
                  <a:ext uri="{28A0092B-C50C-407E-A947-70E740481C1C}">
                    <a14:useLocalDpi xmlns:a14="http://schemas.microsoft.com/office/drawing/2010/main" val="0"/>
                  </a:ext>
                </a:extLst>
              </a:blip>
              <a:srcRect l="30303"/>
              <a:stretch>
                <a:fillRect/>
              </a:stretch>
            </p:blipFill>
            <p:spPr>
              <a:xfrm>
                <a:off x="841829" y="1246660"/>
                <a:ext cx="3400631" cy="3252778"/>
              </a:xfrm>
              <a:prstGeom prst="ellipse">
                <a:avLst/>
              </a:prstGeom>
              <a:effectLst>
                <a:outerShdw blurRad="50800" dist="38100" dir="2700000" algn="tl" rotWithShape="0">
                  <a:prstClr val="black">
                    <a:alpha val="40000"/>
                  </a:prstClr>
                </a:outerShdw>
              </a:effectLst>
            </p:spPr>
          </p:pic>
        </p:grpSp>
        <p:sp>
          <p:nvSpPr>
            <p:cNvPr id="29" name="Oval 28">
              <a:extLst>
                <a:ext uri="{FF2B5EF4-FFF2-40B4-BE49-F238E27FC236}">
                  <a16:creationId xmlns:a16="http://schemas.microsoft.com/office/drawing/2014/main" id="{D6AA0932-9CAA-8047-1C40-6FE834F505EE}"/>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2" name="Group 31">
            <a:extLst>
              <a:ext uri="{FF2B5EF4-FFF2-40B4-BE49-F238E27FC236}">
                <a16:creationId xmlns:a16="http://schemas.microsoft.com/office/drawing/2014/main" id="{8E82BD4B-CCB1-C349-1F95-C28D3E38A57F}"/>
              </a:ext>
            </a:extLst>
          </p:cNvPr>
          <p:cNvGrpSpPr/>
          <p:nvPr/>
        </p:nvGrpSpPr>
        <p:grpSpPr>
          <a:xfrm>
            <a:off x="5601443" y="8134782"/>
            <a:ext cx="5952398" cy="4970824"/>
            <a:chOff x="5531613" y="1322967"/>
            <a:chExt cx="5952398" cy="4970824"/>
          </a:xfrm>
        </p:grpSpPr>
        <p:grpSp>
          <p:nvGrpSpPr>
            <p:cNvPr id="33" name="Group 32">
              <a:extLst>
                <a:ext uri="{FF2B5EF4-FFF2-40B4-BE49-F238E27FC236}">
                  <a16:creationId xmlns:a16="http://schemas.microsoft.com/office/drawing/2014/main" id="{D3CD0713-E77F-759C-DEC5-C875CEFA4559}"/>
                </a:ext>
              </a:extLst>
            </p:cNvPr>
            <p:cNvGrpSpPr/>
            <p:nvPr/>
          </p:nvGrpSpPr>
          <p:grpSpPr>
            <a:xfrm>
              <a:off x="5531613" y="1322967"/>
              <a:ext cx="5952398" cy="4970824"/>
              <a:chOff x="5745336" y="1592833"/>
              <a:chExt cx="5177642" cy="3379214"/>
            </a:xfrm>
          </p:grpSpPr>
          <p:grpSp>
            <p:nvGrpSpPr>
              <p:cNvPr id="37" name="Group 36">
                <a:extLst>
                  <a:ext uri="{FF2B5EF4-FFF2-40B4-BE49-F238E27FC236}">
                    <a16:creationId xmlns:a16="http://schemas.microsoft.com/office/drawing/2014/main" id="{DFDE51D5-DE99-6506-9FA4-0913469D53B0}"/>
                  </a:ext>
                </a:extLst>
              </p:cNvPr>
              <p:cNvGrpSpPr/>
              <p:nvPr/>
            </p:nvGrpSpPr>
            <p:grpSpPr>
              <a:xfrm>
                <a:off x="5745336" y="1592833"/>
                <a:ext cx="5177642" cy="3379214"/>
                <a:chOff x="6463144" y="1486213"/>
                <a:chExt cx="4592783" cy="3176840"/>
              </a:xfrm>
            </p:grpSpPr>
            <p:sp>
              <p:nvSpPr>
                <p:cNvPr id="48" name="Rectangle: Rounded Corners 47">
                  <a:extLst>
                    <a:ext uri="{FF2B5EF4-FFF2-40B4-BE49-F238E27FC236}">
                      <a16:creationId xmlns:a16="http://schemas.microsoft.com/office/drawing/2014/main" id="{1A713223-09BA-F2CD-2313-E2A5D61BEF58}"/>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9" name="Graphic 48" descr="Magnifying glass with solid fill">
                  <a:extLst>
                    <a:ext uri="{FF2B5EF4-FFF2-40B4-BE49-F238E27FC236}">
                      <a16:creationId xmlns:a16="http://schemas.microsoft.com/office/drawing/2014/main" id="{EF1B53B3-B84A-C38E-12E5-163E51C0037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481" y="1574766"/>
                  <a:ext cx="398139" cy="327566"/>
                </a:xfrm>
                <a:prstGeom prst="rect">
                  <a:avLst/>
                </a:prstGeom>
              </p:spPr>
            </p:pic>
            <p:pic>
              <p:nvPicPr>
                <p:cNvPr id="50" name="Graphic 49" descr="Radio microphone outline">
                  <a:extLst>
                    <a:ext uri="{FF2B5EF4-FFF2-40B4-BE49-F238E27FC236}">
                      <a16:creationId xmlns:a16="http://schemas.microsoft.com/office/drawing/2014/main" id="{B8AAB4AF-A845-5722-7A24-2D1B1FBE691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5235" y="1604411"/>
                  <a:ext cx="409956" cy="271787"/>
                </a:xfrm>
                <a:prstGeom prst="rect">
                  <a:avLst/>
                </a:prstGeom>
              </p:spPr>
            </p:pic>
            <p:sp>
              <p:nvSpPr>
                <p:cNvPr id="51" name="TextBox 50">
                  <a:extLst>
                    <a:ext uri="{FF2B5EF4-FFF2-40B4-BE49-F238E27FC236}">
                      <a16:creationId xmlns:a16="http://schemas.microsoft.com/office/drawing/2014/main" id="{2B8E7007-E1E4-ECA5-2B2C-62A069B9B926}"/>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52" name="Rectangle: Rounded Corners 51">
                  <a:extLst>
                    <a:ext uri="{FF2B5EF4-FFF2-40B4-BE49-F238E27FC236}">
                      <a16:creationId xmlns:a16="http://schemas.microsoft.com/office/drawing/2014/main" id="{83C05230-1DBA-7F38-7BDB-7DD25CBF17B4}"/>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8" name="TextBox 37">
                <a:extLst>
                  <a:ext uri="{FF2B5EF4-FFF2-40B4-BE49-F238E27FC236}">
                    <a16:creationId xmlns:a16="http://schemas.microsoft.com/office/drawing/2014/main" id="{55B4215D-1AEE-83F6-B96C-F977678BF1ED}"/>
                  </a:ext>
                </a:extLst>
              </p:cNvPr>
              <p:cNvSpPr txBox="1"/>
              <p:nvPr/>
            </p:nvSpPr>
            <p:spPr>
              <a:xfrm>
                <a:off x="6540090" y="2318021"/>
                <a:ext cx="3854077" cy="690457"/>
              </a:xfrm>
              <a:prstGeom prst="rect">
                <a:avLst/>
              </a:prstGeom>
              <a:noFill/>
            </p:spPr>
            <p:txBody>
              <a:bodyPr wrap="square">
                <a:spAutoFit/>
              </a:bodyPr>
              <a:lstStyle/>
              <a:p>
                <a:r>
                  <a:rPr lang="en-US" sz="2000" b="1"/>
                  <a:t>Deliver immediate emergency care </a:t>
                </a:r>
                <a:r>
                  <a:rPr lang="en-US" sz="2000"/>
                  <a:t>and </a:t>
                </a:r>
                <a:r>
                  <a:rPr lang="en-US" sz="2000" b="1"/>
                  <a:t>patient moving </a:t>
                </a:r>
                <a:r>
                  <a:rPr lang="en-US" sz="2000"/>
                  <a:t>and </a:t>
                </a:r>
                <a:r>
                  <a:rPr lang="en-US" sz="2000" b="1"/>
                  <a:t>handling training </a:t>
                </a:r>
                <a:r>
                  <a:rPr lang="en-US" sz="2000"/>
                  <a:t>to operational colleagues.</a:t>
                </a:r>
              </a:p>
            </p:txBody>
          </p:sp>
          <p:sp>
            <p:nvSpPr>
              <p:cNvPr id="39" name="TextBox 38">
                <a:extLst>
                  <a:ext uri="{FF2B5EF4-FFF2-40B4-BE49-F238E27FC236}">
                    <a16:creationId xmlns:a16="http://schemas.microsoft.com/office/drawing/2014/main" id="{833A08BF-75C6-F4C3-6434-2C77A4C2F22F}"/>
                  </a:ext>
                </a:extLst>
              </p:cNvPr>
              <p:cNvSpPr txBox="1"/>
              <p:nvPr/>
            </p:nvSpPr>
            <p:spPr>
              <a:xfrm>
                <a:off x="6540090" y="3179099"/>
                <a:ext cx="3784615" cy="481228"/>
              </a:xfrm>
              <a:prstGeom prst="rect">
                <a:avLst/>
              </a:prstGeom>
              <a:noFill/>
            </p:spPr>
            <p:txBody>
              <a:bodyPr wrap="square">
                <a:spAutoFit/>
              </a:bodyPr>
              <a:lstStyle/>
              <a:p>
                <a:r>
                  <a:rPr lang="en-US" sz="2000" b="1"/>
                  <a:t>Deliver first aid training </a:t>
                </a:r>
                <a:r>
                  <a:rPr lang="en-US" sz="2000"/>
                  <a:t>to non-operational colleagues.</a:t>
                </a:r>
              </a:p>
            </p:txBody>
          </p:sp>
          <p:sp>
            <p:nvSpPr>
              <p:cNvPr id="40" name="TextBox 39">
                <a:extLst>
                  <a:ext uri="{FF2B5EF4-FFF2-40B4-BE49-F238E27FC236}">
                    <a16:creationId xmlns:a16="http://schemas.microsoft.com/office/drawing/2014/main" id="{5BC9F336-243C-B04F-791B-61A666E84837}"/>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7" name="TextBox 46">
                <a:extLst>
                  <a:ext uri="{FF2B5EF4-FFF2-40B4-BE49-F238E27FC236}">
                    <a16:creationId xmlns:a16="http://schemas.microsoft.com/office/drawing/2014/main" id="{F1D5636A-11A7-D776-2813-9F40EF1BD0BC}"/>
                  </a:ext>
                </a:extLst>
              </p:cNvPr>
              <p:cNvSpPr txBox="1"/>
              <p:nvPr/>
            </p:nvSpPr>
            <p:spPr>
              <a:xfrm>
                <a:off x="6540090" y="3950685"/>
                <a:ext cx="4138018" cy="481228"/>
              </a:xfrm>
              <a:prstGeom prst="rect">
                <a:avLst/>
              </a:prstGeom>
              <a:noFill/>
            </p:spPr>
            <p:txBody>
              <a:bodyPr wrap="square">
                <a:spAutoFit/>
              </a:bodyPr>
              <a:lstStyle/>
              <a:p>
                <a:r>
                  <a:rPr lang="en-GB" sz="2000">
                    <a:solidFill>
                      <a:srgbClr val="25314F"/>
                    </a:solidFill>
                  </a:rPr>
                  <a:t>This job requires </a:t>
                </a:r>
                <a:r>
                  <a:rPr lang="en-US" sz="2000" b="1">
                    <a:solidFill>
                      <a:srgbClr val="25314F"/>
                    </a:solidFill>
                  </a:rPr>
                  <a:t>networking, communication </a:t>
                </a:r>
                <a:r>
                  <a:rPr lang="en-US" sz="2000">
                    <a:solidFill>
                      <a:srgbClr val="25314F"/>
                    </a:solidFill>
                  </a:rPr>
                  <a:t>and</a:t>
                </a:r>
                <a:r>
                  <a:rPr lang="en-US" sz="2000" b="1">
                    <a:solidFill>
                      <a:srgbClr val="25314F"/>
                    </a:solidFill>
                  </a:rPr>
                  <a:t> nurturing</a:t>
                </a:r>
                <a:endParaRPr lang="en-GB" sz="2000" b="1">
                  <a:solidFill>
                    <a:srgbClr val="25314F"/>
                  </a:solidFill>
                </a:endParaRPr>
              </a:p>
            </p:txBody>
          </p:sp>
        </p:grpSp>
        <p:pic>
          <p:nvPicPr>
            <p:cNvPr id="34" name="Graphic 33" descr="Magnifying glass with solid fill">
              <a:extLst>
                <a:ext uri="{FF2B5EF4-FFF2-40B4-BE49-F238E27FC236}">
                  <a16:creationId xmlns:a16="http://schemas.microsoft.com/office/drawing/2014/main" id="{0A33B3DB-F6B3-2CAB-897C-9566EC76FC8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8577" y="2590514"/>
              <a:ext cx="516001" cy="512545"/>
            </a:xfrm>
            <a:prstGeom prst="rect">
              <a:avLst/>
            </a:prstGeom>
          </p:spPr>
        </p:pic>
        <p:pic>
          <p:nvPicPr>
            <p:cNvPr id="35" name="Graphic 34" descr="Magnifying glass with solid fill">
              <a:extLst>
                <a:ext uri="{FF2B5EF4-FFF2-40B4-BE49-F238E27FC236}">
                  <a16:creationId xmlns:a16="http://schemas.microsoft.com/office/drawing/2014/main" id="{A4130423-5522-7762-8B11-745DD41236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4798" y="3716636"/>
              <a:ext cx="516001" cy="512545"/>
            </a:xfrm>
            <a:prstGeom prst="rect">
              <a:avLst/>
            </a:prstGeom>
          </p:spPr>
        </p:pic>
        <p:pic>
          <p:nvPicPr>
            <p:cNvPr id="36" name="Graphic 35" descr="Magnifying glass with solid fill">
              <a:extLst>
                <a:ext uri="{FF2B5EF4-FFF2-40B4-BE49-F238E27FC236}">
                  <a16:creationId xmlns:a16="http://schemas.microsoft.com/office/drawing/2014/main" id="{F9001B20-CFA6-A494-F634-8351050E1B7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4893619"/>
              <a:ext cx="516001" cy="512545"/>
            </a:xfrm>
            <a:prstGeom prst="rect">
              <a:avLst/>
            </a:prstGeom>
          </p:spPr>
        </p:pic>
      </p:grpSp>
      <p:grpSp>
        <p:nvGrpSpPr>
          <p:cNvPr id="53" name="Group 52">
            <a:extLst>
              <a:ext uri="{FF2B5EF4-FFF2-40B4-BE49-F238E27FC236}">
                <a16:creationId xmlns:a16="http://schemas.microsoft.com/office/drawing/2014/main" id="{BF2FE913-F54C-4AD0-1B82-0EAAA288AC33}"/>
              </a:ext>
            </a:extLst>
          </p:cNvPr>
          <p:cNvGrpSpPr/>
          <p:nvPr/>
        </p:nvGrpSpPr>
        <p:grpSpPr>
          <a:xfrm>
            <a:off x="6515119" y="11555256"/>
            <a:ext cx="4052038" cy="842984"/>
            <a:chOff x="6991350" y="5386821"/>
            <a:chExt cx="4052038" cy="842984"/>
          </a:xfrm>
        </p:grpSpPr>
        <p:sp>
          <p:nvSpPr>
            <p:cNvPr id="54" name="Rectangle: Rounded Corners 53">
              <a:extLst>
                <a:ext uri="{FF2B5EF4-FFF2-40B4-BE49-F238E27FC236}">
                  <a16:creationId xmlns:a16="http://schemas.microsoft.com/office/drawing/2014/main" id="{2CF43091-2DD2-ACEA-6E42-605C56BCF30C}"/>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55" name="TextBox 54">
              <a:extLst>
                <a:ext uri="{FF2B5EF4-FFF2-40B4-BE49-F238E27FC236}">
                  <a16:creationId xmlns:a16="http://schemas.microsoft.com/office/drawing/2014/main" id="{F6A2B05B-76CD-E89F-61D1-894F2435E47B}"/>
                </a:ext>
              </a:extLst>
            </p:cNvPr>
            <p:cNvSpPr txBox="1"/>
            <p:nvPr/>
          </p:nvSpPr>
          <p:spPr>
            <a:xfrm>
              <a:off x="7001984" y="5485147"/>
              <a:ext cx="3905403"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1415903201"/>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3"/>
                                        </p:tgtEl>
                                      </p:cBhvr>
                                    </p:animEffect>
                                    <p:set>
                                      <p:cBhvr>
                                        <p:cTn id="7" dur="1" fill="hold">
                                          <p:stCondLst>
                                            <p:cond delay="499"/>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173C3E14-F1A8-4E30-2D63-868D841DAA1D}"/>
            </a:ext>
          </a:extLst>
        </p:cNvPr>
        <p:cNvGrpSpPr/>
        <p:nvPr/>
      </p:nvGrpSpPr>
      <p:grpSpPr>
        <a:xfrm>
          <a:off x="0" y="0"/>
          <a:ext cx="0" cy="0"/>
          <a:chOff x="0" y="0"/>
          <a:chExt cx="0" cy="0"/>
        </a:xfrm>
      </p:grpSpPr>
      <p:grpSp>
        <p:nvGrpSpPr>
          <p:cNvPr id="36" name="Group 35">
            <a:extLst>
              <a:ext uri="{FF2B5EF4-FFF2-40B4-BE49-F238E27FC236}">
                <a16:creationId xmlns:a16="http://schemas.microsoft.com/office/drawing/2014/main" id="{12DDDDED-38FA-57DF-1792-C217F73F569B}"/>
              </a:ext>
            </a:extLst>
          </p:cNvPr>
          <p:cNvGrpSpPr/>
          <p:nvPr/>
        </p:nvGrpSpPr>
        <p:grpSpPr>
          <a:xfrm>
            <a:off x="5531613" y="1322967"/>
            <a:ext cx="5952398" cy="4970824"/>
            <a:chOff x="5531613" y="1322967"/>
            <a:chExt cx="5952398" cy="4970824"/>
          </a:xfrm>
        </p:grpSpPr>
        <p:grpSp>
          <p:nvGrpSpPr>
            <p:cNvPr id="37" name="Group 36">
              <a:extLst>
                <a:ext uri="{FF2B5EF4-FFF2-40B4-BE49-F238E27FC236}">
                  <a16:creationId xmlns:a16="http://schemas.microsoft.com/office/drawing/2014/main" id="{3A4EB3C8-AB0E-4D30-2B28-F64F2702B443}"/>
                </a:ext>
              </a:extLst>
            </p:cNvPr>
            <p:cNvGrpSpPr/>
            <p:nvPr/>
          </p:nvGrpSpPr>
          <p:grpSpPr>
            <a:xfrm>
              <a:off x="5531613" y="1322967"/>
              <a:ext cx="5952398" cy="4970824"/>
              <a:chOff x="5745336" y="1592833"/>
              <a:chExt cx="5177642" cy="3379214"/>
            </a:xfrm>
          </p:grpSpPr>
          <p:grpSp>
            <p:nvGrpSpPr>
              <p:cNvPr id="41" name="Group 40">
                <a:extLst>
                  <a:ext uri="{FF2B5EF4-FFF2-40B4-BE49-F238E27FC236}">
                    <a16:creationId xmlns:a16="http://schemas.microsoft.com/office/drawing/2014/main" id="{DFE333C8-9973-C876-21FF-01FE38FC5750}"/>
                  </a:ext>
                </a:extLst>
              </p:cNvPr>
              <p:cNvGrpSpPr/>
              <p:nvPr/>
            </p:nvGrpSpPr>
            <p:grpSpPr>
              <a:xfrm>
                <a:off x="5745336" y="1592833"/>
                <a:ext cx="5177642" cy="3379214"/>
                <a:chOff x="6463144" y="1486213"/>
                <a:chExt cx="4592783" cy="3176840"/>
              </a:xfrm>
            </p:grpSpPr>
            <p:sp>
              <p:nvSpPr>
                <p:cNvPr id="46" name="Rectangle: Rounded Corners 45">
                  <a:extLst>
                    <a:ext uri="{FF2B5EF4-FFF2-40B4-BE49-F238E27FC236}">
                      <a16:creationId xmlns:a16="http://schemas.microsoft.com/office/drawing/2014/main" id="{5707A648-57AB-4D40-0CAD-FF355B661F88}"/>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7" name="Graphic 46" descr="Magnifying glass with solid fill">
                  <a:extLst>
                    <a:ext uri="{FF2B5EF4-FFF2-40B4-BE49-F238E27FC236}">
                      <a16:creationId xmlns:a16="http://schemas.microsoft.com/office/drawing/2014/main" id="{24BB2E97-73C0-63D4-E39F-D75AE5343F5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69481" y="1574766"/>
                  <a:ext cx="398139" cy="327566"/>
                </a:xfrm>
                <a:prstGeom prst="rect">
                  <a:avLst/>
                </a:prstGeom>
              </p:spPr>
            </p:pic>
            <p:pic>
              <p:nvPicPr>
                <p:cNvPr id="48" name="Graphic 47" descr="Radio microphone outline">
                  <a:extLst>
                    <a:ext uri="{FF2B5EF4-FFF2-40B4-BE49-F238E27FC236}">
                      <a16:creationId xmlns:a16="http://schemas.microsoft.com/office/drawing/2014/main" id="{4248B80F-02C4-A481-F2C3-BD3DC2C27B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25235" y="1604411"/>
                  <a:ext cx="409956" cy="271787"/>
                </a:xfrm>
                <a:prstGeom prst="rect">
                  <a:avLst/>
                </a:prstGeom>
              </p:spPr>
            </p:pic>
            <p:sp>
              <p:nvSpPr>
                <p:cNvPr id="49" name="TextBox 48">
                  <a:extLst>
                    <a:ext uri="{FF2B5EF4-FFF2-40B4-BE49-F238E27FC236}">
                      <a16:creationId xmlns:a16="http://schemas.microsoft.com/office/drawing/2014/main" id="{5AF6212C-69CD-A042-50A6-F52FE10B4EAF}"/>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50" name="Rectangle: Rounded Corners 49">
                  <a:extLst>
                    <a:ext uri="{FF2B5EF4-FFF2-40B4-BE49-F238E27FC236}">
                      <a16:creationId xmlns:a16="http://schemas.microsoft.com/office/drawing/2014/main" id="{5725FE38-7CCA-2FFA-AFFC-77B267BAF824}"/>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2" name="TextBox 41">
                <a:extLst>
                  <a:ext uri="{FF2B5EF4-FFF2-40B4-BE49-F238E27FC236}">
                    <a16:creationId xmlns:a16="http://schemas.microsoft.com/office/drawing/2014/main" id="{83ACF33B-23D5-0008-05A7-30ADDA4B02F0}"/>
                  </a:ext>
                </a:extLst>
              </p:cNvPr>
              <p:cNvSpPr txBox="1"/>
              <p:nvPr/>
            </p:nvSpPr>
            <p:spPr>
              <a:xfrm>
                <a:off x="6540090" y="2318021"/>
                <a:ext cx="3854077" cy="690457"/>
              </a:xfrm>
              <a:prstGeom prst="rect">
                <a:avLst/>
              </a:prstGeom>
              <a:noFill/>
            </p:spPr>
            <p:txBody>
              <a:bodyPr wrap="square">
                <a:spAutoFit/>
              </a:bodyPr>
              <a:lstStyle/>
              <a:p>
                <a:r>
                  <a:rPr lang="en-US" sz="2000" b="1"/>
                  <a:t>Deliver immediate emergency care </a:t>
                </a:r>
                <a:r>
                  <a:rPr lang="en-US" sz="2000"/>
                  <a:t>and </a:t>
                </a:r>
                <a:r>
                  <a:rPr lang="en-US" sz="2000" b="1"/>
                  <a:t>patient moving </a:t>
                </a:r>
                <a:r>
                  <a:rPr lang="en-US" sz="2000"/>
                  <a:t>and </a:t>
                </a:r>
                <a:r>
                  <a:rPr lang="en-US" sz="2000" b="1"/>
                  <a:t>handling training </a:t>
                </a:r>
                <a:r>
                  <a:rPr lang="en-US" sz="2000"/>
                  <a:t>to operational colleagues.</a:t>
                </a:r>
              </a:p>
            </p:txBody>
          </p:sp>
          <p:sp>
            <p:nvSpPr>
              <p:cNvPr id="43" name="TextBox 42">
                <a:extLst>
                  <a:ext uri="{FF2B5EF4-FFF2-40B4-BE49-F238E27FC236}">
                    <a16:creationId xmlns:a16="http://schemas.microsoft.com/office/drawing/2014/main" id="{1483FAFD-003C-8C06-4F72-ECC4012B7B7A}"/>
                  </a:ext>
                </a:extLst>
              </p:cNvPr>
              <p:cNvSpPr txBox="1"/>
              <p:nvPr/>
            </p:nvSpPr>
            <p:spPr>
              <a:xfrm>
                <a:off x="6540090" y="3179099"/>
                <a:ext cx="3784615" cy="481228"/>
              </a:xfrm>
              <a:prstGeom prst="rect">
                <a:avLst/>
              </a:prstGeom>
              <a:noFill/>
            </p:spPr>
            <p:txBody>
              <a:bodyPr wrap="square">
                <a:spAutoFit/>
              </a:bodyPr>
              <a:lstStyle/>
              <a:p>
                <a:r>
                  <a:rPr lang="en-US" sz="2000" b="1"/>
                  <a:t>Deliver first aid training </a:t>
                </a:r>
                <a:r>
                  <a:rPr lang="en-US" sz="2000"/>
                  <a:t>to non-operational colleagues.</a:t>
                </a:r>
              </a:p>
            </p:txBody>
          </p:sp>
          <p:sp>
            <p:nvSpPr>
              <p:cNvPr id="44" name="TextBox 43">
                <a:extLst>
                  <a:ext uri="{FF2B5EF4-FFF2-40B4-BE49-F238E27FC236}">
                    <a16:creationId xmlns:a16="http://schemas.microsoft.com/office/drawing/2014/main" id="{4A6D4351-AE8B-FC17-740B-634531C118DA}"/>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5" name="TextBox 44">
                <a:extLst>
                  <a:ext uri="{FF2B5EF4-FFF2-40B4-BE49-F238E27FC236}">
                    <a16:creationId xmlns:a16="http://schemas.microsoft.com/office/drawing/2014/main" id="{95D4F48E-C0C0-B952-9C2B-F161BB4AAF28}"/>
                  </a:ext>
                </a:extLst>
              </p:cNvPr>
              <p:cNvSpPr txBox="1"/>
              <p:nvPr/>
            </p:nvSpPr>
            <p:spPr>
              <a:xfrm>
                <a:off x="6540090" y="3950685"/>
                <a:ext cx="4138018" cy="481228"/>
              </a:xfrm>
              <a:prstGeom prst="rect">
                <a:avLst/>
              </a:prstGeom>
              <a:noFill/>
            </p:spPr>
            <p:txBody>
              <a:bodyPr wrap="square">
                <a:spAutoFit/>
              </a:bodyPr>
              <a:lstStyle/>
              <a:p>
                <a:r>
                  <a:rPr lang="en-GB" sz="2000">
                    <a:solidFill>
                      <a:srgbClr val="25314F"/>
                    </a:solidFill>
                  </a:rPr>
                  <a:t>This job requires </a:t>
                </a:r>
                <a:r>
                  <a:rPr lang="en-US" sz="2000" b="1">
                    <a:solidFill>
                      <a:srgbClr val="25314F"/>
                    </a:solidFill>
                  </a:rPr>
                  <a:t>networking, communication </a:t>
                </a:r>
                <a:r>
                  <a:rPr lang="en-US" sz="2000">
                    <a:solidFill>
                      <a:srgbClr val="25314F"/>
                    </a:solidFill>
                  </a:rPr>
                  <a:t>and</a:t>
                </a:r>
                <a:r>
                  <a:rPr lang="en-US" sz="2000" b="1">
                    <a:solidFill>
                      <a:srgbClr val="25314F"/>
                    </a:solidFill>
                  </a:rPr>
                  <a:t> nurturing</a:t>
                </a:r>
                <a:endParaRPr lang="en-GB" sz="2000" b="1">
                  <a:solidFill>
                    <a:srgbClr val="25314F"/>
                  </a:solidFill>
                </a:endParaRPr>
              </a:p>
            </p:txBody>
          </p:sp>
        </p:grpSp>
        <p:pic>
          <p:nvPicPr>
            <p:cNvPr id="38" name="Graphic 37" descr="Magnifying glass with solid fill">
              <a:extLst>
                <a:ext uri="{FF2B5EF4-FFF2-40B4-BE49-F238E27FC236}">
                  <a16:creationId xmlns:a16="http://schemas.microsoft.com/office/drawing/2014/main" id="{57A0AD61-3914-6618-D2B2-FFFC90AA5C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8577" y="2590514"/>
              <a:ext cx="516001" cy="512545"/>
            </a:xfrm>
            <a:prstGeom prst="rect">
              <a:avLst/>
            </a:prstGeom>
          </p:spPr>
        </p:pic>
        <p:pic>
          <p:nvPicPr>
            <p:cNvPr id="39" name="Graphic 38" descr="Magnifying glass with solid fill">
              <a:extLst>
                <a:ext uri="{FF2B5EF4-FFF2-40B4-BE49-F238E27FC236}">
                  <a16:creationId xmlns:a16="http://schemas.microsoft.com/office/drawing/2014/main" id="{FF62859F-0052-2710-42A6-6A7D0A13DEC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4798" y="3716636"/>
              <a:ext cx="516001" cy="512545"/>
            </a:xfrm>
            <a:prstGeom prst="rect">
              <a:avLst/>
            </a:prstGeom>
          </p:spPr>
        </p:pic>
        <p:pic>
          <p:nvPicPr>
            <p:cNvPr id="40" name="Graphic 39" descr="Magnifying glass with solid fill">
              <a:extLst>
                <a:ext uri="{FF2B5EF4-FFF2-40B4-BE49-F238E27FC236}">
                  <a16:creationId xmlns:a16="http://schemas.microsoft.com/office/drawing/2014/main" id="{BA77A3D9-7AF0-B5A1-2D08-F676126DFDE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4893619"/>
              <a:ext cx="516001" cy="512545"/>
            </a:xfrm>
            <a:prstGeom prst="rect">
              <a:avLst/>
            </a:prstGeom>
          </p:spPr>
        </p:pic>
      </p:grpSp>
      <p:pic>
        <p:nvPicPr>
          <p:cNvPr id="35" name="Picture 34" descr="Download Quote Box Png Rectangle Quote Box Full Size">
            <a:extLst>
              <a:ext uri="{FF2B5EF4-FFF2-40B4-BE49-F238E27FC236}">
                <a16:creationId xmlns:a16="http://schemas.microsoft.com/office/drawing/2014/main" id="{952F71D1-F2B7-429B-EF47-3BE92278224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p:blipFill>
        <p:spPr>
          <a:xfrm>
            <a:off x="49600" y="4706525"/>
            <a:ext cx="4959059" cy="2209657"/>
          </a:xfrm>
          <a:prstGeom prst="rect">
            <a:avLst/>
          </a:prstGeom>
          <a:effectLst>
            <a:outerShdw blurRad="63500" sx="102000" sy="102000" algn="ctr" rotWithShape="0">
              <a:prstClr val="black">
                <a:alpha val="40000"/>
              </a:prstClr>
            </a:outerShdw>
          </a:effectLst>
        </p:spPr>
      </p:pic>
      <p:cxnSp>
        <p:nvCxnSpPr>
          <p:cNvPr id="3" name="Straight Connector 2">
            <a:extLst>
              <a:ext uri="{FF2B5EF4-FFF2-40B4-BE49-F238E27FC236}">
                <a16:creationId xmlns:a16="http://schemas.microsoft.com/office/drawing/2014/main" id="{A1DA0C82-2AE2-4CBC-8605-2DEE474D1914}"/>
              </a:ext>
            </a:extLst>
          </p:cNvPr>
          <p:cNvCxnSpPr>
            <a:cxnSpLocks/>
          </p:cNvCxnSpPr>
          <p:nvPr/>
        </p:nvCxnSpPr>
        <p:spPr>
          <a:xfrm>
            <a:off x="678872" y="9975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4DA296B6-9B82-7719-44D9-153C4EAC1696}"/>
              </a:ext>
            </a:extLst>
          </p:cNvPr>
          <p:cNvSpPr txBox="1"/>
          <p:nvPr/>
        </p:nvSpPr>
        <p:spPr>
          <a:xfrm>
            <a:off x="514241" y="288697"/>
            <a:ext cx="372821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a:solidFill>
                  <a:prstClr val="white"/>
                </a:solidFill>
                <a:effectLst>
                  <a:outerShdw blurRad="50800" dist="38100" dir="5400000" algn="t" rotWithShape="0">
                    <a:prstClr val="black">
                      <a:alpha val="40000"/>
                    </a:prstClr>
                  </a:outerShdw>
                </a:effectLst>
                <a:latin typeface="Poppins" panose="00000500000000000000" pitchFamily="2" charset="0"/>
                <a:cs typeface="Poppins" panose="00000500000000000000" pitchFamily="2" charset="0"/>
              </a:rPr>
              <a:t>Immediate</a:t>
            </a:r>
            <a:endParaRPr kumimoji="0" lang="en-GB" sz="28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endParaRPr>
          </a:p>
        </p:txBody>
      </p:sp>
      <p:sp>
        <p:nvSpPr>
          <p:cNvPr id="8" name="TextBox 7">
            <a:extLst>
              <a:ext uri="{FF2B5EF4-FFF2-40B4-BE49-F238E27FC236}">
                <a16:creationId xmlns:a16="http://schemas.microsoft.com/office/drawing/2014/main" id="{40D27151-DA1A-4EF3-B79D-31768E48BFB7}"/>
              </a:ext>
            </a:extLst>
          </p:cNvPr>
          <p:cNvSpPr txBox="1"/>
          <p:nvPr/>
        </p:nvSpPr>
        <p:spPr>
          <a:xfrm>
            <a:off x="4859555" y="308451"/>
            <a:ext cx="121484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Care Trainer</a:t>
            </a:r>
          </a:p>
        </p:txBody>
      </p:sp>
      <p:grpSp>
        <p:nvGrpSpPr>
          <p:cNvPr id="7" name="Group 6">
            <a:extLst>
              <a:ext uri="{FF2B5EF4-FFF2-40B4-BE49-F238E27FC236}">
                <a16:creationId xmlns:a16="http://schemas.microsoft.com/office/drawing/2014/main" id="{0FBC72E3-8375-75EB-23DE-65D0D1445E7F}"/>
              </a:ext>
            </a:extLst>
          </p:cNvPr>
          <p:cNvGrpSpPr/>
          <p:nvPr/>
        </p:nvGrpSpPr>
        <p:grpSpPr>
          <a:xfrm>
            <a:off x="6445289" y="4743441"/>
            <a:ext cx="4052038" cy="842984"/>
            <a:chOff x="6991350" y="5386821"/>
            <a:chExt cx="4052038" cy="842984"/>
          </a:xfrm>
        </p:grpSpPr>
        <p:sp>
          <p:nvSpPr>
            <p:cNvPr id="25" name="Rectangle: Rounded Corners 24">
              <a:extLst>
                <a:ext uri="{FF2B5EF4-FFF2-40B4-BE49-F238E27FC236}">
                  <a16:creationId xmlns:a16="http://schemas.microsoft.com/office/drawing/2014/main" id="{10B73C36-32B4-6B5C-1241-A5214E94EC08}"/>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29" name="TextBox 28">
              <a:extLst>
                <a:ext uri="{FF2B5EF4-FFF2-40B4-BE49-F238E27FC236}">
                  <a16:creationId xmlns:a16="http://schemas.microsoft.com/office/drawing/2014/main" id="{874C2FDC-DFB0-6569-3F7F-255F862C3316}"/>
                </a:ext>
              </a:extLst>
            </p:cNvPr>
            <p:cNvSpPr txBox="1"/>
            <p:nvPr/>
          </p:nvSpPr>
          <p:spPr>
            <a:xfrm>
              <a:off x="7001984" y="5485147"/>
              <a:ext cx="3905403"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
        <p:nvSpPr>
          <p:cNvPr id="23" name="TextBox 22">
            <a:extLst>
              <a:ext uri="{FF2B5EF4-FFF2-40B4-BE49-F238E27FC236}">
                <a16:creationId xmlns:a16="http://schemas.microsoft.com/office/drawing/2014/main" id="{32676068-834B-7026-DA77-8E591A72C005}"/>
              </a:ext>
            </a:extLst>
          </p:cNvPr>
          <p:cNvSpPr txBox="1"/>
          <p:nvPr/>
        </p:nvSpPr>
        <p:spPr>
          <a:xfrm>
            <a:off x="2685480" y="285367"/>
            <a:ext cx="372821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a:solidFill>
                  <a:prstClr val="white"/>
                </a:solidFill>
                <a:effectLst>
                  <a:outerShdw blurRad="50800" dist="38100" dir="5400000" algn="t" rotWithShape="0">
                    <a:prstClr val="black">
                      <a:alpha val="40000"/>
                    </a:prstClr>
                  </a:outerShdw>
                </a:effectLst>
                <a:latin typeface="Poppins" panose="00000500000000000000" pitchFamily="2" charset="0"/>
                <a:cs typeface="Poppins" panose="00000500000000000000" pitchFamily="2" charset="0"/>
              </a:rPr>
              <a:t>Emergency</a:t>
            </a:r>
            <a:endParaRPr kumimoji="0" lang="en-GB" sz="28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endParaRPr>
          </a:p>
        </p:txBody>
      </p:sp>
      <p:grpSp>
        <p:nvGrpSpPr>
          <p:cNvPr id="51" name="Group 50">
            <a:extLst>
              <a:ext uri="{FF2B5EF4-FFF2-40B4-BE49-F238E27FC236}">
                <a16:creationId xmlns:a16="http://schemas.microsoft.com/office/drawing/2014/main" id="{9874C639-F72E-7C61-94E8-83F92ADB129D}"/>
              </a:ext>
            </a:extLst>
          </p:cNvPr>
          <p:cNvGrpSpPr/>
          <p:nvPr/>
        </p:nvGrpSpPr>
        <p:grpSpPr>
          <a:xfrm>
            <a:off x="593765" y="1123410"/>
            <a:ext cx="4003516" cy="5542023"/>
            <a:chOff x="593765" y="1123410"/>
            <a:chExt cx="4003516" cy="5542023"/>
          </a:xfrm>
        </p:grpSpPr>
        <p:grpSp>
          <p:nvGrpSpPr>
            <p:cNvPr id="34" name="Group 33">
              <a:extLst>
                <a:ext uri="{FF2B5EF4-FFF2-40B4-BE49-F238E27FC236}">
                  <a16:creationId xmlns:a16="http://schemas.microsoft.com/office/drawing/2014/main" id="{FEEC9F2A-53E8-B9E9-A93B-6D5FD64D1F17}"/>
                </a:ext>
              </a:extLst>
            </p:cNvPr>
            <p:cNvGrpSpPr/>
            <p:nvPr/>
          </p:nvGrpSpPr>
          <p:grpSpPr>
            <a:xfrm>
              <a:off x="593765" y="1270014"/>
              <a:ext cx="4003516" cy="5395419"/>
              <a:chOff x="606779" y="1246660"/>
              <a:chExt cx="4003516" cy="5395419"/>
            </a:xfrm>
          </p:grpSpPr>
          <p:sp>
            <p:nvSpPr>
              <p:cNvPr id="27" name="TextBox 26">
                <a:extLst>
                  <a:ext uri="{FF2B5EF4-FFF2-40B4-BE49-F238E27FC236}">
                    <a16:creationId xmlns:a16="http://schemas.microsoft.com/office/drawing/2014/main" id="{A0FD5421-97AF-4466-FCEE-78A1665B930E}"/>
                  </a:ext>
                </a:extLst>
              </p:cNvPr>
              <p:cNvSpPr txBox="1"/>
              <p:nvPr/>
            </p:nvSpPr>
            <p:spPr>
              <a:xfrm>
                <a:off x="606779" y="4933919"/>
                <a:ext cx="4003516" cy="1708160"/>
              </a:xfrm>
              <a:prstGeom prst="rect">
                <a:avLst/>
              </a:prstGeom>
              <a:noFill/>
            </p:spPr>
            <p:txBody>
              <a:bodyPr wrap="square">
                <a:spAutoFit/>
              </a:bodyPr>
              <a:lstStyle/>
              <a:p>
                <a:pPr lvl="0" algn="ctr"/>
                <a:r>
                  <a:rPr lang="en-GB" sz="1050">
                    <a:solidFill>
                      <a:schemeClr val="bg1"/>
                    </a:solidFill>
                    <a:latin typeface="Helvetica "/>
                  </a:rPr>
                  <a:t>As an Immediate Emergency Care Trainer, I have the privilege of meeting people from all backgrounds, including teachers, parents, carers, students, business professionals, and community groups. Watching them develop the confidence to perform CPR and respond effectively in an emergency is incredibly inspiring. Knowing that a few hours of training today could mean someone gets a second chance tomorrow is what makes this role so rewarding. Empowering people to act when it matters most is not just a job—it’s a chance to make a lasting difference in our communities.</a:t>
                </a:r>
                <a:endParaRPr kumimoji="0" lang="en-GB" sz="1050" b="0" i="0" u="none" strike="noStrike" kern="1200" cap="none" spc="0" normalizeH="0" baseline="0" noProof="0">
                  <a:ln>
                    <a:noFill/>
                  </a:ln>
                  <a:solidFill>
                    <a:schemeClr val="bg1"/>
                  </a:solidFill>
                  <a:effectLst/>
                  <a:uLnTx/>
                  <a:uFillTx/>
                  <a:latin typeface="Helvetica "/>
                </a:endParaRPr>
              </a:p>
            </p:txBody>
          </p:sp>
          <p:pic>
            <p:nvPicPr>
              <p:cNvPr id="33" name="Picture 32">
                <a:extLst>
                  <a:ext uri="{FF2B5EF4-FFF2-40B4-BE49-F238E27FC236}">
                    <a16:creationId xmlns:a16="http://schemas.microsoft.com/office/drawing/2014/main" id="{B3553C8F-C7AB-8E05-C276-E25F7E412E99}"/>
                  </a:ext>
                </a:extLst>
              </p:cNvPr>
              <p:cNvPicPr>
                <a:picLocks noChangeAspect="1"/>
              </p:cNvPicPr>
              <p:nvPr/>
            </p:nvPicPr>
            <p:blipFill>
              <a:blip r:embed="rId6" cstate="print">
                <a:extLst>
                  <a:ext uri="{28A0092B-C50C-407E-A947-70E740481C1C}">
                    <a14:useLocalDpi xmlns:a14="http://schemas.microsoft.com/office/drawing/2010/main" val="0"/>
                  </a:ext>
                </a:extLst>
              </a:blip>
              <a:srcRect l="30303"/>
              <a:stretch>
                <a:fillRect/>
              </a:stretch>
            </p:blipFill>
            <p:spPr>
              <a:xfrm>
                <a:off x="841829" y="1246660"/>
                <a:ext cx="3400631" cy="3252778"/>
              </a:xfrm>
              <a:prstGeom prst="ellipse">
                <a:avLst/>
              </a:prstGeom>
              <a:effectLst>
                <a:outerShdw blurRad="50800" dist="38100" dir="2700000" algn="tl" rotWithShape="0">
                  <a:prstClr val="black">
                    <a:alpha val="40000"/>
                  </a:prstClr>
                </a:outerShdw>
              </a:effectLst>
            </p:spPr>
          </p:pic>
        </p:grpSp>
        <p:sp>
          <p:nvSpPr>
            <p:cNvPr id="31" name="Oval 30">
              <a:extLst>
                <a:ext uri="{FF2B5EF4-FFF2-40B4-BE49-F238E27FC236}">
                  <a16:creationId xmlns:a16="http://schemas.microsoft.com/office/drawing/2014/main" id="{0A9F1165-5F19-67B1-A2CE-E2386957B4E2}"/>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378681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0A46B4C4-E3D9-935E-504E-7274D4ECECA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75D81CD-EB11-431C-4B60-243E365A9B1B}"/>
              </a:ext>
            </a:extLst>
          </p:cNvPr>
          <p:cNvSpPr txBox="1"/>
          <p:nvPr/>
        </p:nvSpPr>
        <p:spPr>
          <a:xfrm>
            <a:off x="1957558" y="1382129"/>
            <a:ext cx="12994018"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rPr>
              <a:t>IT First Line</a:t>
            </a:r>
          </a:p>
        </p:txBody>
      </p:sp>
      <p:cxnSp>
        <p:nvCxnSpPr>
          <p:cNvPr id="5" name="Straight Connector 4">
            <a:extLst>
              <a:ext uri="{FF2B5EF4-FFF2-40B4-BE49-F238E27FC236}">
                <a16:creationId xmlns:a16="http://schemas.microsoft.com/office/drawing/2014/main" id="{C753AFDD-EB6D-B1B5-B6A7-EFA09110F417}"/>
              </a:ext>
            </a:extLst>
          </p:cNvPr>
          <p:cNvCxnSpPr>
            <a:cxnSpLocks/>
          </p:cNvCxnSpPr>
          <p:nvPr/>
        </p:nvCxnSpPr>
        <p:spPr>
          <a:xfrm>
            <a:off x="732792" y="8128730"/>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58470EF0-1CEC-86DC-07FB-AABDA74AD72C}"/>
              </a:ext>
            </a:extLst>
          </p:cNvPr>
          <p:cNvSpPr txBox="1"/>
          <p:nvPr/>
        </p:nvSpPr>
        <p:spPr>
          <a:xfrm>
            <a:off x="2604461" y="2847323"/>
            <a:ext cx="12148455"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Engineer</a:t>
            </a:r>
          </a:p>
        </p:txBody>
      </p:sp>
      <p:pic>
        <p:nvPicPr>
          <p:cNvPr id="25" name="Picture 24" descr="Download Quote Box Png Rectangle Quote Box Full Size">
            <a:extLst>
              <a:ext uri="{FF2B5EF4-FFF2-40B4-BE49-F238E27FC236}">
                <a16:creationId xmlns:a16="http://schemas.microsoft.com/office/drawing/2014/main" id="{E6DD2B91-4B2F-5DE0-D787-2897BBE0BB3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417755" y="12338338"/>
            <a:ext cx="4549235" cy="1912668"/>
          </a:xfrm>
          <a:prstGeom prst="rect">
            <a:avLst/>
          </a:prstGeom>
          <a:effectLst>
            <a:outerShdw blurRad="63500" sx="102000" sy="102000" algn="ctr" rotWithShape="0">
              <a:prstClr val="black">
                <a:alpha val="40000"/>
              </a:prstClr>
            </a:outerShdw>
          </a:effectLst>
        </p:spPr>
      </p:pic>
      <p:grpSp>
        <p:nvGrpSpPr>
          <p:cNvPr id="26" name="Group 25">
            <a:extLst>
              <a:ext uri="{FF2B5EF4-FFF2-40B4-BE49-F238E27FC236}">
                <a16:creationId xmlns:a16="http://schemas.microsoft.com/office/drawing/2014/main" id="{975B0E85-447B-83B2-8721-D5C0908AA1EE}"/>
              </a:ext>
            </a:extLst>
          </p:cNvPr>
          <p:cNvGrpSpPr/>
          <p:nvPr/>
        </p:nvGrpSpPr>
        <p:grpSpPr>
          <a:xfrm>
            <a:off x="687870" y="8688721"/>
            <a:ext cx="3986068" cy="5360828"/>
            <a:chOff x="665858" y="1123410"/>
            <a:chExt cx="3986068" cy="5360828"/>
          </a:xfrm>
        </p:grpSpPr>
        <p:grpSp>
          <p:nvGrpSpPr>
            <p:cNvPr id="27" name="Group 26">
              <a:extLst>
                <a:ext uri="{FF2B5EF4-FFF2-40B4-BE49-F238E27FC236}">
                  <a16:creationId xmlns:a16="http://schemas.microsoft.com/office/drawing/2014/main" id="{584D60A5-548A-5A55-3123-60C0534FA775}"/>
                </a:ext>
              </a:extLst>
            </p:cNvPr>
            <p:cNvGrpSpPr/>
            <p:nvPr/>
          </p:nvGrpSpPr>
          <p:grpSpPr>
            <a:xfrm>
              <a:off x="787939" y="1298163"/>
              <a:ext cx="3863987" cy="5186075"/>
              <a:chOff x="787939" y="1298163"/>
              <a:chExt cx="3863987" cy="5186075"/>
            </a:xfrm>
          </p:grpSpPr>
          <p:sp>
            <p:nvSpPr>
              <p:cNvPr id="29" name="TextBox 28">
                <a:extLst>
                  <a:ext uri="{FF2B5EF4-FFF2-40B4-BE49-F238E27FC236}">
                    <a16:creationId xmlns:a16="http://schemas.microsoft.com/office/drawing/2014/main" id="{F21772EA-1402-ECBF-3C9B-2FA45AC171A9}"/>
                  </a:ext>
                </a:extLst>
              </p:cNvPr>
              <p:cNvSpPr txBox="1"/>
              <p:nvPr/>
            </p:nvSpPr>
            <p:spPr>
              <a:xfrm>
                <a:off x="787939" y="5006910"/>
                <a:ext cx="3863987" cy="1477328"/>
              </a:xfrm>
              <a:prstGeom prst="rect">
                <a:avLst/>
              </a:prstGeom>
              <a:noFill/>
            </p:spPr>
            <p:txBody>
              <a:bodyPr wrap="square">
                <a:spAutoFit/>
              </a:bodyPr>
              <a:lstStyle/>
              <a:p>
                <a:pPr lvl="0" algn="ctr"/>
                <a:r>
                  <a:rPr lang="en-GB" sz="1000">
                    <a:solidFill>
                      <a:schemeClr val="bg1"/>
                    </a:solidFill>
                  </a:rPr>
                  <a:t>Behind every resolved issue is a person who can get back to doing their job, supporting others, or delivering vital services because technology is working as it should. This role is about much more than fixing technical problems—it’s about listening, communicating, and building trust while applying technical expertise to find solutions quickly and effectively. The most rewarding part is knowing that through a combination of people skills and technology, we help keep essential services running and empower others to succeed every day.</a:t>
                </a:r>
                <a:endParaRPr kumimoji="0" lang="en-GB" sz="1000" b="0" i="0" u="none" strike="noStrike" kern="1200" cap="none" spc="0" normalizeH="0" baseline="0" noProof="0">
                  <a:ln>
                    <a:noFill/>
                  </a:ln>
                  <a:solidFill>
                    <a:schemeClr val="bg1"/>
                  </a:solidFill>
                  <a:effectLst/>
                  <a:uLnTx/>
                  <a:uFillTx/>
                  <a:latin typeface="Helvetica "/>
                  <a:ea typeface="+mn-ea"/>
                  <a:cs typeface="+mn-cs"/>
                </a:endParaRPr>
              </a:p>
            </p:txBody>
          </p:sp>
          <p:pic>
            <p:nvPicPr>
              <p:cNvPr id="30" name="Picture 29">
                <a:extLst>
                  <a:ext uri="{FF2B5EF4-FFF2-40B4-BE49-F238E27FC236}">
                    <a16:creationId xmlns:a16="http://schemas.microsoft.com/office/drawing/2014/main" id="{76486B3D-AB7A-9E60-DA42-0C6F1A3FBC99}"/>
                  </a:ext>
                </a:extLst>
              </p:cNvPr>
              <p:cNvPicPr>
                <a:picLocks noChangeAspect="1"/>
              </p:cNvPicPr>
              <p:nvPr/>
            </p:nvPicPr>
            <p:blipFill>
              <a:blip r:embed="rId4" cstate="print">
                <a:extLst>
                  <a:ext uri="{28A0092B-C50C-407E-A947-70E740481C1C}">
                    <a14:useLocalDpi xmlns:a14="http://schemas.microsoft.com/office/drawing/2010/main" val="0"/>
                  </a:ext>
                </a:extLst>
              </a:blip>
              <a:srcRect l="24799" t="597" r="2654" b="-597"/>
              <a:stretch>
                <a:fillRect/>
              </a:stretch>
            </p:blipFill>
            <p:spPr>
              <a:xfrm>
                <a:off x="861785" y="1298163"/>
                <a:ext cx="3362452" cy="3228548"/>
              </a:xfrm>
              <a:prstGeom prst="ellipse">
                <a:avLst/>
              </a:prstGeom>
            </p:spPr>
          </p:pic>
        </p:grpSp>
        <p:sp>
          <p:nvSpPr>
            <p:cNvPr id="28" name="Oval 27">
              <a:extLst>
                <a:ext uri="{FF2B5EF4-FFF2-40B4-BE49-F238E27FC236}">
                  <a16:creationId xmlns:a16="http://schemas.microsoft.com/office/drawing/2014/main" id="{BA7D0887-74C7-1581-E8B3-2580AEE27B05}"/>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30">
            <a:extLst>
              <a:ext uri="{FF2B5EF4-FFF2-40B4-BE49-F238E27FC236}">
                <a16:creationId xmlns:a16="http://schemas.microsoft.com/office/drawing/2014/main" id="{F8CE8E2E-4128-C492-68F4-105E06D80EBB}"/>
              </a:ext>
            </a:extLst>
          </p:cNvPr>
          <p:cNvGrpSpPr/>
          <p:nvPr/>
        </p:nvGrpSpPr>
        <p:grpSpPr>
          <a:xfrm>
            <a:off x="5551732" y="8863474"/>
            <a:ext cx="5952398" cy="4970824"/>
            <a:chOff x="5531613" y="1322967"/>
            <a:chExt cx="5952398" cy="4970824"/>
          </a:xfrm>
        </p:grpSpPr>
        <p:grpSp>
          <p:nvGrpSpPr>
            <p:cNvPr id="32" name="Group 31">
              <a:extLst>
                <a:ext uri="{FF2B5EF4-FFF2-40B4-BE49-F238E27FC236}">
                  <a16:creationId xmlns:a16="http://schemas.microsoft.com/office/drawing/2014/main" id="{7C8A7E04-871C-BC28-AE7D-404376040F8E}"/>
                </a:ext>
              </a:extLst>
            </p:cNvPr>
            <p:cNvGrpSpPr/>
            <p:nvPr/>
          </p:nvGrpSpPr>
          <p:grpSpPr>
            <a:xfrm>
              <a:off x="5531613" y="1322967"/>
              <a:ext cx="5952398" cy="4970824"/>
              <a:chOff x="5745336" y="1592833"/>
              <a:chExt cx="5177642" cy="3379214"/>
            </a:xfrm>
          </p:grpSpPr>
          <p:grpSp>
            <p:nvGrpSpPr>
              <p:cNvPr id="36" name="Group 35">
                <a:extLst>
                  <a:ext uri="{FF2B5EF4-FFF2-40B4-BE49-F238E27FC236}">
                    <a16:creationId xmlns:a16="http://schemas.microsoft.com/office/drawing/2014/main" id="{4B27D64C-D1A5-24CA-A20D-043BAE06BE87}"/>
                  </a:ext>
                </a:extLst>
              </p:cNvPr>
              <p:cNvGrpSpPr/>
              <p:nvPr/>
            </p:nvGrpSpPr>
            <p:grpSpPr>
              <a:xfrm>
                <a:off x="5745336" y="1592833"/>
                <a:ext cx="5177642" cy="3379214"/>
                <a:chOff x="6463144" y="1486213"/>
                <a:chExt cx="4592783" cy="3176840"/>
              </a:xfrm>
            </p:grpSpPr>
            <p:sp>
              <p:nvSpPr>
                <p:cNvPr id="47" name="Rectangle: Rounded Corners 46">
                  <a:extLst>
                    <a:ext uri="{FF2B5EF4-FFF2-40B4-BE49-F238E27FC236}">
                      <a16:creationId xmlns:a16="http://schemas.microsoft.com/office/drawing/2014/main" id="{61DECC73-55D5-3C7B-C818-AC64D97E4E89}"/>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8" name="Graphic 47" descr="Magnifying glass with solid fill">
                  <a:extLst>
                    <a:ext uri="{FF2B5EF4-FFF2-40B4-BE49-F238E27FC236}">
                      <a16:creationId xmlns:a16="http://schemas.microsoft.com/office/drawing/2014/main" id="{84836E69-5B3F-A85F-DC32-5E690D14A22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481" y="1574766"/>
                  <a:ext cx="398139" cy="327566"/>
                </a:xfrm>
                <a:prstGeom prst="rect">
                  <a:avLst/>
                </a:prstGeom>
              </p:spPr>
            </p:pic>
            <p:pic>
              <p:nvPicPr>
                <p:cNvPr id="49" name="Graphic 48" descr="Radio microphone outline">
                  <a:extLst>
                    <a:ext uri="{FF2B5EF4-FFF2-40B4-BE49-F238E27FC236}">
                      <a16:creationId xmlns:a16="http://schemas.microsoft.com/office/drawing/2014/main" id="{B0E166FF-37DF-C570-7CA5-1DA824687BA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5235" y="1604411"/>
                  <a:ext cx="409956" cy="271787"/>
                </a:xfrm>
                <a:prstGeom prst="rect">
                  <a:avLst/>
                </a:prstGeom>
              </p:spPr>
            </p:pic>
            <p:sp>
              <p:nvSpPr>
                <p:cNvPr id="50" name="TextBox 49">
                  <a:extLst>
                    <a:ext uri="{FF2B5EF4-FFF2-40B4-BE49-F238E27FC236}">
                      <a16:creationId xmlns:a16="http://schemas.microsoft.com/office/drawing/2014/main" id="{27137BC1-2E43-75FF-729F-B7E9B2494B33}"/>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51" name="Rectangle: Rounded Corners 50">
                  <a:extLst>
                    <a:ext uri="{FF2B5EF4-FFF2-40B4-BE49-F238E27FC236}">
                      <a16:creationId xmlns:a16="http://schemas.microsoft.com/office/drawing/2014/main" id="{34AE2F69-2128-77D6-91B7-26DA598E2190}"/>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7" name="TextBox 36">
                <a:extLst>
                  <a:ext uri="{FF2B5EF4-FFF2-40B4-BE49-F238E27FC236}">
                    <a16:creationId xmlns:a16="http://schemas.microsoft.com/office/drawing/2014/main" id="{077FE1ED-3B47-A273-798B-95D4B4F80C17}"/>
                  </a:ext>
                </a:extLst>
              </p:cNvPr>
              <p:cNvSpPr txBox="1"/>
              <p:nvPr/>
            </p:nvSpPr>
            <p:spPr>
              <a:xfrm>
                <a:off x="6540090" y="2318021"/>
                <a:ext cx="3854077" cy="690457"/>
              </a:xfrm>
              <a:prstGeom prst="rect">
                <a:avLst/>
              </a:prstGeom>
              <a:noFill/>
            </p:spPr>
            <p:txBody>
              <a:bodyPr wrap="square">
                <a:spAutoFit/>
              </a:bodyPr>
              <a:lstStyle/>
              <a:p>
                <a:r>
                  <a:rPr lang="en-US" sz="2000" b="1"/>
                  <a:t>Provide IT support </a:t>
                </a:r>
                <a:r>
                  <a:rPr lang="en-US" sz="2000"/>
                  <a:t>to internal staff helping with simple queries and resolving straightforward incidents.</a:t>
                </a:r>
              </a:p>
            </p:txBody>
          </p:sp>
          <p:sp>
            <p:nvSpPr>
              <p:cNvPr id="38" name="TextBox 37">
                <a:extLst>
                  <a:ext uri="{FF2B5EF4-FFF2-40B4-BE49-F238E27FC236}">
                    <a16:creationId xmlns:a16="http://schemas.microsoft.com/office/drawing/2014/main" id="{ED8F2602-68B4-4865-95CF-9DDDDD1CA3B4}"/>
                  </a:ext>
                </a:extLst>
              </p:cNvPr>
              <p:cNvSpPr txBox="1"/>
              <p:nvPr/>
            </p:nvSpPr>
            <p:spPr>
              <a:xfrm>
                <a:off x="6540091" y="3126168"/>
                <a:ext cx="3784615" cy="690457"/>
              </a:xfrm>
              <a:prstGeom prst="rect">
                <a:avLst/>
              </a:prstGeom>
              <a:noFill/>
            </p:spPr>
            <p:txBody>
              <a:bodyPr wrap="square">
                <a:spAutoFit/>
              </a:bodyPr>
              <a:lstStyle/>
              <a:p>
                <a:r>
                  <a:rPr lang="en-US" sz="2000" b="1"/>
                  <a:t>Diagnose </a:t>
                </a:r>
                <a:r>
                  <a:rPr lang="en-US" sz="2000"/>
                  <a:t>and </a:t>
                </a:r>
                <a:r>
                  <a:rPr lang="en-US" sz="2000" b="1"/>
                  <a:t>resolve basic issues </a:t>
                </a:r>
                <a:r>
                  <a:rPr lang="en-US" sz="2000"/>
                  <a:t>with laptops, desktops, mobile phones, radios and printers.</a:t>
                </a:r>
              </a:p>
            </p:txBody>
          </p:sp>
          <p:sp>
            <p:nvSpPr>
              <p:cNvPr id="39" name="TextBox 38">
                <a:extLst>
                  <a:ext uri="{FF2B5EF4-FFF2-40B4-BE49-F238E27FC236}">
                    <a16:creationId xmlns:a16="http://schemas.microsoft.com/office/drawing/2014/main" id="{C987E9C3-BEEE-CBA6-689A-CBECD0806237}"/>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0" name="TextBox 39">
                <a:extLst>
                  <a:ext uri="{FF2B5EF4-FFF2-40B4-BE49-F238E27FC236}">
                    <a16:creationId xmlns:a16="http://schemas.microsoft.com/office/drawing/2014/main" id="{5266FF3E-D0F6-2102-B4B6-4B8DA53FD6E2}"/>
                  </a:ext>
                </a:extLst>
              </p:cNvPr>
              <p:cNvSpPr txBox="1"/>
              <p:nvPr/>
            </p:nvSpPr>
            <p:spPr>
              <a:xfrm>
                <a:off x="6540090" y="3978948"/>
                <a:ext cx="4138018" cy="481228"/>
              </a:xfrm>
              <a:prstGeom prst="rect">
                <a:avLst/>
              </a:prstGeom>
              <a:noFill/>
            </p:spPr>
            <p:txBody>
              <a:bodyPr wrap="square">
                <a:spAutoFit/>
              </a:bodyPr>
              <a:lstStyle/>
              <a:p>
                <a:r>
                  <a:rPr lang="en-GB" sz="2000">
                    <a:solidFill>
                      <a:srgbClr val="25314F"/>
                    </a:solidFill>
                  </a:rPr>
                  <a:t>This job requires </a:t>
                </a:r>
                <a:r>
                  <a:rPr lang="en-US" sz="2000" b="1">
                    <a:solidFill>
                      <a:srgbClr val="25314F"/>
                    </a:solidFill>
                  </a:rPr>
                  <a:t>problem-solving, time management </a:t>
                </a:r>
                <a:r>
                  <a:rPr lang="en-US" sz="2000">
                    <a:solidFill>
                      <a:srgbClr val="25314F"/>
                    </a:solidFill>
                  </a:rPr>
                  <a:t>and</a:t>
                </a:r>
                <a:r>
                  <a:rPr lang="en-US" sz="2000" b="1">
                    <a:solidFill>
                      <a:srgbClr val="25314F"/>
                    </a:solidFill>
                  </a:rPr>
                  <a:t> active listening</a:t>
                </a:r>
                <a:endParaRPr lang="en-GB" sz="2000" b="1">
                  <a:solidFill>
                    <a:srgbClr val="25314F"/>
                  </a:solidFill>
                </a:endParaRPr>
              </a:p>
            </p:txBody>
          </p:sp>
        </p:grpSp>
        <p:pic>
          <p:nvPicPr>
            <p:cNvPr id="33" name="Graphic 32" descr="Magnifying glass with solid fill">
              <a:extLst>
                <a:ext uri="{FF2B5EF4-FFF2-40B4-BE49-F238E27FC236}">
                  <a16:creationId xmlns:a16="http://schemas.microsoft.com/office/drawing/2014/main" id="{CCEE758C-4B02-85E9-9616-B0FC73BFC72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8577" y="2590514"/>
              <a:ext cx="516001" cy="512545"/>
            </a:xfrm>
            <a:prstGeom prst="rect">
              <a:avLst/>
            </a:prstGeom>
          </p:spPr>
        </p:pic>
        <p:pic>
          <p:nvPicPr>
            <p:cNvPr id="34" name="Graphic 33" descr="Magnifying glass with solid fill">
              <a:extLst>
                <a:ext uri="{FF2B5EF4-FFF2-40B4-BE49-F238E27FC236}">
                  <a16:creationId xmlns:a16="http://schemas.microsoft.com/office/drawing/2014/main" id="{D87B5932-29AC-8D95-66FE-12DF5676EDC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4798" y="3716636"/>
              <a:ext cx="516001" cy="512545"/>
            </a:xfrm>
            <a:prstGeom prst="rect">
              <a:avLst/>
            </a:prstGeom>
          </p:spPr>
        </p:pic>
        <p:pic>
          <p:nvPicPr>
            <p:cNvPr id="35" name="Graphic 34" descr="Magnifying glass with solid fill">
              <a:extLst>
                <a:ext uri="{FF2B5EF4-FFF2-40B4-BE49-F238E27FC236}">
                  <a16:creationId xmlns:a16="http://schemas.microsoft.com/office/drawing/2014/main" id="{EE20B151-4C9B-EDCF-3889-7773167D65A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4893619"/>
              <a:ext cx="516001" cy="512545"/>
            </a:xfrm>
            <a:prstGeom prst="rect">
              <a:avLst/>
            </a:prstGeom>
          </p:spPr>
        </p:pic>
      </p:grpSp>
      <p:grpSp>
        <p:nvGrpSpPr>
          <p:cNvPr id="52" name="Group 51">
            <a:extLst>
              <a:ext uri="{FF2B5EF4-FFF2-40B4-BE49-F238E27FC236}">
                <a16:creationId xmlns:a16="http://schemas.microsoft.com/office/drawing/2014/main" id="{23F9F521-BEDA-0BD9-DAF2-6F580246690C}"/>
              </a:ext>
            </a:extLst>
          </p:cNvPr>
          <p:cNvGrpSpPr/>
          <p:nvPr/>
        </p:nvGrpSpPr>
        <p:grpSpPr>
          <a:xfrm>
            <a:off x="6451457" y="12387929"/>
            <a:ext cx="4590099" cy="842984"/>
            <a:chOff x="6991350" y="5386821"/>
            <a:chExt cx="4052038" cy="842984"/>
          </a:xfrm>
        </p:grpSpPr>
        <p:sp>
          <p:nvSpPr>
            <p:cNvPr id="53" name="Rectangle: Rounded Corners 52">
              <a:extLst>
                <a:ext uri="{FF2B5EF4-FFF2-40B4-BE49-F238E27FC236}">
                  <a16:creationId xmlns:a16="http://schemas.microsoft.com/office/drawing/2014/main" id="{EB33957E-0544-D429-BD11-3FC1A7D9A547}"/>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54" name="TextBox 53">
              <a:extLst>
                <a:ext uri="{FF2B5EF4-FFF2-40B4-BE49-F238E27FC236}">
                  <a16:creationId xmlns:a16="http://schemas.microsoft.com/office/drawing/2014/main" id="{2F1228C9-5AC8-6500-FA80-DEBA2B9EC081}"/>
                </a:ext>
              </a:extLst>
            </p:cNvPr>
            <p:cNvSpPr txBox="1"/>
            <p:nvPr/>
          </p:nvSpPr>
          <p:spPr>
            <a:xfrm>
              <a:off x="7020352" y="5515925"/>
              <a:ext cx="3905403"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16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16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2581067353"/>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2"/>
                                        </p:tgtEl>
                                      </p:cBhvr>
                                    </p:animEffect>
                                    <p:set>
                                      <p:cBhvr>
                                        <p:cTn id="7"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18298E55-500F-9066-1E4A-27C513EB691E}"/>
            </a:ext>
          </a:extLst>
        </p:cNvPr>
        <p:cNvGrpSpPr/>
        <p:nvPr/>
      </p:nvGrpSpPr>
      <p:grpSpPr>
        <a:xfrm>
          <a:off x="0" y="0"/>
          <a:ext cx="0" cy="0"/>
          <a:chOff x="0" y="0"/>
          <a:chExt cx="0" cy="0"/>
        </a:xfrm>
      </p:grpSpPr>
      <p:grpSp>
        <p:nvGrpSpPr>
          <p:cNvPr id="38" name="Group 37">
            <a:extLst>
              <a:ext uri="{FF2B5EF4-FFF2-40B4-BE49-F238E27FC236}">
                <a16:creationId xmlns:a16="http://schemas.microsoft.com/office/drawing/2014/main" id="{A32610E6-A3B2-3032-B655-2F8BF644DE4A}"/>
              </a:ext>
            </a:extLst>
          </p:cNvPr>
          <p:cNvGrpSpPr/>
          <p:nvPr/>
        </p:nvGrpSpPr>
        <p:grpSpPr>
          <a:xfrm>
            <a:off x="5531613" y="1322967"/>
            <a:ext cx="5952398" cy="4970824"/>
            <a:chOff x="5531613" y="1322967"/>
            <a:chExt cx="5952398" cy="4970824"/>
          </a:xfrm>
        </p:grpSpPr>
        <p:grpSp>
          <p:nvGrpSpPr>
            <p:cNvPr id="39" name="Group 38">
              <a:extLst>
                <a:ext uri="{FF2B5EF4-FFF2-40B4-BE49-F238E27FC236}">
                  <a16:creationId xmlns:a16="http://schemas.microsoft.com/office/drawing/2014/main" id="{F2112BC3-2FCC-DF42-74A4-76CD044CED7C}"/>
                </a:ext>
              </a:extLst>
            </p:cNvPr>
            <p:cNvGrpSpPr/>
            <p:nvPr/>
          </p:nvGrpSpPr>
          <p:grpSpPr>
            <a:xfrm>
              <a:off x="5531613" y="1322967"/>
              <a:ext cx="5952398" cy="4970824"/>
              <a:chOff x="5745336" y="1592833"/>
              <a:chExt cx="5177642" cy="3379214"/>
            </a:xfrm>
          </p:grpSpPr>
          <p:grpSp>
            <p:nvGrpSpPr>
              <p:cNvPr id="43" name="Group 42">
                <a:extLst>
                  <a:ext uri="{FF2B5EF4-FFF2-40B4-BE49-F238E27FC236}">
                    <a16:creationId xmlns:a16="http://schemas.microsoft.com/office/drawing/2014/main" id="{F7B8D2E0-C3D9-88FE-6CA4-087D33F3B039}"/>
                  </a:ext>
                </a:extLst>
              </p:cNvPr>
              <p:cNvGrpSpPr/>
              <p:nvPr/>
            </p:nvGrpSpPr>
            <p:grpSpPr>
              <a:xfrm>
                <a:off x="5745336" y="1592833"/>
                <a:ext cx="5177642" cy="3379214"/>
                <a:chOff x="6463144" y="1486213"/>
                <a:chExt cx="4592783" cy="3176840"/>
              </a:xfrm>
            </p:grpSpPr>
            <p:sp>
              <p:nvSpPr>
                <p:cNvPr id="48" name="Rectangle: Rounded Corners 47">
                  <a:extLst>
                    <a:ext uri="{FF2B5EF4-FFF2-40B4-BE49-F238E27FC236}">
                      <a16:creationId xmlns:a16="http://schemas.microsoft.com/office/drawing/2014/main" id="{2F97E8DB-4B56-01D4-F824-23C23E902DB9}"/>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9" name="Graphic 48" descr="Magnifying glass with solid fill">
                  <a:extLst>
                    <a:ext uri="{FF2B5EF4-FFF2-40B4-BE49-F238E27FC236}">
                      <a16:creationId xmlns:a16="http://schemas.microsoft.com/office/drawing/2014/main" id="{57F3C9DA-C36C-C298-0C0F-4DD69C9108C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69481" y="1574766"/>
                  <a:ext cx="398139" cy="327566"/>
                </a:xfrm>
                <a:prstGeom prst="rect">
                  <a:avLst/>
                </a:prstGeom>
              </p:spPr>
            </p:pic>
            <p:pic>
              <p:nvPicPr>
                <p:cNvPr id="50" name="Graphic 49" descr="Radio microphone outline">
                  <a:extLst>
                    <a:ext uri="{FF2B5EF4-FFF2-40B4-BE49-F238E27FC236}">
                      <a16:creationId xmlns:a16="http://schemas.microsoft.com/office/drawing/2014/main" id="{2935180C-5F8B-92E9-2BD5-BD9A6D1D0F2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25235" y="1604411"/>
                  <a:ext cx="409956" cy="271787"/>
                </a:xfrm>
                <a:prstGeom prst="rect">
                  <a:avLst/>
                </a:prstGeom>
              </p:spPr>
            </p:pic>
            <p:sp>
              <p:nvSpPr>
                <p:cNvPr id="51" name="TextBox 50">
                  <a:extLst>
                    <a:ext uri="{FF2B5EF4-FFF2-40B4-BE49-F238E27FC236}">
                      <a16:creationId xmlns:a16="http://schemas.microsoft.com/office/drawing/2014/main" id="{9E9C0AE2-FD5C-674A-6557-CF401B622F92}"/>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52" name="Rectangle: Rounded Corners 51">
                  <a:extLst>
                    <a:ext uri="{FF2B5EF4-FFF2-40B4-BE49-F238E27FC236}">
                      <a16:creationId xmlns:a16="http://schemas.microsoft.com/office/drawing/2014/main" id="{F5C3CD02-740E-398F-ADE5-10AC9B17C506}"/>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4" name="TextBox 43">
                <a:extLst>
                  <a:ext uri="{FF2B5EF4-FFF2-40B4-BE49-F238E27FC236}">
                    <a16:creationId xmlns:a16="http://schemas.microsoft.com/office/drawing/2014/main" id="{2C381681-2BBE-8528-7CD2-7D03EB515F57}"/>
                  </a:ext>
                </a:extLst>
              </p:cNvPr>
              <p:cNvSpPr txBox="1"/>
              <p:nvPr/>
            </p:nvSpPr>
            <p:spPr>
              <a:xfrm>
                <a:off x="6540090" y="2318021"/>
                <a:ext cx="3854077" cy="690457"/>
              </a:xfrm>
              <a:prstGeom prst="rect">
                <a:avLst/>
              </a:prstGeom>
              <a:noFill/>
            </p:spPr>
            <p:txBody>
              <a:bodyPr wrap="square">
                <a:spAutoFit/>
              </a:bodyPr>
              <a:lstStyle/>
              <a:p>
                <a:r>
                  <a:rPr lang="en-US" sz="2000" b="1"/>
                  <a:t>Provide IT support </a:t>
                </a:r>
                <a:r>
                  <a:rPr lang="en-US" sz="2000"/>
                  <a:t>to internal staff helping with simple queries and resolving straightforward incidents.</a:t>
                </a:r>
              </a:p>
            </p:txBody>
          </p:sp>
          <p:sp>
            <p:nvSpPr>
              <p:cNvPr id="45" name="TextBox 44">
                <a:extLst>
                  <a:ext uri="{FF2B5EF4-FFF2-40B4-BE49-F238E27FC236}">
                    <a16:creationId xmlns:a16="http://schemas.microsoft.com/office/drawing/2014/main" id="{E61DBAF0-1D4E-5788-3B57-303BD39EE38C}"/>
                  </a:ext>
                </a:extLst>
              </p:cNvPr>
              <p:cNvSpPr txBox="1"/>
              <p:nvPr/>
            </p:nvSpPr>
            <p:spPr>
              <a:xfrm>
                <a:off x="6540091" y="3126168"/>
                <a:ext cx="3784615" cy="690457"/>
              </a:xfrm>
              <a:prstGeom prst="rect">
                <a:avLst/>
              </a:prstGeom>
              <a:noFill/>
            </p:spPr>
            <p:txBody>
              <a:bodyPr wrap="square">
                <a:spAutoFit/>
              </a:bodyPr>
              <a:lstStyle/>
              <a:p>
                <a:r>
                  <a:rPr lang="en-US" sz="2000" b="1"/>
                  <a:t>Diagnose </a:t>
                </a:r>
                <a:r>
                  <a:rPr lang="en-US" sz="2000"/>
                  <a:t>and </a:t>
                </a:r>
                <a:r>
                  <a:rPr lang="en-US" sz="2000" b="1"/>
                  <a:t>resolve basic issues </a:t>
                </a:r>
                <a:r>
                  <a:rPr lang="en-US" sz="2000"/>
                  <a:t>with laptops, desktops, mobile phones, radios and printers.</a:t>
                </a:r>
              </a:p>
            </p:txBody>
          </p:sp>
          <p:sp>
            <p:nvSpPr>
              <p:cNvPr id="46" name="TextBox 45">
                <a:extLst>
                  <a:ext uri="{FF2B5EF4-FFF2-40B4-BE49-F238E27FC236}">
                    <a16:creationId xmlns:a16="http://schemas.microsoft.com/office/drawing/2014/main" id="{D22D66A3-D9C7-49CA-573C-BD5F6846B42F}"/>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7" name="TextBox 46">
                <a:extLst>
                  <a:ext uri="{FF2B5EF4-FFF2-40B4-BE49-F238E27FC236}">
                    <a16:creationId xmlns:a16="http://schemas.microsoft.com/office/drawing/2014/main" id="{98879982-D67D-73D1-BDD4-49FB4AF27136}"/>
                  </a:ext>
                </a:extLst>
              </p:cNvPr>
              <p:cNvSpPr txBox="1"/>
              <p:nvPr/>
            </p:nvSpPr>
            <p:spPr>
              <a:xfrm>
                <a:off x="6540090" y="3978948"/>
                <a:ext cx="4138018" cy="481228"/>
              </a:xfrm>
              <a:prstGeom prst="rect">
                <a:avLst/>
              </a:prstGeom>
              <a:noFill/>
            </p:spPr>
            <p:txBody>
              <a:bodyPr wrap="square">
                <a:spAutoFit/>
              </a:bodyPr>
              <a:lstStyle/>
              <a:p>
                <a:r>
                  <a:rPr lang="en-GB" sz="2000">
                    <a:solidFill>
                      <a:srgbClr val="25314F"/>
                    </a:solidFill>
                  </a:rPr>
                  <a:t>This job requires </a:t>
                </a:r>
                <a:r>
                  <a:rPr lang="en-US" sz="2000" b="1">
                    <a:solidFill>
                      <a:srgbClr val="25314F"/>
                    </a:solidFill>
                  </a:rPr>
                  <a:t>problem-solving, time management </a:t>
                </a:r>
                <a:r>
                  <a:rPr lang="en-US" sz="2000">
                    <a:solidFill>
                      <a:srgbClr val="25314F"/>
                    </a:solidFill>
                  </a:rPr>
                  <a:t>and</a:t>
                </a:r>
                <a:r>
                  <a:rPr lang="en-US" sz="2000" b="1">
                    <a:solidFill>
                      <a:srgbClr val="25314F"/>
                    </a:solidFill>
                  </a:rPr>
                  <a:t> active listening</a:t>
                </a:r>
                <a:endParaRPr lang="en-GB" sz="2000" b="1">
                  <a:solidFill>
                    <a:srgbClr val="25314F"/>
                  </a:solidFill>
                </a:endParaRPr>
              </a:p>
            </p:txBody>
          </p:sp>
        </p:grpSp>
        <p:pic>
          <p:nvPicPr>
            <p:cNvPr id="40" name="Graphic 39" descr="Magnifying glass with solid fill">
              <a:extLst>
                <a:ext uri="{FF2B5EF4-FFF2-40B4-BE49-F238E27FC236}">
                  <a16:creationId xmlns:a16="http://schemas.microsoft.com/office/drawing/2014/main" id="{2FA160FD-F948-EAFE-E173-F3458F4A4A1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8577" y="2590514"/>
              <a:ext cx="516001" cy="512545"/>
            </a:xfrm>
            <a:prstGeom prst="rect">
              <a:avLst/>
            </a:prstGeom>
          </p:spPr>
        </p:pic>
        <p:pic>
          <p:nvPicPr>
            <p:cNvPr id="41" name="Graphic 40" descr="Magnifying glass with solid fill">
              <a:extLst>
                <a:ext uri="{FF2B5EF4-FFF2-40B4-BE49-F238E27FC236}">
                  <a16:creationId xmlns:a16="http://schemas.microsoft.com/office/drawing/2014/main" id="{A420F275-C79E-E519-0669-1B38B7A9AB7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4798" y="3716636"/>
              <a:ext cx="516001" cy="512545"/>
            </a:xfrm>
            <a:prstGeom prst="rect">
              <a:avLst/>
            </a:prstGeom>
          </p:spPr>
        </p:pic>
        <p:pic>
          <p:nvPicPr>
            <p:cNvPr id="42" name="Graphic 41" descr="Magnifying glass with solid fill">
              <a:extLst>
                <a:ext uri="{FF2B5EF4-FFF2-40B4-BE49-F238E27FC236}">
                  <a16:creationId xmlns:a16="http://schemas.microsoft.com/office/drawing/2014/main" id="{C384CBE2-2AC5-31E0-6ED7-A2726DA063E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4893619"/>
              <a:ext cx="516001" cy="512545"/>
            </a:xfrm>
            <a:prstGeom prst="rect">
              <a:avLst/>
            </a:prstGeom>
          </p:spPr>
        </p:pic>
      </p:grpSp>
      <p:pic>
        <p:nvPicPr>
          <p:cNvPr id="37" name="Picture 36" descr="Download Quote Box Png Rectangle Quote Box Full Size">
            <a:extLst>
              <a:ext uri="{FF2B5EF4-FFF2-40B4-BE49-F238E27FC236}">
                <a16:creationId xmlns:a16="http://schemas.microsoft.com/office/drawing/2014/main" id="{8BF58C88-B862-37AB-B346-9B2ADBAB605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p:blipFill>
        <p:spPr>
          <a:xfrm>
            <a:off x="395743" y="4773026"/>
            <a:ext cx="4549235" cy="2084973"/>
          </a:xfrm>
          <a:prstGeom prst="rect">
            <a:avLst/>
          </a:prstGeom>
          <a:effectLst>
            <a:outerShdw blurRad="63500" sx="102000" sy="102000" algn="ctr" rotWithShape="0">
              <a:prstClr val="black">
                <a:alpha val="40000"/>
              </a:prstClr>
            </a:outerShdw>
          </a:effectLst>
        </p:spPr>
      </p:pic>
      <p:cxnSp>
        <p:nvCxnSpPr>
          <p:cNvPr id="3" name="Straight Connector 2">
            <a:extLst>
              <a:ext uri="{FF2B5EF4-FFF2-40B4-BE49-F238E27FC236}">
                <a16:creationId xmlns:a16="http://schemas.microsoft.com/office/drawing/2014/main" id="{B608F5DA-9A11-8745-3181-215EFD7F607D}"/>
              </a:ext>
            </a:extLst>
          </p:cNvPr>
          <p:cNvCxnSpPr>
            <a:cxnSpLocks/>
          </p:cNvCxnSpPr>
          <p:nvPr/>
        </p:nvCxnSpPr>
        <p:spPr>
          <a:xfrm>
            <a:off x="678872" y="9975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DCE831C-D9C3-B220-8D3A-A7BEA117D3E1}"/>
              </a:ext>
            </a:extLst>
          </p:cNvPr>
          <p:cNvSpPr txBox="1"/>
          <p:nvPr/>
        </p:nvSpPr>
        <p:spPr>
          <a:xfrm>
            <a:off x="332508" y="299555"/>
            <a:ext cx="129940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rPr>
              <a:t>IT First Line</a:t>
            </a:r>
          </a:p>
        </p:txBody>
      </p:sp>
      <p:sp>
        <p:nvSpPr>
          <p:cNvPr id="29" name="TextBox 28">
            <a:extLst>
              <a:ext uri="{FF2B5EF4-FFF2-40B4-BE49-F238E27FC236}">
                <a16:creationId xmlns:a16="http://schemas.microsoft.com/office/drawing/2014/main" id="{653F7056-99B8-8EB9-9400-60619923287D}"/>
              </a:ext>
            </a:extLst>
          </p:cNvPr>
          <p:cNvSpPr txBox="1"/>
          <p:nvPr/>
        </p:nvSpPr>
        <p:spPr>
          <a:xfrm>
            <a:off x="2380339" y="299555"/>
            <a:ext cx="121484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Engineer</a:t>
            </a:r>
          </a:p>
        </p:txBody>
      </p:sp>
      <p:grpSp>
        <p:nvGrpSpPr>
          <p:cNvPr id="8" name="Group 7">
            <a:extLst>
              <a:ext uri="{FF2B5EF4-FFF2-40B4-BE49-F238E27FC236}">
                <a16:creationId xmlns:a16="http://schemas.microsoft.com/office/drawing/2014/main" id="{DEBF9822-3D0A-717B-6524-29A29D4C8331}"/>
              </a:ext>
            </a:extLst>
          </p:cNvPr>
          <p:cNvGrpSpPr/>
          <p:nvPr/>
        </p:nvGrpSpPr>
        <p:grpSpPr>
          <a:xfrm>
            <a:off x="6431338" y="4847422"/>
            <a:ext cx="4590099" cy="842984"/>
            <a:chOff x="6991350" y="5386821"/>
            <a:chExt cx="4052038" cy="842984"/>
          </a:xfrm>
        </p:grpSpPr>
        <p:sp>
          <p:nvSpPr>
            <p:cNvPr id="25" name="Rectangle: Rounded Corners 24">
              <a:extLst>
                <a:ext uri="{FF2B5EF4-FFF2-40B4-BE49-F238E27FC236}">
                  <a16:creationId xmlns:a16="http://schemas.microsoft.com/office/drawing/2014/main" id="{9B53FE42-C3A3-50A6-6605-0191F272737A}"/>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31" name="TextBox 30">
              <a:extLst>
                <a:ext uri="{FF2B5EF4-FFF2-40B4-BE49-F238E27FC236}">
                  <a16:creationId xmlns:a16="http://schemas.microsoft.com/office/drawing/2014/main" id="{D95DB93A-1DEA-936C-33DD-2AE1F44AAD49}"/>
                </a:ext>
              </a:extLst>
            </p:cNvPr>
            <p:cNvSpPr txBox="1"/>
            <p:nvPr/>
          </p:nvSpPr>
          <p:spPr>
            <a:xfrm>
              <a:off x="7020352" y="5515925"/>
              <a:ext cx="3905403"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16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16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grpSp>
        <p:nvGrpSpPr>
          <p:cNvPr id="53" name="Group 52">
            <a:extLst>
              <a:ext uri="{FF2B5EF4-FFF2-40B4-BE49-F238E27FC236}">
                <a16:creationId xmlns:a16="http://schemas.microsoft.com/office/drawing/2014/main" id="{A01D95B0-CC5B-DB0F-47F8-6C4D9AE852A1}"/>
              </a:ext>
            </a:extLst>
          </p:cNvPr>
          <p:cNvGrpSpPr/>
          <p:nvPr/>
        </p:nvGrpSpPr>
        <p:grpSpPr>
          <a:xfrm>
            <a:off x="665858" y="1123410"/>
            <a:ext cx="3884371" cy="5557076"/>
            <a:chOff x="665858" y="1123410"/>
            <a:chExt cx="3884371" cy="5557076"/>
          </a:xfrm>
        </p:grpSpPr>
        <p:grpSp>
          <p:nvGrpSpPr>
            <p:cNvPr id="30" name="Group 29">
              <a:extLst>
                <a:ext uri="{FF2B5EF4-FFF2-40B4-BE49-F238E27FC236}">
                  <a16:creationId xmlns:a16="http://schemas.microsoft.com/office/drawing/2014/main" id="{361CA246-8E72-C04F-F898-F6467AB89558}"/>
                </a:ext>
              </a:extLst>
            </p:cNvPr>
            <p:cNvGrpSpPr/>
            <p:nvPr/>
          </p:nvGrpSpPr>
          <p:grpSpPr>
            <a:xfrm>
              <a:off x="861785" y="1298163"/>
              <a:ext cx="3688444" cy="5382323"/>
              <a:chOff x="861785" y="1298163"/>
              <a:chExt cx="3688444" cy="5382323"/>
            </a:xfrm>
          </p:grpSpPr>
          <p:sp>
            <p:nvSpPr>
              <p:cNvPr id="27" name="TextBox 26">
                <a:extLst>
                  <a:ext uri="{FF2B5EF4-FFF2-40B4-BE49-F238E27FC236}">
                    <a16:creationId xmlns:a16="http://schemas.microsoft.com/office/drawing/2014/main" id="{0FA56AB1-616C-299D-4937-EBD7CA7332D0}"/>
                  </a:ext>
                </a:extLst>
              </p:cNvPr>
              <p:cNvSpPr txBox="1"/>
              <p:nvPr/>
            </p:nvSpPr>
            <p:spPr>
              <a:xfrm>
                <a:off x="861785" y="4972326"/>
                <a:ext cx="3688444" cy="1708160"/>
              </a:xfrm>
              <a:prstGeom prst="rect">
                <a:avLst/>
              </a:prstGeom>
              <a:noFill/>
            </p:spPr>
            <p:txBody>
              <a:bodyPr wrap="square">
                <a:spAutoFit/>
              </a:bodyPr>
              <a:lstStyle/>
              <a:p>
                <a:pPr lvl="0" algn="ctr"/>
                <a:r>
                  <a:rPr lang="en-GB" sz="1050">
                    <a:solidFill>
                      <a:schemeClr val="bg1"/>
                    </a:solidFill>
                    <a:latin typeface="Helvetica "/>
                  </a:rPr>
                  <a:t>Behind every resolved issue is a person who can get back to doing their job, supporting others, or delivering vital services because technology is working as it should. This role is about much more than fixing technical problems—it’s about listening, communicating, and building trust while applying technical expertise to find solutions quickly and effectively. The most rewarding part is knowing that through a combination of people skills and technology, we help keep essential services running and empower others to succeed every day.</a:t>
                </a:r>
                <a:endParaRPr kumimoji="0" lang="en-GB" sz="1050" b="0" i="0" u="none" strike="noStrike" kern="1200" cap="none" spc="0" normalizeH="0" baseline="0" noProof="0">
                  <a:ln>
                    <a:noFill/>
                  </a:ln>
                  <a:solidFill>
                    <a:schemeClr val="bg1"/>
                  </a:solidFill>
                  <a:effectLst/>
                  <a:uLnTx/>
                  <a:uFillTx/>
                  <a:latin typeface="Helvetica "/>
                </a:endParaRPr>
              </a:p>
            </p:txBody>
          </p:sp>
          <p:pic>
            <p:nvPicPr>
              <p:cNvPr id="5" name="Picture 4">
                <a:extLst>
                  <a:ext uri="{FF2B5EF4-FFF2-40B4-BE49-F238E27FC236}">
                    <a16:creationId xmlns:a16="http://schemas.microsoft.com/office/drawing/2014/main" id="{4EB44F9B-58EC-533A-2B0A-2079CE577354}"/>
                  </a:ext>
                </a:extLst>
              </p:cNvPr>
              <p:cNvPicPr>
                <a:picLocks noChangeAspect="1"/>
              </p:cNvPicPr>
              <p:nvPr/>
            </p:nvPicPr>
            <p:blipFill>
              <a:blip r:embed="rId6" cstate="print">
                <a:extLst>
                  <a:ext uri="{28A0092B-C50C-407E-A947-70E740481C1C}">
                    <a14:useLocalDpi xmlns:a14="http://schemas.microsoft.com/office/drawing/2010/main" val="0"/>
                  </a:ext>
                </a:extLst>
              </a:blip>
              <a:srcRect l="24799" t="597" r="2654" b="-597"/>
              <a:stretch>
                <a:fillRect/>
              </a:stretch>
            </p:blipFill>
            <p:spPr>
              <a:xfrm>
                <a:off x="861785" y="1298163"/>
                <a:ext cx="3362452" cy="3228548"/>
              </a:xfrm>
              <a:prstGeom prst="ellipse">
                <a:avLst/>
              </a:prstGeom>
            </p:spPr>
          </p:pic>
        </p:grpSp>
        <p:sp>
          <p:nvSpPr>
            <p:cNvPr id="33" name="Oval 32">
              <a:extLst>
                <a:ext uri="{FF2B5EF4-FFF2-40B4-BE49-F238E27FC236}">
                  <a16:creationId xmlns:a16="http://schemas.microsoft.com/office/drawing/2014/main" id="{1DD335DE-B956-B2F7-6BC4-74BFFA6031AF}"/>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853276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8280B861-1632-E0CC-2C98-4DD81501B24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A955B5E-3F70-E03C-8D3D-6F7417AB9356}"/>
              </a:ext>
            </a:extLst>
          </p:cNvPr>
          <p:cNvSpPr txBox="1"/>
          <p:nvPr/>
        </p:nvSpPr>
        <p:spPr>
          <a:xfrm>
            <a:off x="3406348" y="1382129"/>
            <a:ext cx="12994018"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500" b="1">
                <a:solidFill>
                  <a:prstClr val="white"/>
                </a:solidFill>
                <a:effectLst>
                  <a:outerShdw blurRad="50800" dist="38100" dir="5400000" algn="t" rotWithShape="0">
                    <a:prstClr val="black">
                      <a:alpha val="40000"/>
                    </a:prstClr>
                  </a:outerShdw>
                </a:effectLst>
                <a:latin typeface="Poppins" panose="00000500000000000000" pitchFamily="2" charset="0"/>
                <a:cs typeface="Poppins" panose="00000500000000000000" pitchFamily="2" charset="0"/>
              </a:rPr>
              <a:t>Mobile</a:t>
            </a:r>
            <a:endParaRPr kumimoji="0" lang="en-GB" sz="115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endParaRPr>
          </a:p>
        </p:txBody>
      </p:sp>
      <p:cxnSp>
        <p:nvCxnSpPr>
          <p:cNvPr id="5" name="Straight Connector 4">
            <a:extLst>
              <a:ext uri="{FF2B5EF4-FFF2-40B4-BE49-F238E27FC236}">
                <a16:creationId xmlns:a16="http://schemas.microsoft.com/office/drawing/2014/main" id="{E9E81C4D-6A4E-B409-BD96-2C3AEB379612}"/>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EAB3D06-D9BD-B8FD-9C67-5BF4E45B0295}"/>
              </a:ext>
            </a:extLst>
          </p:cNvPr>
          <p:cNvSpPr txBox="1"/>
          <p:nvPr/>
        </p:nvSpPr>
        <p:spPr>
          <a:xfrm>
            <a:off x="1666310" y="2915759"/>
            <a:ext cx="12148455"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Technician</a:t>
            </a:r>
          </a:p>
        </p:txBody>
      </p:sp>
      <p:pic>
        <p:nvPicPr>
          <p:cNvPr id="3" name="Picture 2" descr="Download Quote Box Png Rectangle Quote Box Full Size">
            <a:extLst>
              <a:ext uri="{FF2B5EF4-FFF2-40B4-BE49-F238E27FC236}">
                <a16:creationId xmlns:a16="http://schemas.microsoft.com/office/drawing/2014/main" id="{1A380C21-52F6-4021-C328-9EEE2D165CD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394998" y="11562933"/>
            <a:ext cx="4549235" cy="1912668"/>
          </a:xfrm>
          <a:prstGeom prst="rect">
            <a:avLst/>
          </a:prstGeom>
          <a:effectLst>
            <a:outerShdw blurRad="63500" sx="102000" sy="102000" algn="ctr" rotWithShape="0">
              <a:prstClr val="black">
                <a:alpha val="40000"/>
              </a:prstClr>
            </a:outerShdw>
          </a:effectLst>
        </p:spPr>
      </p:pic>
      <p:grpSp>
        <p:nvGrpSpPr>
          <p:cNvPr id="6" name="Group 5">
            <a:extLst>
              <a:ext uri="{FF2B5EF4-FFF2-40B4-BE49-F238E27FC236}">
                <a16:creationId xmlns:a16="http://schemas.microsoft.com/office/drawing/2014/main" id="{BCE96A1D-C65F-1CBA-A3E9-88914071FEA0}"/>
              </a:ext>
            </a:extLst>
          </p:cNvPr>
          <p:cNvGrpSpPr/>
          <p:nvPr/>
        </p:nvGrpSpPr>
        <p:grpSpPr>
          <a:xfrm>
            <a:off x="665113" y="7913316"/>
            <a:ext cx="3821897" cy="5249947"/>
            <a:chOff x="665858" y="1123410"/>
            <a:chExt cx="3821897" cy="5249947"/>
          </a:xfrm>
        </p:grpSpPr>
        <p:grpSp>
          <p:nvGrpSpPr>
            <p:cNvPr id="7" name="Group 6">
              <a:extLst>
                <a:ext uri="{FF2B5EF4-FFF2-40B4-BE49-F238E27FC236}">
                  <a16:creationId xmlns:a16="http://schemas.microsoft.com/office/drawing/2014/main" id="{AC0C6461-A413-2C42-E137-0C31E0B2BB1D}"/>
                </a:ext>
              </a:extLst>
            </p:cNvPr>
            <p:cNvGrpSpPr/>
            <p:nvPr/>
          </p:nvGrpSpPr>
          <p:grpSpPr>
            <a:xfrm>
              <a:off x="852965" y="1285488"/>
              <a:ext cx="3634790" cy="5087869"/>
              <a:chOff x="852965" y="1285488"/>
              <a:chExt cx="3634790" cy="5087869"/>
            </a:xfrm>
          </p:grpSpPr>
          <p:sp>
            <p:nvSpPr>
              <p:cNvPr id="9" name="TextBox 8">
                <a:extLst>
                  <a:ext uri="{FF2B5EF4-FFF2-40B4-BE49-F238E27FC236}">
                    <a16:creationId xmlns:a16="http://schemas.microsoft.com/office/drawing/2014/main" id="{8C68FF87-4F49-6B7D-63D5-D31604C7A341}"/>
                  </a:ext>
                </a:extLst>
              </p:cNvPr>
              <p:cNvSpPr txBox="1"/>
              <p:nvPr/>
            </p:nvSpPr>
            <p:spPr>
              <a:xfrm>
                <a:off x="852965" y="5049918"/>
                <a:ext cx="3634790" cy="1323439"/>
              </a:xfrm>
              <a:prstGeom prst="rect">
                <a:avLst/>
              </a:prstGeom>
              <a:noFill/>
            </p:spPr>
            <p:txBody>
              <a:bodyPr wrap="square">
                <a:spAutoFit/>
              </a:bodyPr>
              <a:lstStyle/>
              <a:p>
                <a:pPr lvl="0" algn="ctr"/>
                <a:r>
                  <a:rPr lang="en-GB" sz="1000">
                    <a:solidFill>
                      <a:schemeClr val="bg1"/>
                    </a:solidFill>
                  </a:rPr>
                  <a:t>I take great pride in knowing that the work I do helps keep the fire service ready to respond when it matters most. Every inspection, repair, and service plays a vital role in ensuring our vehicles remain reliable, safe, and operational, allowing crews to reach emergencies quickly and without delay. Whether I’m diagnosing a fault, carrying out preventative maintenance, or resolving unexpected issues, I know that my work directly supports the people who protect our communities. </a:t>
                </a:r>
                <a:endParaRPr kumimoji="0" lang="en-GB" sz="1000" b="0" i="0" u="none" strike="noStrike" kern="1200" cap="none" spc="0" normalizeH="0" baseline="0" noProof="0">
                  <a:ln>
                    <a:noFill/>
                  </a:ln>
                  <a:solidFill>
                    <a:schemeClr val="bg1"/>
                  </a:solidFill>
                  <a:effectLst/>
                  <a:uLnTx/>
                  <a:uFillTx/>
                  <a:latin typeface="Helvetica "/>
                  <a:ea typeface="+mn-ea"/>
                  <a:cs typeface="+mn-cs"/>
                </a:endParaRPr>
              </a:p>
            </p:txBody>
          </p:sp>
          <p:pic>
            <p:nvPicPr>
              <p:cNvPr id="10" name="Picture 9">
                <a:extLst>
                  <a:ext uri="{FF2B5EF4-FFF2-40B4-BE49-F238E27FC236}">
                    <a16:creationId xmlns:a16="http://schemas.microsoft.com/office/drawing/2014/main" id="{681E3FA0-E85B-7F1E-2F02-728B4437452B}"/>
                  </a:ext>
                </a:extLst>
              </p:cNvPr>
              <p:cNvPicPr>
                <a:picLocks noChangeAspect="1"/>
              </p:cNvPicPr>
              <p:nvPr/>
            </p:nvPicPr>
            <p:blipFill>
              <a:blip r:embed="rId4" cstate="print">
                <a:extLst>
                  <a:ext uri="{28A0092B-C50C-407E-A947-70E740481C1C}">
                    <a14:useLocalDpi xmlns:a14="http://schemas.microsoft.com/office/drawing/2010/main" val="0"/>
                  </a:ext>
                </a:extLst>
              </a:blip>
              <a:srcRect l="26874"/>
              <a:stretch>
                <a:fillRect/>
              </a:stretch>
            </p:blipFill>
            <p:spPr>
              <a:xfrm>
                <a:off x="888572" y="1285488"/>
                <a:ext cx="3295768" cy="3199578"/>
              </a:xfrm>
              <a:prstGeom prst="ellipse">
                <a:avLst/>
              </a:prstGeom>
              <a:effectLst>
                <a:outerShdw blurRad="50800" dist="38100" dir="2700000" algn="tl" rotWithShape="0">
                  <a:prstClr val="black">
                    <a:alpha val="40000"/>
                  </a:prstClr>
                </a:outerShdw>
              </a:effectLst>
            </p:spPr>
          </p:pic>
        </p:grpSp>
        <p:sp>
          <p:nvSpPr>
            <p:cNvPr id="8" name="Oval 7">
              <a:extLst>
                <a:ext uri="{FF2B5EF4-FFF2-40B4-BE49-F238E27FC236}">
                  <a16:creationId xmlns:a16="http://schemas.microsoft.com/office/drawing/2014/main" id="{AB7C8339-AB79-2FC6-1F0B-525C18F38120}"/>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10">
            <a:extLst>
              <a:ext uri="{FF2B5EF4-FFF2-40B4-BE49-F238E27FC236}">
                <a16:creationId xmlns:a16="http://schemas.microsoft.com/office/drawing/2014/main" id="{B1358716-58C1-E1BD-667D-835FBF2BA7E8}"/>
              </a:ext>
            </a:extLst>
          </p:cNvPr>
          <p:cNvGrpSpPr/>
          <p:nvPr/>
        </p:nvGrpSpPr>
        <p:grpSpPr>
          <a:xfrm>
            <a:off x="5574489" y="7952227"/>
            <a:ext cx="5952398" cy="4970824"/>
            <a:chOff x="5531613" y="1322967"/>
            <a:chExt cx="5952398" cy="4970824"/>
          </a:xfrm>
        </p:grpSpPr>
        <p:grpSp>
          <p:nvGrpSpPr>
            <p:cNvPr id="12" name="Group 11">
              <a:extLst>
                <a:ext uri="{FF2B5EF4-FFF2-40B4-BE49-F238E27FC236}">
                  <a16:creationId xmlns:a16="http://schemas.microsoft.com/office/drawing/2014/main" id="{9BF3CDF5-9070-11B2-19FE-31F397D66619}"/>
                </a:ext>
              </a:extLst>
            </p:cNvPr>
            <p:cNvGrpSpPr/>
            <p:nvPr/>
          </p:nvGrpSpPr>
          <p:grpSpPr>
            <a:xfrm>
              <a:off x="5531613" y="1322967"/>
              <a:ext cx="5952398" cy="4970824"/>
              <a:chOff x="5745336" y="1592833"/>
              <a:chExt cx="5177642" cy="3379214"/>
            </a:xfrm>
          </p:grpSpPr>
          <p:grpSp>
            <p:nvGrpSpPr>
              <p:cNvPr id="16" name="Group 15">
                <a:extLst>
                  <a:ext uri="{FF2B5EF4-FFF2-40B4-BE49-F238E27FC236}">
                    <a16:creationId xmlns:a16="http://schemas.microsoft.com/office/drawing/2014/main" id="{E4640E7E-CE86-2FBB-FFAB-685FA9294CED}"/>
                  </a:ext>
                </a:extLst>
              </p:cNvPr>
              <p:cNvGrpSpPr/>
              <p:nvPr/>
            </p:nvGrpSpPr>
            <p:grpSpPr>
              <a:xfrm>
                <a:off x="5745336" y="1592833"/>
                <a:ext cx="5177642" cy="3379214"/>
                <a:chOff x="6463144" y="1486213"/>
                <a:chExt cx="4592783" cy="3176840"/>
              </a:xfrm>
            </p:grpSpPr>
            <p:sp>
              <p:nvSpPr>
                <p:cNvPr id="27" name="Rectangle: Rounded Corners 26">
                  <a:extLst>
                    <a:ext uri="{FF2B5EF4-FFF2-40B4-BE49-F238E27FC236}">
                      <a16:creationId xmlns:a16="http://schemas.microsoft.com/office/drawing/2014/main" id="{AAFD7F13-7FA5-4241-C03C-A63C9680342D}"/>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Graphic 27" descr="Magnifying glass with solid fill">
                  <a:extLst>
                    <a:ext uri="{FF2B5EF4-FFF2-40B4-BE49-F238E27FC236}">
                      <a16:creationId xmlns:a16="http://schemas.microsoft.com/office/drawing/2014/main" id="{6C36A1B0-9FD2-A9DB-B4CB-87F79134E9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481" y="1574766"/>
                  <a:ext cx="398139" cy="327566"/>
                </a:xfrm>
                <a:prstGeom prst="rect">
                  <a:avLst/>
                </a:prstGeom>
              </p:spPr>
            </p:pic>
            <p:pic>
              <p:nvPicPr>
                <p:cNvPr id="29" name="Graphic 28" descr="Radio microphone outline">
                  <a:extLst>
                    <a:ext uri="{FF2B5EF4-FFF2-40B4-BE49-F238E27FC236}">
                      <a16:creationId xmlns:a16="http://schemas.microsoft.com/office/drawing/2014/main" id="{0CBCD51C-AF9F-71BC-8E67-A6AA4D2B14E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5235" y="1604411"/>
                  <a:ext cx="409956" cy="271787"/>
                </a:xfrm>
                <a:prstGeom prst="rect">
                  <a:avLst/>
                </a:prstGeom>
              </p:spPr>
            </p:pic>
            <p:sp>
              <p:nvSpPr>
                <p:cNvPr id="30" name="TextBox 29">
                  <a:extLst>
                    <a:ext uri="{FF2B5EF4-FFF2-40B4-BE49-F238E27FC236}">
                      <a16:creationId xmlns:a16="http://schemas.microsoft.com/office/drawing/2014/main" id="{1B9F353F-9A5F-E352-3142-F8CE76DE3C8E}"/>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31" name="Rectangle: Rounded Corners 30">
                  <a:extLst>
                    <a:ext uri="{FF2B5EF4-FFF2-40B4-BE49-F238E27FC236}">
                      <a16:creationId xmlns:a16="http://schemas.microsoft.com/office/drawing/2014/main" id="{2D3124F7-DB66-81CB-6D8F-BECCBB80F376}"/>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TextBox 16">
                <a:extLst>
                  <a:ext uri="{FF2B5EF4-FFF2-40B4-BE49-F238E27FC236}">
                    <a16:creationId xmlns:a16="http://schemas.microsoft.com/office/drawing/2014/main" id="{36854E2B-FB5F-8A5D-F577-0BD4D4C686E9}"/>
                  </a:ext>
                </a:extLst>
              </p:cNvPr>
              <p:cNvSpPr txBox="1"/>
              <p:nvPr/>
            </p:nvSpPr>
            <p:spPr>
              <a:xfrm>
                <a:off x="6540090" y="2318021"/>
                <a:ext cx="3854077" cy="690457"/>
              </a:xfrm>
              <a:prstGeom prst="rect">
                <a:avLst/>
              </a:prstGeom>
              <a:noFill/>
            </p:spPr>
            <p:txBody>
              <a:bodyPr wrap="square">
                <a:spAutoFit/>
              </a:bodyPr>
              <a:lstStyle/>
              <a:p>
                <a:r>
                  <a:rPr lang="en-US" sz="2000" b="1"/>
                  <a:t>Maintain</a:t>
                </a:r>
                <a:r>
                  <a:rPr lang="en-US" sz="2000"/>
                  <a:t>, </a:t>
                </a:r>
                <a:r>
                  <a:rPr lang="en-US" sz="2000" b="1"/>
                  <a:t>service</a:t>
                </a:r>
                <a:r>
                  <a:rPr lang="en-US" sz="2000"/>
                  <a:t> and </a:t>
                </a:r>
                <a:r>
                  <a:rPr lang="en-US" sz="2000" b="1"/>
                  <a:t>repair</a:t>
                </a:r>
                <a:r>
                  <a:rPr lang="en-US" sz="2000"/>
                  <a:t> our fleet of fire engines, specialist vehicles, light vehicles and equipment. </a:t>
                </a:r>
              </a:p>
            </p:txBody>
          </p:sp>
          <p:sp>
            <p:nvSpPr>
              <p:cNvPr id="18" name="TextBox 17">
                <a:extLst>
                  <a:ext uri="{FF2B5EF4-FFF2-40B4-BE49-F238E27FC236}">
                    <a16:creationId xmlns:a16="http://schemas.microsoft.com/office/drawing/2014/main" id="{735F2ABA-67F8-3290-E517-8ADF4652711F}"/>
                  </a:ext>
                </a:extLst>
              </p:cNvPr>
              <p:cNvSpPr txBox="1"/>
              <p:nvPr/>
            </p:nvSpPr>
            <p:spPr>
              <a:xfrm>
                <a:off x="6540091" y="3211197"/>
                <a:ext cx="3784615" cy="481228"/>
              </a:xfrm>
              <a:prstGeom prst="rect">
                <a:avLst/>
              </a:prstGeom>
              <a:noFill/>
            </p:spPr>
            <p:txBody>
              <a:bodyPr wrap="square">
                <a:spAutoFit/>
              </a:bodyPr>
              <a:lstStyle/>
              <a:p>
                <a:r>
                  <a:rPr lang="en-US" sz="2000"/>
                  <a:t>Ensure that vehicles </a:t>
                </a:r>
                <a:r>
                  <a:rPr lang="en-US" sz="2000" b="1"/>
                  <a:t>meet legal requirements. </a:t>
                </a:r>
              </a:p>
            </p:txBody>
          </p:sp>
          <p:sp>
            <p:nvSpPr>
              <p:cNvPr id="19" name="TextBox 18">
                <a:extLst>
                  <a:ext uri="{FF2B5EF4-FFF2-40B4-BE49-F238E27FC236}">
                    <a16:creationId xmlns:a16="http://schemas.microsoft.com/office/drawing/2014/main" id="{C2AA6D99-EBC4-586B-C4CB-4E9E1D85EF17}"/>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26" name="TextBox 25">
                <a:extLst>
                  <a:ext uri="{FF2B5EF4-FFF2-40B4-BE49-F238E27FC236}">
                    <a16:creationId xmlns:a16="http://schemas.microsoft.com/office/drawing/2014/main" id="{E7411B02-E117-FC95-EE1E-31CB2F4ED129}"/>
                  </a:ext>
                </a:extLst>
              </p:cNvPr>
              <p:cNvSpPr txBox="1"/>
              <p:nvPr/>
            </p:nvSpPr>
            <p:spPr>
              <a:xfrm>
                <a:off x="6540090" y="3978948"/>
                <a:ext cx="4138018" cy="481228"/>
              </a:xfrm>
              <a:prstGeom prst="rect">
                <a:avLst/>
              </a:prstGeom>
              <a:noFill/>
            </p:spPr>
            <p:txBody>
              <a:bodyPr wrap="square">
                <a:spAutoFit/>
              </a:bodyPr>
              <a:lstStyle/>
              <a:p>
                <a:r>
                  <a:rPr lang="en-GB" sz="2000">
                    <a:solidFill>
                      <a:srgbClr val="25314F"/>
                    </a:solidFill>
                  </a:rPr>
                  <a:t>This job requires </a:t>
                </a:r>
                <a:r>
                  <a:rPr lang="en-US" sz="2000" b="1">
                    <a:solidFill>
                      <a:srgbClr val="25314F"/>
                    </a:solidFill>
                  </a:rPr>
                  <a:t>patience, problem solving </a:t>
                </a:r>
                <a:r>
                  <a:rPr lang="en-US" sz="2000">
                    <a:solidFill>
                      <a:srgbClr val="25314F"/>
                    </a:solidFill>
                  </a:rPr>
                  <a:t>and</a:t>
                </a:r>
                <a:r>
                  <a:rPr lang="en-US" sz="2000" b="1">
                    <a:solidFill>
                      <a:srgbClr val="25314F"/>
                    </a:solidFill>
                  </a:rPr>
                  <a:t> curiosity </a:t>
                </a:r>
                <a:endParaRPr lang="en-GB" sz="2000" b="1">
                  <a:solidFill>
                    <a:srgbClr val="25314F"/>
                  </a:solidFill>
                </a:endParaRPr>
              </a:p>
            </p:txBody>
          </p:sp>
        </p:grpSp>
        <p:pic>
          <p:nvPicPr>
            <p:cNvPr id="13" name="Graphic 12" descr="Magnifying glass with solid fill">
              <a:extLst>
                <a:ext uri="{FF2B5EF4-FFF2-40B4-BE49-F238E27FC236}">
                  <a16:creationId xmlns:a16="http://schemas.microsoft.com/office/drawing/2014/main" id="{EEBBD239-E6FF-8BA9-D837-4FACFACE97A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8577" y="2590514"/>
              <a:ext cx="516001" cy="512545"/>
            </a:xfrm>
            <a:prstGeom prst="rect">
              <a:avLst/>
            </a:prstGeom>
          </p:spPr>
        </p:pic>
        <p:pic>
          <p:nvPicPr>
            <p:cNvPr id="14" name="Graphic 13" descr="Magnifying glass with solid fill">
              <a:extLst>
                <a:ext uri="{FF2B5EF4-FFF2-40B4-BE49-F238E27FC236}">
                  <a16:creationId xmlns:a16="http://schemas.microsoft.com/office/drawing/2014/main" id="{525E8F1D-7469-E83E-4165-A53D6D43C95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4798" y="3716636"/>
              <a:ext cx="516001" cy="512545"/>
            </a:xfrm>
            <a:prstGeom prst="rect">
              <a:avLst/>
            </a:prstGeom>
          </p:spPr>
        </p:pic>
        <p:pic>
          <p:nvPicPr>
            <p:cNvPr id="15" name="Graphic 14" descr="Magnifying glass with solid fill">
              <a:extLst>
                <a:ext uri="{FF2B5EF4-FFF2-40B4-BE49-F238E27FC236}">
                  <a16:creationId xmlns:a16="http://schemas.microsoft.com/office/drawing/2014/main" id="{ECD75BAA-6813-F705-B856-36DAD773A27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4893619"/>
              <a:ext cx="516001" cy="512545"/>
            </a:xfrm>
            <a:prstGeom prst="rect">
              <a:avLst/>
            </a:prstGeom>
          </p:spPr>
        </p:pic>
      </p:grpSp>
      <p:grpSp>
        <p:nvGrpSpPr>
          <p:cNvPr id="32" name="Group 31">
            <a:extLst>
              <a:ext uri="{FF2B5EF4-FFF2-40B4-BE49-F238E27FC236}">
                <a16:creationId xmlns:a16="http://schemas.microsoft.com/office/drawing/2014/main" id="{15838325-A9EA-51F8-20AC-016C7EAD84CD}"/>
              </a:ext>
            </a:extLst>
          </p:cNvPr>
          <p:cNvGrpSpPr/>
          <p:nvPr/>
        </p:nvGrpSpPr>
        <p:grpSpPr>
          <a:xfrm>
            <a:off x="6524668" y="11402287"/>
            <a:ext cx="4052038" cy="842984"/>
            <a:chOff x="6991350" y="5386821"/>
            <a:chExt cx="4052038" cy="842984"/>
          </a:xfrm>
        </p:grpSpPr>
        <p:sp>
          <p:nvSpPr>
            <p:cNvPr id="33" name="Rectangle: Rounded Corners 32">
              <a:extLst>
                <a:ext uri="{FF2B5EF4-FFF2-40B4-BE49-F238E27FC236}">
                  <a16:creationId xmlns:a16="http://schemas.microsoft.com/office/drawing/2014/main" id="{94A547EF-0E3E-B344-CD07-985B707A5169}"/>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34" name="TextBox 33">
              <a:extLst>
                <a:ext uri="{FF2B5EF4-FFF2-40B4-BE49-F238E27FC236}">
                  <a16:creationId xmlns:a16="http://schemas.microsoft.com/office/drawing/2014/main" id="{14E6ED7E-2B01-E7F9-5826-FFDFCC552F03}"/>
                </a:ext>
              </a:extLst>
            </p:cNvPr>
            <p:cNvSpPr txBox="1"/>
            <p:nvPr/>
          </p:nvSpPr>
          <p:spPr>
            <a:xfrm>
              <a:off x="7020352" y="5515925"/>
              <a:ext cx="3905403"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16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16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2428203243"/>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82AC016C-4D70-231A-74FA-24D9C1813D5B}"/>
            </a:ext>
          </a:extLst>
        </p:cNvPr>
        <p:cNvGrpSpPr/>
        <p:nvPr/>
      </p:nvGrpSpPr>
      <p:grpSpPr>
        <a:xfrm>
          <a:off x="0" y="0"/>
          <a:ext cx="0" cy="0"/>
          <a:chOff x="0" y="0"/>
          <a:chExt cx="0" cy="0"/>
        </a:xfrm>
      </p:grpSpPr>
      <p:grpSp>
        <p:nvGrpSpPr>
          <p:cNvPr id="56" name="Group 55">
            <a:extLst>
              <a:ext uri="{FF2B5EF4-FFF2-40B4-BE49-F238E27FC236}">
                <a16:creationId xmlns:a16="http://schemas.microsoft.com/office/drawing/2014/main" id="{E1C7A10C-7376-3C3E-E43F-F7B2B4BA6A72}"/>
              </a:ext>
            </a:extLst>
          </p:cNvPr>
          <p:cNvGrpSpPr/>
          <p:nvPr/>
        </p:nvGrpSpPr>
        <p:grpSpPr>
          <a:xfrm>
            <a:off x="5531613" y="1322967"/>
            <a:ext cx="5952398" cy="4970824"/>
            <a:chOff x="5531613" y="1322967"/>
            <a:chExt cx="5952398" cy="4970824"/>
          </a:xfrm>
        </p:grpSpPr>
        <p:grpSp>
          <p:nvGrpSpPr>
            <p:cNvPr id="57" name="Group 56">
              <a:extLst>
                <a:ext uri="{FF2B5EF4-FFF2-40B4-BE49-F238E27FC236}">
                  <a16:creationId xmlns:a16="http://schemas.microsoft.com/office/drawing/2014/main" id="{CE7A64CF-B35C-0ED9-BE72-3C6DB09BD316}"/>
                </a:ext>
              </a:extLst>
            </p:cNvPr>
            <p:cNvGrpSpPr/>
            <p:nvPr/>
          </p:nvGrpSpPr>
          <p:grpSpPr>
            <a:xfrm>
              <a:off x="5531613" y="1322967"/>
              <a:ext cx="5952398" cy="4970824"/>
              <a:chOff x="5745336" y="1592833"/>
              <a:chExt cx="5177642" cy="3379214"/>
            </a:xfrm>
          </p:grpSpPr>
          <p:grpSp>
            <p:nvGrpSpPr>
              <p:cNvPr id="61" name="Group 60">
                <a:extLst>
                  <a:ext uri="{FF2B5EF4-FFF2-40B4-BE49-F238E27FC236}">
                    <a16:creationId xmlns:a16="http://schemas.microsoft.com/office/drawing/2014/main" id="{E7E46C06-5E4D-720A-8EAE-406043775A37}"/>
                  </a:ext>
                </a:extLst>
              </p:cNvPr>
              <p:cNvGrpSpPr/>
              <p:nvPr/>
            </p:nvGrpSpPr>
            <p:grpSpPr>
              <a:xfrm>
                <a:off x="5745336" y="1592833"/>
                <a:ext cx="5177642" cy="3379214"/>
                <a:chOff x="6463144" y="1486213"/>
                <a:chExt cx="4592783" cy="3176840"/>
              </a:xfrm>
            </p:grpSpPr>
            <p:sp>
              <p:nvSpPr>
                <p:cNvPr id="66" name="Rectangle: Rounded Corners 65">
                  <a:extLst>
                    <a:ext uri="{FF2B5EF4-FFF2-40B4-BE49-F238E27FC236}">
                      <a16:creationId xmlns:a16="http://schemas.microsoft.com/office/drawing/2014/main" id="{94D34037-A730-7F93-7543-386AE351179A}"/>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7" name="Graphic 66" descr="Magnifying glass with solid fill">
                  <a:extLst>
                    <a:ext uri="{FF2B5EF4-FFF2-40B4-BE49-F238E27FC236}">
                      <a16:creationId xmlns:a16="http://schemas.microsoft.com/office/drawing/2014/main" id="{D271D9EC-5764-BE29-5D57-5DD9A41740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69481" y="1574766"/>
                  <a:ext cx="398139" cy="327566"/>
                </a:xfrm>
                <a:prstGeom prst="rect">
                  <a:avLst/>
                </a:prstGeom>
              </p:spPr>
            </p:pic>
            <p:pic>
              <p:nvPicPr>
                <p:cNvPr id="68" name="Graphic 67" descr="Radio microphone outline">
                  <a:extLst>
                    <a:ext uri="{FF2B5EF4-FFF2-40B4-BE49-F238E27FC236}">
                      <a16:creationId xmlns:a16="http://schemas.microsoft.com/office/drawing/2014/main" id="{F0D1DCE1-B3AF-4533-F35D-3C96A43BD4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25235" y="1604411"/>
                  <a:ext cx="409956" cy="271787"/>
                </a:xfrm>
                <a:prstGeom prst="rect">
                  <a:avLst/>
                </a:prstGeom>
              </p:spPr>
            </p:pic>
            <p:sp>
              <p:nvSpPr>
                <p:cNvPr id="69" name="TextBox 68">
                  <a:extLst>
                    <a:ext uri="{FF2B5EF4-FFF2-40B4-BE49-F238E27FC236}">
                      <a16:creationId xmlns:a16="http://schemas.microsoft.com/office/drawing/2014/main" id="{D3F65A18-F8FB-BA6D-810D-5C581774C931}"/>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70" name="Rectangle: Rounded Corners 69">
                  <a:extLst>
                    <a:ext uri="{FF2B5EF4-FFF2-40B4-BE49-F238E27FC236}">
                      <a16:creationId xmlns:a16="http://schemas.microsoft.com/office/drawing/2014/main" id="{0DB81364-19CD-CAAD-8909-D91BED927A0E}"/>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2" name="TextBox 61">
                <a:extLst>
                  <a:ext uri="{FF2B5EF4-FFF2-40B4-BE49-F238E27FC236}">
                    <a16:creationId xmlns:a16="http://schemas.microsoft.com/office/drawing/2014/main" id="{3D8FF816-E24F-118E-7196-A7DA83B7F613}"/>
                  </a:ext>
                </a:extLst>
              </p:cNvPr>
              <p:cNvSpPr txBox="1"/>
              <p:nvPr/>
            </p:nvSpPr>
            <p:spPr>
              <a:xfrm>
                <a:off x="6540090" y="2318021"/>
                <a:ext cx="3854077" cy="690457"/>
              </a:xfrm>
              <a:prstGeom prst="rect">
                <a:avLst/>
              </a:prstGeom>
              <a:noFill/>
            </p:spPr>
            <p:txBody>
              <a:bodyPr wrap="square">
                <a:spAutoFit/>
              </a:bodyPr>
              <a:lstStyle/>
              <a:p>
                <a:r>
                  <a:rPr lang="en-US" sz="2000" b="1"/>
                  <a:t>Maintain</a:t>
                </a:r>
                <a:r>
                  <a:rPr lang="en-US" sz="2000"/>
                  <a:t>, </a:t>
                </a:r>
                <a:r>
                  <a:rPr lang="en-US" sz="2000" b="1"/>
                  <a:t>service</a:t>
                </a:r>
                <a:r>
                  <a:rPr lang="en-US" sz="2000"/>
                  <a:t> and </a:t>
                </a:r>
                <a:r>
                  <a:rPr lang="en-US" sz="2000" b="1"/>
                  <a:t>repair</a:t>
                </a:r>
                <a:r>
                  <a:rPr lang="en-US" sz="2000"/>
                  <a:t> our fleet of fire engines, specialist vehicles, light vehicles and equipment. </a:t>
                </a:r>
              </a:p>
            </p:txBody>
          </p:sp>
          <p:sp>
            <p:nvSpPr>
              <p:cNvPr id="63" name="TextBox 62">
                <a:extLst>
                  <a:ext uri="{FF2B5EF4-FFF2-40B4-BE49-F238E27FC236}">
                    <a16:creationId xmlns:a16="http://schemas.microsoft.com/office/drawing/2014/main" id="{8D33999F-B359-91E2-777C-1CEE4ACDC17A}"/>
                  </a:ext>
                </a:extLst>
              </p:cNvPr>
              <p:cNvSpPr txBox="1"/>
              <p:nvPr/>
            </p:nvSpPr>
            <p:spPr>
              <a:xfrm>
                <a:off x="6540091" y="3211197"/>
                <a:ext cx="3784615" cy="481228"/>
              </a:xfrm>
              <a:prstGeom prst="rect">
                <a:avLst/>
              </a:prstGeom>
              <a:noFill/>
            </p:spPr>
            <p:txBody>
              <a:bodyPr wrap="square">
                <a:spAutoFit/>
              </a:bodyPr>
              <a:lstStyle/>
              <a:p>
                <a:r>
                  <a:rPr lang="en-US" sz="2000"/>
                  <a:t>Ensure that vehicles </a:t>
                </a:r>
                <a:r>
                  <a:rPr lang="en-US" sz="2000" b="1"/>
                  <a:t>meet legal requirements. </a:t>
                </a:r>
              </a:p>
            </p:txBody>
          </p:sp>
          <p:sp>
            <p:nvSpPr>
              <p:cNvPr id="64" name="TextBox 63">
                <a:extLst>
                  <a:ext uri="{FF2B5EF4-FFF2-40B4-BE49-F238E27FC236}">
                    <a16:creationId xmlns:a16="http://schemas.microsoft.com/office/drawing/2014/main" id="{CDD9E306-BFC5-5A85-21F4-0F82AF0F213F}"/>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65" name="TextBox 64">
                <a:extLst>
                  <a:ext uri="{FF2B5EF4-FFF2-40B4-BE49-F238E27FC236}">
                    <a16:creationId xmlns:a16="http://schemas.microsoft.com/office/drawing/2014/main" id="{0038396B-13E1-74D2-D4C1-8A5D188DA5F7}"/>
                  </a:ext>
                </a:extLst>
              </p:cNvPr>
              <p:cNvSpPr txBox="1"/>
              <p:nvPr/>
            </p:nvSpPr>
            <p:spPr>
              <a:xfrm>
                <a:off x="6540090" y="3978948"/>
                <a:ext cx="4138018" cy="481228"/>
              </a:xfrm>
              <a:prstGeom prst="rect">
                <a:avLst/>
              </a:prstGeom>
              <a:noFill/>
            </p:spPr>
            <p:txBody>
              <a:bodyPr wrap="square">
                <a:spAutoFit/>
              </a:bodyPr>
              <a:lstStyle/>
              <a:p>
                <a:r>
                  <a:rPr lang="en-GB" sz="2000">
                    <a:solidFill>
                      <a:srgbClr val="25314F"/>
                    </a:solidFill>
                  </a:rPr>
                  <a:t>This job requires </a:t>
                </a:r>
                <a:r>
                  <a:rPr lang="en-US" sz="2000" b="1">
                    <a:solidFill>
                      <a:srgbClr val="25314F"/>
                    </a:solidFill>
                  </a:rPr>
                  <a:t>patience, problem solving </a:t>
                </a:r>
                <a:r>
                  <a:rPr lang="en-US" sz="2000">
                    <a:solidFill>
                      <a:srgbClr val="25314F"/>
                    </a:solidFill>
                  </a:rPr>
                  <a:t>and</a:t>
                </a:r>
                <a:r>
                  <a:rPr lang="en-US" sz="2000" b="1">
                    <a:solidFill>
                      <a:srgbClr val="25314F"/>
                    </a:solidFill>
                  </a:rPr>
                  <a:t> curiosity </a:t>
                </a:r>
                <a:endParaRPr lang="en-GB" sz="2000" b="1">
                  <a:solidFill>
                    <a:srgbClr val="25314F"/>
                  </a:solidFill>
                </a:endParaRPr>
              </a:p>
            </p:txBody>
          </p:sp>
        </p:grpSp>
        <p:pic>
          <p:nvPicPr>
            <p:cNvPr id="58" name="Graphic 57" descr="Magnifying glass with solid fill">
              <a:extLst>
                <a:ext uri="{FF2B5EF4-FFF2-40B4-BE49-F238E27FC236}">
                  <a16:creationId xmlns:a16="http://schemas.microsoft.com/office/drawing/2014/main" id="{F93E4A8A-3194-6E8B-324B-7F889738A6F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8577" y="2590514"/>
              <a:ext cx="516001" cy="512545"/>
            </a:xfrm>
            <a:prstGeom prst="rect">
              <a:avLst/>
            </a:prstGeom>
          </p:spPr>
        </p:pic>
        <p:pic>
          <p:nvPicPr>
            <p:cNvPr id="59" name="Graphic 58" descr="Magnifying glass with solid fill">
              <a:extLst>
                <a:ext uri="{FF2B5EF4-FFF2-40B4-BE49-F238E27FC236}">
                  <a16:creationId xmlns:a16="http://schemas.microsoft.com/office/drawing/2014/main" id="{485EB2D3-D594-FD9B-661C-237159FCD3E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4798" y="3716636"/>
              <a:ext cx="516001" cy="512545"/>
            </a:xfrm>
            <a:prstGeom prst="rect">
              <a:avLst/>
            </a:prstGeom>
          </p:spPr>
        </p:pic>
        <p:pic>
          <p:nvPicPr>
            <p:cNvPr id="60" name="Graphic 59" descr="Magnifying glass with solid fill">
              <a:extLst>
                <a:ext uri="{FF2B5EF4-FFF2-40B4-BE49-F238E27FC236}">
                  <a16:creationId xmlns:a16="http://schemas.microsoft.com/office/drawing/2014/main" id="{6E288819-458D-07E1-DC34-66B7C0E8A92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4893619"/>
              <a:ext cx="516001" cy="512545"/>
            </a:xfrm>
            <a:prstGeom prst="rect">
              <a:avLst/>
            </a:prstGeom>
          </p:spPr>
        </p:pic>
      </p:grpSp>
      <p:pic>
        <p:nvPicPr>
          <p:cNvPr id="37" name="Picture 36" descr="Download Quote Box Png Rectangle Quote Box Full Size">
            <a:extLst>
              <a:ext uri="{FF2B5EF4-FFF2-40B4-BE49-F238E27FC236}">
                <a16:creationId xmlns:a16="http://schemas.microsoft.com/office/drawing/2014/main" id="{F8D3B1DF-7074-AAD9-D4AE-9596909C481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p:blipFill>
        <p:spPr>
          <a:xfrm>
            <a:off x="395744" y="4773027"/>
            <a:ext cx="4384528" cy="2026784"/>
          </a:xfrm>
          <a:prstGeom prst="rect">
            <a:avLst/>
          </a:prstGeom>
          <a:effectLst>
            <a:outerShdw blurRad="63500" sx="102000" sy="102000" algn="ctr" rotWithShape="0">
              <a:prstClr val="black">
                <a:alpha val="40000"/>
              </a:prstClr>
            </a:outerShdw>
          </a:effectLst>
        </p:spPr>
      </p:pic>
      <p:cxnSp>
        <p:nvCxnSpPr>
          <p:cNvPr id="3" name="Straight Connector 2">
            <a:extLst>
              <a:ext uri="{FF2B5EF4-FFF2-40B4-BE49-F238E27FC236}">
                <a16:creationId xmlns:a16="http://schemas.microsoft.com/office/drawing/2014/main" id="{2B49C61A-FD1E-6CAF-D604-C857245CA3BB}"/>
              </a:ext>
            </a:extLst>
          </p:cNvPr>
          <p:cNvCxnSpPr>
            <a:cxnSpLocks/>
          </p:cNvCxnSpPr>
          <p:nvPr/>
        </p:nvCxnSpPr>
        <p:spPr>
          <a:xfrm>
            <a:off x="678872" y="9975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141692D-B896-876B-C7B4-7029A8B4C608}"/>
              </a:ext>
            </a:extLst>
          </p:cNvPr>
          <p:cNvSpPr txBox="1"/>
          <p:nvPr/>
        </p:nvSpPr>
        <p:spPr>
          <a:xfrm>
            <a:off x="366265" y="357938"/>
            <a:ext cx="129940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a:solidFill>
                  <a:prstClr val="white"/>
                </a:solidFill>
                <a:effectLst>
                  <a:outerShdw blurRad="50800" dist="38100" dir="5400000" algn="t" rotWithShape="0">
                    <a:prstClr val="black">
                      <a:alpha val="40000"/>
                    </a:prstClr>
                  </a:outerShdw>
                </a:effectLst>
                <a:latin typeface="Poppins" panose="00000500000000000000" pitchFamily="2" charset="0"/>
                <a:cs typeface="Poppins" panose="00000500000000000000" pitchFamily="2" charset="0"/>
              </a:rPr>
              <a:t>Mobile</a:t>
            </a:r>
            <a:endParaRPr kumimoji="0" lang="en-GB" sz="28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endParaRPr>
          </a:p>
        </p:txBody>
      </p:sp>
      <p:sp>
        <p:nvSpPr>
          <p:cNvPr id="31" name="TextBox 30">
            <a:extLst>
              <a:ext uri="{FF2B5EF4-FFF2-40B4-BE49-F238E27FC236}">
                <a16:creationId xmlns:a16="http://schemas.microsoft.com/office/drawing/2014/main" id="{E08CAABB-C3A1-A6CD-058B-4106BD40FE9A}"/>
              </a:ext>
            </a:extLst>
          </p:cNvPr>
          <p:cNvSpPr txBox="1"/>
          <p:nvPr/>
        </p:nvSpPr>
        <p:spPr>
          <a:xfrm>
            <a:off x="1711704" y="340363"/>
            <a:ext cx="121484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Technician</a:t>
            </a:r>
          </a:p>
        </p:txBody>
      </p:sp>
      <p:grpSp>
        <p:nvGrpSpPr>
          <p:cNvPr id="7" name="Group 6">
            <a:extLst>
              <a:ext uri="{FF2B5EF4-FFF2-40B4-BE49-F238E27FC236}">
                <a16:creationId xmlns:a16="http://schemas.microsoft.com/office/drawing/2014/main" id="{D5EB9187-37D1-56C5-7FD9-AC108ACE26D7}"/>
              </a:ext>
            </a:extLst>
          </p:cNvPr>
          <p:cNvGrpSpPr/>
          <p:nvPr/>
        </p:nvGrpSpPr>
        <p:grpSpPr>
          <a:xfrm>
            <a:off x="6481792" y="4773027"/>
            <a:ext cx="4052038" cy="842984"/>
            <a:chOff x="6991350" y="5386821"/>
            <a:chExt cx="4052038" cy="842984"/>
          </a:xfrm>
        </p:grpSpPr>
        <p:sp>
          <p:nvSpPr>
            <p:cNvPr id="25" name="Rectangle: Rounded Corners 24">
              <a:extLst>
                <a:ext uri="{FF2B5EF4-FFF2-40B4-BE49-F238E27FC236}">
                  <a16:creationId xmlns:a16="http://schemas.microsoft.com/office/drawing/2014/main" id="{C81A3C1A-472A-A0ED-B546-CF93F4A01AE0}"/>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29" name="TextBox 28">
              <a:extLst>
                <a:ext uri="{FF2B5EF4-FFF2-40B4-BE49-F238E27FC236}">
                  <a16:creationId xmlns:a16="http://schemas.microsoft.com/office/drawing/2014/main" id="{64DFB4F7-B8F4-596A-C405-3E8DD66E9938}"/>
                </a:ext>
              </a:extLst>
            </p:cNvPr>
            <p:cNvSpPr txBox="1"/>
            <p:nvPr/>
          </p:nvSpPr>
          <p:spPr>
            <a:xfrm>
              <a:off x="7020352" y="5515925"/>
              <a:ext cx="3905403"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16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1600"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grpSp>
        <p:nvGrpSpPr>
          <p:cNvPr id="71" name="Group 70">
            <a:extLst>
              <a:ext uri="{FF2B5EF4-FFF2-40B4-BE49-F238E27FC236}">
                <a16:creationId xmlns:a16="http://schemas.microsoft.com/office/drawing/2014/main" id="{6383CAFD-DE6E-0CB9-96EA-5BF685DCF19C}"/>
              </a:ext>
            </a:extLst>
          </p:cNvPr>
          <p:cNvGrpSpPr/>
          <p:nvPr/>
        </p:nvGrpSpPr>
        <p:grpSpPr>
          <a:xfrm>
            <a:off x="665858" y="1123410"/>
            <a:ext cx="3822016" cy="5436297"/>
            <a:chOff x="665858" y="1123410"/>
            <a:chExt cx="3822016" cy="5436297"/>
          </a:xfrm>
        </p:grpSpPr>
        <p:grpSp>
          <p:nvGrpSpPr>
            <p:cNvPr id="32" name="Group 31">
              <a:extLst>
                <a:ext uri="{FF2B5EF4-FFF2-40B4-BE49-F238E27FC236}">
                  <a16:creationId xmlns:a16="http://schemas.microsoft.com/office/drawing/2014/main" id="{C5E0169C-41A1-2300-8979-282226FE8A88}"/>
                </a:ext>
              </a:extLst>
            </p:cNvPr>
            <p:cNvGrpSpPr/>
            <p:nvPr/>
          </p:nvGrpSpPr>
          <p:grpSpPr>
            <a:xfrm>
              <a:off x="853084" y="1285488"/>
              <a:ext cx="3634790" cy="5274219"/>
              <a:chOff x="853084" y="1285488"/>
              <a:chExt cx="3634790" cy="5274219"/>
            </a:xfrm>
          </p:grpSpPr>
          <p:sp>
            <p:nvSpPr>
              <p:cNvPr id="27" name="TextBox 26">
                <a:extLst>
                  <a:ext uri="{FF2B5EF4-FFF2-40B4-BE49-F238E27FC236}">
                    <a16:creationId xmlns:a16="http://schemas.microsoft.com/office/drawing/2014/main" id="{2BB74F91-2F43-2BD1-A1C1-3B7C105109D1}"/>
                  </a:ext>
                </a:extLst>
              </p:cNvPr>
              <p:cNvSpPr txBox="1"/>
              <p:nvPr/>
            </p:nvSpPr>
            <p:spPr>
              <a:xfrm>
                <a:off x="853084" y="5013130"/>
                <a:ext cx="3634790" cy="1546577"/>
              </a:xfrm>
              <a:prstGeom prst="rect">
                <a:avLst/>
              </a:prstGeom>
              <a:noFill/>
            </p:spPr>
            <p:txBody>
              <a:bodyPr wrap="square">
                <a:spAutoFit/>
              </a:bodyPr>
              <a:lstStyle/>
              <a:p>
                <a:pPr lvl="0" algn="ctr"/>
                <a:r>
                  <a:rPr lang="en-GB" sz="1050">
                    <a:solidFill>
                      <a:schemeClr val="bg1"/>
                    </a:solidFill>
                    <a:latin typeface="Helvetica "/>
                  </a:rPr>
                  <a:t>I take great pride in knowing that the work I do helps keep the fire service ready to respond when it matters most. Every inspection, repair, and service plays a vital role in ensuring our vehicles remain reliable, safe, and operational, allowing crews to reach emergencies quickly and without delay. Whether I’m diagnosing a fault, carrying out preventative maintenance, or resolving unexpected issues, I know that my work directly supports the people who protect our communities. </a:t>
                </a:r>
                <a:endParaRPr kumimoji="0" lang="en-GB" sz="1050" b="0" i="0" u="none" strike="noStrike" kern="1200" cap="none" spc="0" normalizeH="0" baseline="0" noProof="0">
                  <a:ln>
                    <a:noFill/>
                  </a:ln>
                  <a:solidFill>
                    <a:schemeClr val="bg1"/>
                  </a:solidFill>
                  <a:effectLst/>
                  <a:uLnTx/>
                  <a:uFillTx/>
                  <a:latin typeface="Helvetica "/>
                </a:endParaRPr>
              </a:p>
            </p:txBody>
          </p:sp>
          <p:pic>
            <p:nvPicPr>
              <p:cNvPr id="4" name="Picture 3">
                <a:extLst>
                  <a:ext uri="{FF2B5EF4-FFF2-40B4-BE49-F238E27FC236}">
                    <a16:creationId xmlns:a16="http://schemas.microsoft.com/office/drawing/2014/main" id="{457ACE83-B2A9-7106-CE71-C88C42DF5BDB}"/>
                  </a:ext>
                </a:extLst>
              </p:cNvPr>
              <p:cNvPicPr>
                <a:picLocks noChangeAspect="1"/>
              </p:cNvPicPr>
              <p:nvPr/>
            </p:nvPicPr>
            <p:blipFill>
              <a:blip r:embed="rId6" cstate="print">
                <a:extLst>
                  <a:ext uri="{28A0092B-C50C-407E-A947-70E740481C1C}">
                    <a14:useLocalDpi xmlns:a14="http://schemas.microsoft.com/office/drawing/2010/main" val="0"/>
                  </a:ext>
                </a:extLst>
              </a:blip>
              <a:srcRect l="26874"/>
              <a:stretch>
                <a:fillRect/>
              </a:stretch>
            </p:blipFill>
            <p:spPr>
              <a:xfrm>
                <a:off x="888572" y="1285488"/>
                <a:ext cx="3295768" cy="3199578"/>
              </a:xfrm>
              <a:prstGeom prst="ellipse">
                <a:avLst/>
              </a:prstGeom>
              <a:effectLst>
                <a:outerShdw blurRad="50800" dist="38100" dir="2700000" algn="tl" rotWithShape="0">
                  <a:prstClr val="black">
                    <a:alpha val="40000"/>
                  </a:prstClr>
                </a:outerShdw>
              </a:effectLst>
            </p:spPr>
          </p:pic>
        </p:grpSp>
        <p:sp>
          <p:nvSpPr>
            <p:cNvPr id="33" name="Oval 32">
              <a:extLst>
                <a:ext uri="{FF2B5EF4-FFF2-40B4-BE49-F238E27FC236}">
                  <a16:creationId xmlns:a16="http://schemas.microsoft.com/office/drawing/2014/main" id="{558AE27B-849D-C532-9EF0-80846408E851}"/>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51928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167E699F-2869-22C9-0261-4FE7B416019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BDF1178-A2DD-9430-16DD-691455BFD18A}"/>
              </a:ext>
            </a:extLst>
          </p:cNvPr>
          <p:cNvSpPr txBox="1"/>
          <p:nvPr/>
        </p:nvSpPr>
        <p:spPr>
          <a:xfrm>
            <a:off x="3109464" y="1303107"/>
            <a:ext cx="12994018"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rPr>
              <a:t>Driving </a:t>
            </a:r>
          </a:p>
        </p:txBody>
      </p:sp>
      <p:cxnSp>
        <p:nvCxnSpPr>
          <p:cNvPr id="5" name="Straight Connector 4">
            <a:extLst>
              <a:ext uri="{FF2B5EF4-FFF2-40B4-BE49-F238E27FC236}">
                <a16:creationId xmlns:a16="http://schemas.microsoft.com/office/drawing/2014/main" id="{0F84A49B-27A1-FD17-6A23-1F7BD02AEC6D}"/>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5C03425E-82A7-0CC5-B551-B96BA4F8A491}"/>
              </a:ext>
            </a:extLst>
          </p:cNvPr>
          <p:cNvSpPr txBox="1"/>
          <p:nvPr/>
        </p:nvSpPr>
        <p:spPr>
          <a:xfrm>
            <a:off x="2280237" y="2915759"/>
            <a:ext cx="12148455"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Instructor</a:t>
            </a:r>
          </a:p>
        </p:txBody>
      </p:sp>
      <p:pic>
        <p:nvPicPr>
          <p:cNvPr id="3" name="Picture 2" descr="Download Quote Box Png Rectangle Quote Box Full Size">
            <a:extLst>
              <a:ext uri="{FF2B5EF4-FFF2-40B4-BE49-F238E27FC236}">
                <a16:creationId xmlns:a16="http://schemas.microsoft.com/office/drawing/2014/main" id="{3A356A20-8715-FC0A-EC40-7ED0E8ECF06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432319" y="11532477"/>
            <a:ext cx="4549235" cy="1912668"/>
          </a:xfrm>
          <a:prstGeom prst="rect">
            <a:avLst/>
          </a:prstGeom>
          <a:effectLst>
            <a:outerShdw blurRad="63500" sx="102000" sy="102000" algn="ctr" rotWithShape="0">
              <a:prstClr val="black">
                <a:alpha val="40000"/>
              </a:prstClr>
            </a:outerShdw>
          </a:effectLst>
        </p:spPr>
      </p:pic>
      <p:grpSp>
        <p:nvGrpSpPr>
          <p:cNvPr id="6" name="Group 5">
            <a:extLst>
              <a:ext uri="{FF2B5EF4-FFF2-40B4-BE49-F238E27FC236}">
                <a16:creationId xmlns:a16="http://schemas.microsoft.com/office/drawing/2014/main" id="{D093CCD5-5245-178D-4E43-57E1B2DBE3AA}"/>
              </a:ext>
            </a:extLst>
          </p:cNvPr>
          <p:cNvGrpSpPr/>
          <p:nvPr/>
        </p:nvGrpSpPr>
        <p:grpSpPr>
          <a:xfrm>
            <a:off x="702434" y="7882860"/>
            <a:ext cx="3878018" cy="5440768"/>
            <a:chOff x="665858" y="1123410"/>
            <a:chExt cx="3878018" cy="5440768"/>
          </a:xfrm>
        </p:grpSpPr>
        <p:sp>
          <p:nvSpPr>
            <p:cNvPr id="7" name="Oval 6">
              <a:extLst>
                <a:ext uri="{FF2B5EF4-FFF2-40B4-BE49-F238E27FC236}">
                  <a16:creationId xmlns:a16="http://schemas.microsoft.com/office/drawing/2014/main" id="{4A8EAB7C-58DE-7B14-F093-9C8B3AFB2542}"/>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E0C15A65-2EED-F77A-36AF-DF189A017550}"/>
                </a:ext>
              </a:extLst>
            </p:cNvPr>
            <p:cNvGrpSpPr/>
            <p:nvPr/>
          </p:nvGrpSpPr>
          <p:grpSpPr>
            <a:xfrm>
              <a:off x="796843" y="1246149"/>
              <a:ext cx="3747033" cy="5318029"/>
              <a:chOff x="986768" y="980809"/>
              <a:chExt cx="3747033" cy="5318029"/>
            </a:xfrm>
          </p:grpSpPr>
          <p:sp>
            <p:nvSpPr>
              <p:cNvPr id="9" name="TextBox 8">
                <a:extLst>
                  <a:ext uri="{FF2B5EF4-FFF2-40B4-BE49-F238E27FC236}">
                    <a16:creationId xmlns:a16="http://schemas.microsoft.com/office/drawing/2014/main" id="{0D0587E9-F911-2133-66BD-78C3CC2161FC}"/>
                  </a:ext>
                </a:extLst>
              </p:cNvPr>
              <p:cNvSpPr txBox="1"/>
              <p:nvPr/>
            </p:nvSpPr>
            <p:spPr>
              <a:xfrm>
                <a:off x="986768" y="4667622"/>
                <a:ext cx="3747033" cy="1631216"/>
              </a:xfrm>
              <a:prstGeom prst="rect">
                <a:avLst/>
              </a:prstGeom>
              <a:noFill/>
            </p:spPr>
            <p:txBody>
              <a:bodyPr wrap="square">
                <a:spAutoFit/>
              </a:bodyPr>
              <a:lstStyle/>
              <a:p>
                <a:pPr lvl="0" algn="ctr">
                  <a:defRPr/>
                </a:pPr>
                <a:r>
                  <a:rPr lang="en-GB" sz="1000">
                    <a:solidFill>
                      <a:schemeClr val="bg1"/>
                    </a:solidFill>
                  </a:rPr>
                  <a:t>As a blue light vehicle driving instructor, I support colleagues in developing the skills, confidence and judgement required to blue light vehicles safely and effectively. I focus on developing strong decision-making and observation skills, helping learners assess risks, anticipate hazards and make safe, timely decisions in demanding situations. I also value the relationships built with colleagues throughout the learning process, creating an environment based on trust, communication and teamwork, which are essential when working together in an emergency response role.</a:t>
                </a:r>
                <a:endParaRPr kumimoji="0" lang="en-GB" sz="1000" b="0" i="0" u="none" strike="noStrike" kern="1200" cap="none" spc="0" normalizeH="0" baseline="0" noProof="0">
                  <a:ln>
                    <a:noFill/>
                  </a:ln>
                  <a:solidFill>
                    <a:schemeClr val="bg1"/>
                  </a:solidFill>
                  <a:effectLst/>
                  <a:uLnTx/>
                  <a:uFillTx/>
                  <a:latin typeface="Helvetica "/>
                  <a:ea typeface="+mn-ea"/>
                  <a:cs typeface="+mn-cs"/>
                </a:endParaRPr>
              </a:p>
            </p:txBody>
          </p:sp>
          <p:pic>
            <p:nvPicPr>
              <p:cNvPr id="10" name="Picture 9">
                <a:extLst>
                  <a:ext uri="{FF2B5EF4-FFF2-40B4-BE49-F238E27FC236}">
                    <a16:creationId xmlns:a16="http://schemas.microsoft.com/office/drawing/2014/main" id="{573C4C38-C31A-609B-46C0-D87BA14A1499}"/>
                  </a:ext>
                </a:extLst>
              </p:cNvPr>
              <p:cNvPicPr>
                <a:picLocks noChangeAspect="1"/>
              </p:cNvPicPr>
              <p:nvPr/>
            </p:nvPicPr>
            <p:blipFill>
              <a:blip r:embed="rId4" cstate="print">
                <a:extLst>
                  <a:ext uri="{28A0092B-C50C-407E-A947-70E740481C1C}">
                    <a14:useLocalDpi xmlns:a14="http://schemas.microsoft.com/office/drawing/2010/main" val="0"/>
                  </a:ext>
                </a:extLst>
              </a:blip>
              <a:srcRect l="1748" t="420" r="21970" b="-420"/>
              <a:stretch>
                <a:fillRect/>
              </a:stretch>
            </p:blipFill>
            <p:spPr>
              <a:xfrm>
                <a:off x="1054817" y="980809"/>
                <a:ext cx="3368787" cy="3269033"/>
              </a:xfrm>
              <a:prstGeom prst="ellipse">
                <a:avLst/>
              </a:prstGeom>
            </p:spPr>
          </p:pic>
        </p:grpSp>
      </p:grpSp>
      <p:grpSp>
        <p:nvGrpSpPr>
          <p:cNvPr id="11" name="Group 10">
            <a:extLst>
              <a:ext uri="{FF2B5EF4-FFF2-40B4-BE49-F238E27FC236}">
                <a16:creationId xmlns:a16="http://schemas.microsoft.com/office/drawing/2014/main" id="{4F1D0B94-8B2C-960D-9F20-D1CE5FEB0E28}"/>
              </a:ext>
            </a:extLst>
          </p:cNvPr>
          <p:cNvGrpSpPr/>
          <p:nvPr/>
        </p:nvGrpSpPr>
        <p:grpSpPr>
          <a:xfrm>
            <a:off x="5537168" y="7882860"/>
            <a:ext cx="5952398" cy="4970824"/>
            <a:chOff x="5531613" y="1322967"/>
            <a:chExt cx="5952398" cy="4970824"/>
          </a:xfrm>
        </p:grpSpPr>
        <p:grpSp>
          <p:nvGrpSpPr>
            <p:cNvPr id="12" name="Group 11">
              <a:extLst>
                <a:ext uri="{FF2B5EF4-FFF2-40B4-BE49-F238E27FC236}">
                  <a16:creationId xmlns:a16="http://schemas.microsoft.com/office/drawing/2014/main" id="{32E6A8C4-EDC9-0548-1B87-841A0C87AF7B}"/>
                </a:ext>
              </a:extLst>
            </p:cNvPr>
            <p:cNvGrpSpPr/>
            <p:nvPr/>
          </p:nvGrpSpPr>
          <p:grpSpPr>
            <a:xfrm>
              <a:off x="5531613" y="1322967"/>
              <a:ext cx="5952398" cy="4970824"/>
              <a:chOff x="5745336" y="1592833"/>
              <a:chExt cx="5177642" cy="3379214"/>
            </a:xfrm>
          </p:grpSpPr>
          <p:grpSp>
            <p:nvGrpSpPr>
              <p:cNvPr id="16" name="Group 15">
                <a:extLst>
                  <a:ext uri="{FF2B5EF4-FFF2-40B4-BE49-F238E27FC236}">
                    <a16:creationId xmlns:a16="http://schemas.microsoft.com/office/drawing/2014/main" id="{E344AAEC-A610-6F15-0FBE-D1BBD49AAF83}"/>
                  </a:ext>
                </a:extLst>
              </p:cNvPr>
              <p:cNvGrpSpPr/>
              <p:nvPr/>
            </p:nvGrpSpPr>
            <p:grpSpPr>
              <a:xfrm>
                <a:off x="5745336" y="1592833"/>
                <a:ext cx="5177642" cy="3379214"/>
                <a:chOff x="6463144" y="1486213"/>
                <a:chExt cx="4592783" cy="3176840"/>
              </a:xfrm>
            </p:grpSpPr>
            <p:sp>
              <p:nvSpPr>
                <p:cNvPr id="47" name="Rectangle: Rounded Corners 46">
                  <a:extLst>
                    <a:ext uri="{FF2B5EF4-FFF2-40B4-BE49-F238E27FC236}">
                      <a16:creationId xmlns:a16="http://schemas.microsoft.com/office/drawing/2014/main" id="{93AADEAA-8516-4557-B5C5-DA198276F3C2}"/>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8" name="Graphic 47" descr="Magnifying glass with solid fill">
                  <a:extLst>
                    <a:ext uri="{FF2B5EF4-FFF2-40B4-BE49-F238E27FC236}">
                      <a16:creationId xmlns:a16="http://schemas.microsoft.com/office/drawing/2014/main" id="{EAC7379C-2083-A4FB-E88A-34D7EE5F996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481" y="1574766"/>
                  <a:ext cx="398139" cy="327566"/>
                </a:xfrm>
                <a:prstGeom prst="rect">
                  <a:avLst/>
                </a:prstGeom>
              </p:spPr>
            </p:pic>
            <p:pic>
              <p:nvPicPr>
                <p:cNvPr id="49" name="Graphic 48" descr="Radio microphone outline">
                  <a:extLst>
                    <a:ext uri="{FF2B5EF4-FFF2-40B4-BE49-F238E27FC236}">
                      <a16:creationId xmlns:a16="http://schemas.microsoft.com/office/drawing/2014/main" id="{D2ABEEA6-F1F9-B30C-67A6-6E93433EAF8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5235" y="1604411"/>
                  <a:ext cx="409956" cy="271787"/>
                </a:xfrm>
                <a:prstGeom prst="rect">
                  <a:avLst/>
                </a:prstGeom>
              </p:spPr>
            </p:pic>
            <p:sp>
              <p:nvSpPr>
                <p:cNvPr id="50" name="TextBox 49">
                  <a:extLst>
                    <a:ext uri="{FF2B5EF4-FFF2-40B4-BE49-F238E27FC236}">
                      <a16:creationId xmlns:a16="http://schemas.microsoft.com/office/drawing/2014/main" id="{400BC743-9F87-A6AC-02EC-0F9D70637928}"/>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51" name="Rectangle: Rounded Corners 50">
                  <a:extLst>
                    <a:ext uri="{FF2B5EF4-FFF2-40B4-BE49-F238E27FC236}">
                      <a16:creationId xmlns:a16="http://schemas.microsoft.com/office/drawing/2014/main" id="{24CB446B-2D96-C45E-A0C5-DE1CC7A7A39E}"/>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TextBox 16">
                <a:extLst>
                  <a:ext uri="{FF2B5EF4-FFF2-40B4-BE49-F238E27FC236}">
                    <a16:creationId xmlns:a16="http://schemas.microsoft.com/office/drawing/2014/main" id="{87D5EB48-6E65-C730-67B0-51C5D8F852B2}"/>
                  </a:ext>
                </a:extLst>
              </p:cNvPr>
              <p:cNvSpPr txBox="1"/>
              <p:nvPr/>
            </p:nvSpPr>
            <p:spPr>
              <a:xfrm>
                <a:off x="6540090" y="2318021"/>
                <a:ext cx="3854077" cy="690457"/>
              </a:xfrm>
              <a:prstGeom prst="rect">
                <a:avLst/>
              </a:prstGeom>
              <a:noFill/>
            </p:spPr>
            <p:txBody>
              <a:bodyPr wrap="square">
                <a:spAutoFit/>
              </a:bodyPr>
              <a:lstStyle/>
              <a:p>
                <a:pPr lvl="0">
                  <a:defRPr/>
                </a:pPr>
                <a:r>
                  <a:rPr lang="en-GB" sz="2000" b="1">
                    <a:latin typeface="Aptos" panose="020B0004020202020204" pitchFamily="34" charset="0"/>
                  </a:rPr>
                  <a:t>Train/assess </a:t>
                </a:r>
                <a:r>
                  <a:rPr lang="en-GB" sz="2000">
                    <a:latin typeface="Aptos" panose="020B0004020202020204" pitchFamily="34" charset="0"/>
                  </a:rPr>
                  <a:t>driving standards with licence acquisition and emergency response driver skills.  </a:t>
                </a:r>
                <a:endParaRPr lang="en-GB" sz="1600">
                  <a:solidFill>
                    <a:srgbClr val="25314F"/>
                  </a:solidFill>
                  <a:latin typeface="Aptos" panose="020B0004020202020204" pitchFamily="34" charset="0"/>
                </a:endParaRPr>
              </a:p>
            </p:txBody>
          </p:sp>
          <p:sp>
            <p:nvSpPr>
              <p:cNvPr id="18" name="TextBox 17">
                <a:extLst>
                  <a:ext uri="{FF2B5EF4-FFF2-40B4-BE49-F238E27FC236}">
                    <a16:creationId xmlns:a16="http://schemas.microsoft.com/office/drawing/2014/main" id="{F55E260C-8C66-8403-A061-52147C76EEC3}"/>
                  </a:ext>
                </a:extLst>
              </p:cNvPr>
              <p:cNvSpPr txBox="1"/>
              <p:nvPr/>
            </p:nvSpPr>
            <p:spPr>
              <a:xfrm>
                <a:off x="6540091" y="3211197"/>
                <a:ext cx="3784615" cy="481228"/>
              </a:xfrm>
              <a:prstGeom prst="rect">
                <a:avLst/>
              </a:prstGeom>
              <a:noFill/>
            </p:spPr>
            <p:txBody>
              <a:bodyPr wrap="square">
                <a:spAutoFit/>
              </a:bodyPr>
              <a:lstStyle/>
              <a:p>
                <a:pPr lvl="0">
                  <a:defRPr/>
                </a:pPr>
                <a:r>
                  <a:rPr lang="en-GB" sz="2000">
                    <a:latin typeface="Aptos" panose="020B0004020202020204" pitchFamily="34" charset="0"/>
                  </a:rPr>
                  <a:t>Provide </a:t>
                </a:r>
                <a:r>
                  <a:rPr lang="en-GB" sz="2000" b="1">
                    <a:latin typeface="Aptos" panose="020B0004020202020204" pitchFamily="34" charset="0"/>
                  </a:rPr>
                  <a:t>appropriate feedback </a:t>
                </a:r>
                <a:r>
                  <a:rPr lang="en-GB" sz="2000">
                    <a:latin typeface="Aptos" panose="020B0004020202020204" pitchFamily="34" charset="0"/>
                  </a:rPr>
                  <a:t>to develop driver skills</a:t>
                </a:r>
                <a:r>
                  <a:rPr lang="en-GB" sz="1600" b="1">
                    <a:solidFill>
                      <a:prstClr val="black"/>
                    </a:solidFill>
                    <a:latin typeface="Aptos" panose="020B0004020202020204" pitchFamily="34" charset="0"/>
                  </a:rPr>
                  <a:t>. </a:t>
                </a:r>
                <a:endParaRPr lang="en-GB" sz="1600">
                  <a:solidFill>
                    <a:prstClr val="black"/>
                  </a:solidFill>
                  <a:latin typeface="Aptos" panose="020B0004020202020204" pitchFamily="34" charset="0"/>
                </a:endParaRPr>
              </a:p>
            </p:txBody>
          </p:sp>
          <p:sp>
            <p:nvSpPr>
              <p:cNvPr id="19" name="TextBox 18">
                <a:extLst>
                  <a:ext uri="{FF2B5EF4-FFF2-40B4-BE49-F238E27FC236}">
                    <a16:creationId xmlns:a16="http://schemas.microsoft.com/office/drawing/2014/main" id="{16512F92-7B30-0D36-ADB5-34545CA13C31}"/>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6" name="TextBox 45">
                <a:extLst>
                  <a:ext uri="{FF2B5EF4-FFF2-40B4-BE49-F238E27FC236}">
                    <a16:creationId xmlns:a16="http://schemas.microsoft.com/office/drawing/2014/main" id="{6F95864D-A68E-CF17-6153-239C68FF9862}"/>
                  </a:ext>
                </a:extLst>
              </p:cNvPr>
              <p:cNvSpPr txBox="1"/>
              <p:nvPr/>
            </p:nvSpPr>
            <p:spPr>
              <a:xfrm>
                <a:off x="6540089" y="3978948"/>
                <a:ext cx="4056677"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observant, attention to detail</a:t>
                </a:r>
                <a:r>
                  <a:rPr lang="en-GB" sz="2000">
                    <a:solidFill>
                      <a:srgbClr val="25314F"/>
                    </a:solidFill>
                  </a:rPr>
                  <a:t> and </a:t>
                </a:r>
                <a:r>
                  <a:rPr lang="en-GB" sz="2000" b="1">
                    <a:solidFill>
                      <a:srgbClr val="25314F"/>
                    </a:solidFill>
                  </a:rPr>
                  <a:t>communication</a:t>
                </a:r>
              </a:p>
            </p:txBody>
          </p:sp>
        </p:grpSp>
        <p:pic>
          <p:nvPicPr>
            <p:cNvPr id="13" name="Graphic 12" descr="Magnifying glass with solid fill">
              <a:extLst>
                <a:ext uri="{FF2B5EF4-FFF2-40B4-BE49-F238E27FC236}">
                  <a16:creationId xmlns:a16="http://schemas.microsoft.com/office/drawing/2014/main" id="{3F8F69CB-4B7C-0A43-AE67-B54CE388952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8577" y="2590514"/>
              <a:ext cx="516001" cy="512545"/>
            </a:xfrm>
            <a:prstGeom prst="rect">
              <a:avLst/>
            </a:prstGeom>
          </p:spPr>
        </p:pic>
        <p:pic>
          <p:nvPicPr>
            <p:cNvPr id="14" name="Graphic 13" descr="Magnifying glass with solid fill">
              <a:extLst>
                <a:ext uri="{FF2B5EF4-FFF2-40B4-BE49-F238E27FC236}">
                  <a16:creationId xmlns:a16="http://schemas.microsoft.com/office/drawing/2014/main" id="{8F7AF2EA-A66A-5645-A478-EC113FFE5C4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4798" y="3716636"/>
              <a:ext cx="516001" cy="512545"/>
            </a:xfrm>
            <a:prstGeom prst="rect">
              <a:avLst/>
            </a:prstGeom>
          </p:spPr>
        </p:pic>
        <p:pic>
          <p:nvPicPr>
            <p:cNvPr id="15" name="Graphic 14" descr="Magnifying glass with solid fill">
              <a:extLst>
                <a:ext uri="{FF2B5EF4-FFF2-40B4-BE49-F238E27FC236}">
                  <a16:creationId xmlns:a16="http://schemas.microsoft.com/office/drawing/2014/main" id="{3ABF824E-60FB-1FCD-82A3-6104D55CA92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4893619"/>
              <a:ext cx="516001" cy="512545"/>
            </a:xfrm>
            <a:prstGeom prst="rect">
              <a:avLst/>
            </a:prstGeom>
          </p:spPr>
        </p:pic>
      </p:grpSp>
      <p:grpSp>
        <p:nvGrpSpPr>
          <p:cNvPr id="52" name="Group 51">
            <a:extLst>
              <a:ext uri="{FF2B5EF4-FFF2-40B4-BE49-F238E27FC236}">
                <a16:creationId xmlns:a16="http://schemas.microsoft.com/office/drawing/2014/main" id="{505D4F37-4DC2-9C6C-2657-D06A8CC8D156}"/>
              </a:ext>
            </a:extLst>
          </p:cNvPr>
          <p:cNvGrpSpPr/>
          <p:nvPr/>
        </p:nvGrpSpPr>
        <p:grpSpPr>
          <a:xfrm>
            <a:off x="6552257" y="11332920"/>
            <a:ext cx="4329369" cy="842984"/>
            <a:chOff x="6991350" y="5386821"/>
            <a:chExt cx="4052038" cy="842984"/>
          </a:xfrm>
        </p:grpSpPr>
        <p:sp>
          <p:nvSpPr>
            <p:cNvPr id="53" name="Rectangle: Rounded Corners 52">
              <a:extLst>
                <a:ext uri="{FF2B5EF4-FFF2-40B4-BE49-F238E27FC236}">
                  <a16:creationId xmlns:a16="http://schemas.microsoft.com/office/drawing/2014/main" id="{84124C32-2B24-B589-4893-3F8A6D1FD34B}"/>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54" name="TextBox 53">
              <a:extLst>
                <a:ext uri="{FF2B5EF4-FFF2-40B4-BE49-F238E27FC236}">
                  <a16:creationId xmlns:a16="http://schemas.microsoft.com/office/drawing/2014/main" id="{D72B4109-6B51-D3BE-BE3C-3BB12CAC5FAC}"/>
                </a:ext>
              </a:extLst>
            </p:cNvPr>
            <p:cNvSpPr txBox="1"/>
            <p:nvPr/>
          </p:nvSpPr>
          <p:spPr>
            <a:xfrm>
              <a:off x="7017209" y="5477513"/>
              <a:ext cx="3905403"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3017986592"/>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2"/>
                                        </p:tgtEl>
                                      </p:cBhvr>
                                    </p:animEffect>
                                    <p:set>
                                      <p:cBhvr>
                                        <p:cTn id="7"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C970FA57-86E7-B4B8-EA8C-599F86826860}"/>
            </a:ext>
          </a:extLst>
        </p:cNvPr>
        <p:cNvGrpSpPr/>
        <p:nvPr/>
      </p:nvGrpSpPr>
      <p:grpSpPr>
        <a:xfrm>
          <a:off x="0" y="0"/>
          <a:ext cx="0" cy="0"/>
          <a:chOff x="0" y="0"/>
          <a:chExt cx="0" cy="0"/>
        </a:xfrm>
      </p:grpSpPr>
      <p:grpSp>
        <p:nvGrpSpPr>
          <p:cNvPr id="35" name="Group 34">
            <a:extLst>
              <a:ext uri="{FF2B5EF4-FFF2-40B4-BE49-F238E27FC236}">
                <a16:creationId xmlns:a16="http://schemas.microsoft.com/office/drawing/2014/main" id="{23318E30-2BCE-E267-7574-63F8E1A3C9AA}"/>
              </a:ext>
            </a:extLst>
          </p:cNvPr>
          <p:cNvGrpSpPr/>
          <p:nvPr/>
        </p:nvGrpSpPr>
        <p:grpSpPr>
          <a:xfrm>
            <a:off x="5531613" y="1322967"/>
            <a:ext cx="5952398" cy="4970824"/>
            <a:chOff x="5531613" y="1322967"/>
            <a:chExt cx="5952398" cy="4970824"/>
          </a:xfrm>
        </p:grpSpPr>
        <p:grpSp>
          <p:nvGrpSpPr>
            <p:cNvPr id="36" name="Group 35">
              <a:extLst>
                <a:ext uri="{FF2B5EF4-FFF2-40B4-BE49-F238E27FC236}">
                  <a16:creationId xmlns:a16="http://schemas.microsoft.com/office/drawing/2014/main" id="{094C9F8C-D515-2636-AB8F-9D1C72F9943B}"/>
                </a:ext>
              </a:extLst>
            </p:cNvPr>
            <p:cNvGrpSpPr/>
            <p:nvPr/>
          </p:nvGrpSpPr>
          <p:grpSpPr>
            <a:xfrm>
              <a:off x="5531613" y="1322967"/>
              <a:ext cx="5952398" cy="4970824"/>
              <a:chOff x="5745336" y="1592833"/>
              <a:chExt cx="5177642" cy="3379214"/>
            </a:xfrm>
          </p:grpSpPr>
          <p:grpSp>
            <p:nvGrpSpPr>
              <p:cNvPr id="40" name="Group 39">
                <a:extLst>
                  <a:ext uri="{FF2B5EF4-FFF2-40B4-BE49-F238E27FC236}">
                    <a16:creationId xmlns:a16="http://schemas.microsoft.com/office/drawing/2014/main" id="{6A2BD373-64AF-EAFB-EE00-D20AACB19F86}"/>
                  </a:ext>
                </a:extLst>
              </p:cNvPr>
              <p:cNvGrpSpPr/>
              <p:nvPr/>
            </p:nvGrpSpPr>
            <p:grpSpPr>
              <a:xfrm>
                <a:off x="5745336" y="1592833"/>
                <a:ext cx="5177642" cy="3379214"/>
                <a:chOff x="6463144" y="1486213"/>
                <a:chExt cx="4592783" cy="3176840"/>
              </a:xfrm>
            </p:grpSpPr>
            <p:sp>
              <p:nvSpPr>
                <p:cNvPr id="45" name="Rectangle: Rounded Corners 44">
                  <a:extLst>
                    <a:ext uri="{FF2B5EF4-FFF2-40B4-BE49-F238E27FC236}">
                      <a16:creationId xmlns:a16="http://schemas.microsoft.com/office/drawing/2014/main" id="{F69B42C4-A22A-1ADB-57BF-A757600D07FE}"/>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Graphic 45" descr="Magnifying glass with solid fill">
                  <a:extLst>
                    <a:ext uri="{FF2B5EF4-FFF2-40B4-BE49-F238E27FC236}">
                      <a16:creationId xmlns:a16="http://schemas.microsoft.com/office/drawing/2014/main" id="{CA39E9EE-4ECE-4AE5-CB3D-B9A51A0C2F7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69481" y="1574766"/>
                  <a:ext cx="398139" cy="327566"/>
                </a:xfrm>
                <a:prstGeom prst="rect">
                  <a:avLst/>
                </a:prstGeom>
              </p:spPr>
            </p:pic>
            <p:pic>
              <p:nvPicPr>
                <p:cNvPr id="47" name="Graphic 46" descr="Radio microphone outline">
                  <a:extLst>
                    <a:ext uri="{FF2B5EF4-FFF2-40B4-BE49-F238E27FC236}">
                      <a16:creationId xmlns:a16="http://schemas.microsoft.com/office/drawing/2014/main" id="{5D122B86-9025-C55A-DB0C-DF5F1E13876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25235" y="1604411"/>
                  <a:ext cx="409956" cy="271787"/>
                </a:xfrm>
                <a:prstGeom prst="rect">
                  <a:avLst/>
                </a:prstGeom>
              </p:spPr>
            </p:pic>
            <p:sp>
              <p:nvSpPr>
                <p:cNvPr id="48" name="TextBox 47">
                  <a:extLst>
                    <a:ext uri="{FF2B5EF4-FFF2-40B4-BE49-F238E27FC236}">
                      <a16:creationId xmlns:a16="http://schemas.microsoft.com/office/drawing/2014/main" id="{997056FF-6CEC-3FB4-1F9F-A1905FA59D4F}"/>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49" name="Rectangle: Rounded Corners 48">
                  <a:extLst>
                    <a:ext uri="{FF2B5EF4-FFF2-40B4-BE49-F238E27FC236}">
                      <a16:creationId xmlns:a16="http://schemas.microsoft.com/office/drawing/2014/main" id="{2B5247EE-C7F8-9A21-0E37-08A142D87F35}"/>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1" name="TextBox 40">
                <a:extLst>
                  <a:ext uri="{FF2B5EF4-FFF2-40B4-BE49-F238E27FC236}">
                    <a16:creationId xmlns:a16="http://schemas.microsoft.com/office/drawing/2014/main" id="{76A6FB96-E7B1-F150-90E3-A0DBFA114370}"/>
                  </a:ext>
                </a:extLst>
              </p:cNvPr>
              <p:cNvSpPr txBox="1"/>
              <p:nvPr/>
            </p:nvSpPr>
            <p:spPr>
              <a:xfrm>
                <a:off x="6540090" y="2318021"/>
                <a:ext cx="3854077" cy="690457"/>
              </a:xfrm>
              <a:prstGeom prst="rect">
                <a:avLst/>
              </a:prstGeom>
              <a:noFill/>
            </p:spPr>
            <p:txBody>
              <a:bodyPr wrap="square">
                <a:spAutoFit/>
              </a:bodyPr>
              <a:lstStyle/>
              <a:p>
                <a:pPr lvl="0">
                  <a:defRPr/>
                </a:pPr>
                <a:r>
                  <a:rPr lang="en-GB" sz="2000" b="1">
                    <a:latin typeface="Aptos" panose="020B0004020202020204" pitchFamily="34" charset="0"/>
                  </a:rPr>
                  <a:t>Train and assess </a:t>
                </a:r>
                <a:r>
                  <a:rPr lang="en-GB" sz="2000">
                    <a:latin typeface="Aptos" panose="020B0004020202020204" pitchFamily="34" charset="0"/>
                  </a:rPr>
                  <a:t>driving standards with licence acquisition and emergency response driver skills.  </a:t>
                </a:r>
                <a:endParaRPr lang="en-GB" sz="1600">
                  <a:solidFill>
                    <a:srgbClr val="25314F"/>
                  </a:solidFill>
                  <a:latin typeface="Aptos" panose="020B0004020202020204" pitchFamily="34" charset="0"/>
                </a:endParaRPr>
              </a:p>
            </p:txBody>
          </p:sp>
          <p:sp>
            <p:nvSpPr>
              <p:cNvPr id="42" name="TextBox 41">
                <a:extLst>
                  <a:ext uri="{FF2B5EF4-FFF2-40B4-BE49-F238E27FC236}">
                    <a16:creationId xmlns:a16="http://schemas.microsoft.com/office/drawing/2014/main" id="{8D177C42-0689-0462-0A58-3333A4BBB4A4}"/>
                  </a:ext>
                </a:extLst>
              </p:cNvPr>
              <p:cNvSpPr txBox="1"/>
              <p:nvPr/>
            </p:nvSpPr>
            <p:spPr>
              <a:xfrm>
                <a:off x="6540091" y="3211197"/>
                <a:ext cx="3784615" cy="481228"/>
              </a:xfrm>
              <a:prstGeom prst="rect">
                <a:avLst/>
              </a:prstGeom>
              <a:noFill/>
            </p:spPr>
            <p:txBody>
              <a:bodyPr wrap="square">
                <a:spAutoFit/>
              </a:bodyPr>
              <a:lstStyle/>
              <a:p>
                <a:pPr lvl="0">
                  <a:defRPr/>
                </a:pPr>
                <a:r>
                  <a:rPr lang="en-GB" sz="2000">
                    <a:latin typeface="Aptos" panose="020B0004020202020204" pitchFamily="34" charset="0"/>
                  </a:rPr>
                  <a:t>Provide </a:t>
                </a:r>
                <a:r>
                  <a:rPr lang="en-GB" sz="2000" b="1">
                    <a:latin typeface="Aptos" panose="020B0004020202020204" pitchFamily="34" charset="0"/>
                  </a:rPr>
                  <a:t>appropriate feedback </a:t>
                </a:r>
                <a:r>
                  <a:rPr lang="en-GB" sz="2000">
                    <a:latin typeface="Aptos" panose="020B0004020202020204" pitchFamily="34" charset="0"/>
                  </a:rPr>
                  <a:t>to develop driver skills</a:t>
                </a:r>
                <a:r>
                  <a:rPr lang="en-GB" sz="1600" b="1">
                    <a:solidFill>
                      <a:prstClr val="black"/>
                    </a:solidFill>
                    <a:latin typeface="Aptos" panose="020B0004020202020204" pitchFamily="34" charset="0"/>
                  </a:rPr>
                  <a:t>. </a:t>
                </a:r>
                <a:endParaRPr lang="en-GB" sz="1600">
                  <a:solidFill>
                    <a:prstClr val="black"/>
                  </a:solidFill>
                  <a:latin typeface="Aptos" panose="020B0004020202020204" pitchFamily="34" charset="0"/>
                </a:endParaRPr>
              </a:p>
            </p:txBody>
          </p:sp>
          <p:sp>
            <p:nvSpPr>
              <p:cNvPr id="43" name="TextBox 42">
                <a:extLst>
                  <a:ext uri="{FF2B5EF4-FFF2-40B4-BE49-F238E27FC236}">
                    <a16:creationId xmlns:a16="http://schemas.microsoft.com/office/drawing/2014/main" id="{240AC52D-EE1B-24DF-CF25-EC102F0EAF3A}"/>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4" name="TextBox 43">
                <a:extLst>
                  <a:ext uri="{FF2B5EF4-FFF2-40B4-BE49-F238E27FC236}">
                    <a16:creationId xmlns:a16="http://schemas.microsoft.com/office/drawing/2014/main" id="{6DD8E8B7-A38F-450A-A24B-76965076218E}"/>
                  </a:ext>
                </a:extLst>
              </p:cNvPr>
              <p:cNvSpPr txBox="1"/>
              <p:nvPr/>
            </p:nvSpPr>
            <p:spPr>
              <a:xfrm>
                <a:off x="6540089" y="3978948"/>
                <a:ext cx="4056677"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observant, attention to detail</a:t>
                </a:r>
                <a:r>
                  <a:rPr lang="en-GB" sz="2000">
                    <a:solidFill>
                      <a:srgbClr val="25314F"/>
                    </a:solidFill>
                  </a:rPr>
                  <a:t> and </a:t>
                </a:r>
                <a:r>
                  <a:rPr lang="en-GB" sz="2000" b="1">
                    <a:solidFill>
                      <a:srgbClr val="25314F"/>
                    </a:solidFill>
                  </a:rPr>
                  <a:t>communication</a:t>
                </a:r>
              </a:p>
            </p:txBody>
          </p:sp>
        </p:grpSp>
        <p:pic>
          <p:nvPicPr>
            <p:cNvPr id="37" name="Graphic 36" descr="Magnifying glass with solid fill">
              <a:extLst>
                <a:ext uri="{FF2B5EF4-FFF2-40B4-BE49-F238E27FC236}">
                  <a16:creationId xmlns:a16="http://schemas.microsoft.com/office/drawing/2014/main" id="{43C74CD1-EBC3-A175-F2F7-0001F569E2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8577" y="2590514"/>
              <a:ext cx="516001" cy="512545"/>
            </a:xfrm>
            <a:prstGeom prst="rect">
              <a:avLst/>
            </a:prstGeom>
          </p:spPr>
        </p:pic>
        <p:pic>
          <p:nvPicPr>
            <p:cNvPr id="38" name="Graphic 37" descr="Magnifying glass with solid fill">
              <a:extLst>
                <a:ext uri="{FF2B5EF4-FFF2-40B4-BE49-F238E27FC236}">
                  <a16:creationId xmlns:a16="http://schemas.microsoft.com/office/drawing/2014/main" id="{F313CAE4-365A-AF9A-0A6F-96B2D267FEB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4798" y="3716636"/>
              <a:ext cx="516001" cy="512545"/>
            </a:xfrm>
            <a:prstGeom prst="rect">
              <a:avLst/>
            </a:prstGeom>
          </p:spPr>
        </p:pic>
        <p:pic>
          <p:nvPicPr>
            <p:cNvPr id="39" name="Graphic 38" descr="Magnifying glass with solid fill">
              <a:extLst>
                <a:ext uri="{FF2B5EF4-FFF2-40B4-BE49-F238E27FC236}">
                  <a16:creationId xmlns:a16="http://schemas.microsoft.com/office/drawing/2014/main" id="{030AADB9-11D2-B525-F49E-20080C6F4B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4893619"/>
              <a:ext cx="516001" cy="512545"/>
            </a:xfrm>
            <a:prstGeom prst="rect">
              <a:avLst/>
            </a:prstGeom>
          </p:spPr>
        </p:pic>
      </p:grpSp>
      <p:pic>
        <p:nvPicPr>
          <p:cNvPr id="34" name="Picture 33" descr="Download Quote Box Png Rectangle Quote Box Full Size">
            <a:extLst>
              <a:ext uri="{FF2B5EF4-FFF2-40B4-BE49-F238E27FC236}">
                <a16:creationId xmlns:a16="http://schemas.microsoft.com/office/drawing/2014/main" id="{80E4BFF3-99C5-273F-6919-A5305DDA276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p:blipFill>
        <p:spPr>
          <a:xfrm>
            <a:off x="207817" y="4721962"/>
            <a:ext cx="4922341" cy="2069536"/>
          </a:xfrm>
          <a:prstGeom prst="rect">
            <a:avLst/>
          </a:prstGeom>
          <a:effectLst>
            <a:outerShdw blurRad="63500" sx="102000" sy="102000" algn="ctr" rotWithShape="0">
              <a:prstClr val="black">
                <a:alpha val="40000"/>
              </a:prstClr>
            </a:outerShdw>
          </a:effectLst>
        </p:spPr>
      </p:pic>
      <p:cxnSp>
        <p:nvCxnSpPr>
          <p:cNvPr id="3" name="Straight Connector 2">
            <a:extLst>
              <a:ext uri="{FF2B5EF4-FFF2-40B4-BE49-F238E27FC236}">
                <a16:creationId xmlns:a16="http://schemas.microsoft.com/office/drawing/2014/main" id="{F035AB17-E8BD-3A97-EB47-A271972EBA3E}"/>
              </a:ext>
            </a:extLst>
          </p:cNvPr>
          <p:cNvCxnSpPr>
            <a:cxnSpLocks/>
          </p:cNvCxnSpPr>
          <p:nvPr/>
        </p:nvCxnSpPr>
        <p:spPr>
          <a:xfrm>
            <a:off x="678872" y="9975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BEBAE883-89CB-F5C0-9D1B-5BB0D77ADBE1}"/>
              </a:ext>
            </a:extLst>
          </p:cNvPr>
          <p:cNvSpPr txBox="1"/>
          <p:nvPr/>
        </p:nvSpPr>
        <p:spPr>
          <a:xfrm>
            <a:off x="330638" y="293822"/>
            <a:ext cx="129940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rPr>
              <a:t>Driving </a:t>
            </a:r>
          </a:p>
        </p:txBody>
      </p:sp>
      <p:sp>
        <p:nvSpPr>
          <p:cNvPr id="8" name="TextBox 7">
            <a:extLst>
              <a:ext uri="{FF2B5EF4-FFF2-40B4-BE49-F238E27FC236}">
                <a16:creationId xmlns:a16="http://schemas.microsoft.com/office/drawing/2014/main" id="{08D3DCCA-8F5C-2C4F-FA38-EAE08A64774F}"/>
              </a:ext>
            </a:extLst>
          </p:cNvPr>
          <p:cNvSpPr txBox="1"/>
          <p:nvPr/>
        </p:nvSpPr>
        <p:spPr>
          <a:xfrm>
            <a:off x="1745848" y="288697"/>
            <a:ext cx="121484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Instructor</a:t>
            </a:r>
          </a:p>
        </p:txBody>
      </p:sp>
      <p:grpSp>
        <p:nvGrpSpPr>
          <p:cNvPr id="50" name="Group 49">
            <a:extLst>
              <a:ext uri="{FF2B5EF4-FFF2-40B4-BE49-F238E27FC236}">
                <a16:creationId xmlns:a16="http://schemas.microsoft.com/office/drawing/2014/main" id="{C62F927E-CD3F-973A-927D-D4968803449A}"/>
              </a:ext>
            </a:extLst>
          </p:cNvPr>
          <p:cNvGrpSpPr/>
          <p:nvPr/>
        </p:nvGrpSpPr>
        <p:grpSpPr>
          <a:xfrm>
            <a:off x="665858" y="1123410"/>
            <a:ext cx="3967917" cy="5482246"/>
            <a:chOff x="665858" y="1123410"/>
            <a:chExt cx="3967917" cy="5482246"/>
          </a:xfrm>
        </p:grpSpPr>
        <p:sp>
          <p:nvSpPr>
            <p:cNvPr id="31" name="Oval 30">
              <a:extLst>
                <a:ext uri="{FF2B5EF4-FFF2-40B4-BE49-F238E27FC236}">
                  <a16:creationId xmlns:a16="http://schemas.microsoft.com/office/drawing/2014/main" id="{579210D2-4193-0368-7DF7-9B8D64061990}"/>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AB6F3A00-2410-D627-6D2C-8639034AAE70}"/>
                </a:ext>
              </a:extLst>
            </p:cNvPr>
            <p:cNvGrpSpPr/>
            <p:nvPr/>
          </p:nvGrpSpPr>
          <p:grpSpPr>
            <a:xfrm>
              <a:off x="707990" y="1246149"/>
              <a:ext cx="3925785" cy="5359507"/>
              <a:chOff x="897915" y="980809"/>
              <a:chExt cx="3925785" cy="5359507"/>
            </a:xfrm>
          </p:grpSpPr>
          <p:sp>
            <p:nvSpPr>
              <p:cNvPr id="27" name="TextBox 26">
                <a:extLst>
                  <a:ext uri="{FF2B5EF4-FFF2-40B4-BE49-F238E27FC236}">
                    <a16:creationId xmlns:a16="http://schemas.microsoft.com/office/drawing/2014/main" id="{8B3B115E-566D-EE85-8F5E-8CE83D68E803}"/>
                  </a:ext>
                </a:extLst>
              </p:cNvPr>
              <p:cNvSpPr txBox="1"/>
              <p:nvPr/>
            </p:nvSpPr>
            <p:spPr>
              <a:xfrm>
                <a:off x="897915" y="4632156"/>
                <a:ext cx="3925785" cy="1708160"/>
              </a:xfrm>
              <a:prstGeom prst="rect">
                <a:avLst/>
              </a:prstGeom>
              <a:noFill/>
            </p:spPr>
            <p:txBody>
              <a:bodyPr wrap="square">
                <a:spAutoFit/>
              </a:bodyPr>
              <a:lstStyle/>
              <a:p>
                <a:pPr lvl="0" algn="ctr">
                  <a:defRPr/>
                </a:pPr>
                <a:r>
                  <a:rPr lang="en-GB" sz="1050">
                    <a:solidFill>
                      <a:schemeClr val="bg1"/>
                    </a:solidFill>
                    <a:latin typeface="Helvetica "/>
                  </a:rPr>
                  <a:t>As a blue light vehicle driving instructor, I support colleagues in developing the skills, confidence and judgement required to blue light vehicles safely and effectively. I focus on developing strong decision-making and observation skills, helping learners assess risks, anticipate hazards and make safe, timely decisions in demanding situations. I also value the relationships built with colleagues throughout the learning process, creating an environment based on trust, communication and teamwork, which are essential when working together in an emergency response role.</a:t>
                </a:r>
                <a:endParaRPr kumimoji="0" lang="en-GB" sz="1050" b="0" i="0" u="none" strike="noStrike" kern="1200" cap="none" spc="0" normalizeH="0" baseline="0" noProof="0">
                  <a:ln>
                    <a:noFill/>
                  </a:ln>
                  <a:solidFill>
                    <a:schemeClr val="bg1"/>
                  </a:solidFill>
                  <a:effectLst/>
                  <a:uLnTx/>
                  <a:uFillTx/>
                  <a:latin typeface="Helvetica "/>
                </a:endParaRPr>
              </a:p>
            </p:txBody>
          </p:sp>
          <p:pic>
            <p:nvPicPr>
              <p:cNvPr id="32" name="Picture 31">
                <a:extLst>
                  <a:ext uri="{FF2B5EF4-FFF2-40B4-BE49-F238E27FC236}">
                    <a16:creationId xmlns:a16="http://schemas.microsoft.com/office/drawing/2014/main" id="{D79A3D8A-D340-C585-3293-6E848A8A7394}"/>
                  </a:ext>
                </a:extLst>
              </p:cNvPr>
              <p:cNvPicPr>
                <a:picLocks noChangeAspect="1"/>
              </p:cNvPicPr>
              <p:nvPr/>
            </p:nvPicPr>
            <p:blipFill>
              <a:blip r:embed="rId6" cstate="print">
                <a:extLst>
                  <a:ext uri="{28A0092B-C50C-407E-A947-70E740481C1C}">
                    <a14:useLocalDpi xmlns:a14="http://schemas.microsoft.com/office/drawing/2010/main" val="0"/>
                  </a:ext>
                </a:extLst>
              </a:blip>
              <a:srcRect l="1748" t="420" r="21970" b="-420"/>
              <a:stretch>
                <a:fillRect/>
              </a:stretch>
            </p:blipFill>
            <p:spPr>
              <a:xfrm>
                <a:off x="1054817" y="980809"/>
                <a:ext cx="3368787" cy="3269033"/>
              </a:xfrm>
              <a:prstGeom prst="ellipse">
                <a:avLst/>
              </a:prstGeom>
            </p:spPr>
          </p:pic>
        </p:grpSp>
      </p:grpSp>
      <p:grpSp>
        <p:nvGrpSpPr>
          <p:cNvPr id="25" name="Group 24">
            <a:extLst>
              <a:ext uri="{FF2B5EF4-FFF2-40B4-BE49-F238E27FC236}">
                <a16:creationId xmlns:a16="http://schemas.microsoft.com/office/drawing/2014/main" id="{34458BD7-A95E-363D-8D98-65DF1F80EB2D}"/>
              </a:ext>
            </a:extLst>
          </p:cNvPr>
          <p:cNvGrpSpPr/>
          <p:nvPr/>
        </p:nvGrpSpPr>
        <p:grpSpPr>
          <a:xfrm>
            <a:off x="6546702" y="4773027"/>
            <a:ext cx="4329369" cy="842984"/>
            <a:chOff x="6991350" y="5386821"/>
            <a:chExt cx="4052038" cy="842984"/>
          </a:xfrm>
        </p:grpSpPr>
        <p:sp>
          <p:nvSpPr>
            <p:cNvPr id="29" name="Rectangle: Rounded Corners 28">
              <a:extLst>
                <a:ext uri="{FF2B5EF4-FFF2-40B4-BE49-F238E27FC236}">
                  <a16:creationId xmlns:a16="http://schemas.microsoft.com/office/drawing/2014/main" id="{69DAC763-9875-0779-58BE-ED9E7E3A47F8}"/>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30" name="TextBox 29">
              <a:extLst>
                <a:ext uri="{FF2B5EF4-FFF2-40B4-BE49-F238E27FC236}">
                  <a16:creationId xmlns:a16="http://schemas.microsoft.com/office/drawing/2014/main" id="{D1C735A3-927C-638D-83CB-72ED74DB4124}"/>
                </a:ext>
              </a:extLst>
            </p:cNvPr>
            <p:cNvSpPr txBox="1"/>
            <p:nvPr/>
          </p:nvSpPr>
          <p:spPr>
            <a:xfrm>
              <a:off x="7017209" y="5477513"/>
              <a:ext cx="3905403"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b="1" i="0" u="none" strike="noStrike" kern="1200" cap="none" spc="0" normalizeH="0" baseline="0" noProof="0">
                  <a:ln>
                    <a:noFill/>
                  </a:ln>
                  <a:solidFill>
                    <a:schemeClr val="bg1">
                      <a:lumMod val="50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576327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5"/>
                                        </p:tgtEl>
                                      </p:cBhvr>
                                    </p:animEffect>
                                    <p:set>
                                      <p:cBhvr>
                                        <p:cTn id="7"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34FB5C00-8C58-9316-D3F7-0ECF7A0EB02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1E47211-1D2D-707D-F22E-1B96E07CB531}"/>
              </a:ext>
            </a:extLst>
          </p:cNvPr>
          <p:cNvSpPr txBox="1"/>
          <p:nvPr/>
        </p:nvSpPr>
        <p:spPr>
          <a:xfrm>
            <a:off x="2102733" y="863949"/>
            <a:ext cx="12994018"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500" b="1">
                <a:solidFill>
                  <a:prstClr val="white"/>
                </a:solidFill>
                <a:effectLst>
                  <a:outerShdw blurRad="50800" dist="38100" dir="5400000" algn="t" rotWithShape="0">
                    <a:prstClr val="black">
                      <a:alpha val="40000"/>
                    </a:prstClr>
                  </a:outerShdw>
                </a:effectLst>
                <a:latin typeface="Poppins" panose="00000500000000000000" pitchFamily="2" charset="0"/>
                <a:cs typeface="Poppins" panose="00000500000000000000" pitchFamily="2" charset="0"/>
              </a:rPr>
              <a:t>Education </a:t>
            </a:r>
            <a:endParaRPr kumimoji="0" lang="en-GB" sz="115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endParaRPr>
          </a:p>
        </p:txBody>
      </p:sp>
      <p:cxnSp>
        <p:nvCxnSpPr>
          <p:cNvPr id="5" name="Straight Connector 4">
            <a:extLst>
              <a:ext uri="{FF2B5EF4-FFF2-40B4-BE49-F238E27FC236}">
                <a16:creationId xmlns:a16="http://schemas.microsoft.com/office/drawing/2014/main" id="{052F0281-0B76-F57C-473A-E0A8E9276035}"/>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A0CF6622-84BC-F4E2-B79C-2363E5C3F8E1}"/>
              </a:ext>
            </a:extLst>
          </p:cNvPr>
          <p:cNvSpPr txBox="1"/>
          <p:nvPr/>
        </p:nvSpPr>
        <p:spPr>
          <a:xfrm>
            <a:off x="-153023" y="2378337"/>
            <a:ext cx="12148455" cy="36317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Intervention Officer</a:t>
            </a:r>
          </a:p>
        </p:txBody>
      </p:sp>
      <p:pic>
        <p:nvPicPr>
          <p:cNvPr id="20" name="Picture 19" descr="Download Quote Box Png Rectangle Quote Box Full Size">
            <a:extLst>
              <a:ext uri="{FF2B5EF4-FFF2-40B4-BE49-F238E27FC236}">
                <a16:creationId xmlns:a16="http://schemas.microsoft.com/office/drawing/2014/main" id="{1507F88D-B758-252D-77FD-E4D437C2855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339740" y="11403629"/>
            <a:ext cx="4549235" cy="1912668"/>
          </a:xfrm>
          <a:prstGeom prst="rect">
            <a:avLst/>
          </a:prstGeom>
          <a:effectLst>
            <a:outerShdw blurRad="63500" sx="102000" sy="102000" algn="ctr" rotWithShape="0">
              <a:prstClr val="black">
                <a:alpha val="40000"/>
              </a:prstClr>
            </a:outerShdw>
          </a:effectLst>
        </p:spPr>
      </p:pic>
      <p:grpSp>
        <p:nvGrpSpPr>
          <p:cNvPr id="21" name="Group 20">
            <a:extLst>
              <a:ext uri="{FF2B5EF4-FFF2-40B4-BE49-F238E27FC236}">
                <a16:creationId xmlns:a16="http://schemas.microsoft.com/office/drawing/2014/main" id="{F5A6C855-1615-CD48-F0F4-2BF4E87C3A28}"/>
              </a:ext>
            </a:extLst>
          </p:cNvPr>
          <p:cNvGrpSpPr/>
          <p:nvPr/>
        </p:nvGrpSpPr>
        <p:grpSpPr>
          <a:xfrm>
            <a:off x="759833" y="7931769"/>
            <a:ext cx="3709047" cy="5268447"/>
            <a:chOff x="761023" y="1258799"/>
            <a:chExt cx="3709047" cy="5268447"/>
          </a:xfrm>
        </p:grpSpPr>
        <p:sp>
          <p:nvSpPr>
            <p:cNvPr id="22" name="TextBox 21">
              <a:extLst>
                <a:ext uri="{FF2B5EF4-FFF2-40B4-BE49-F238E27FC236}">
                  <a16:creationId xmlns:a16="http://schemas.microsoft.com/office/drawing/2014/main" id="{17DC8540-C2F0-E4F7-B5CD-F1180FE90EF8}"/>
                </a:ext>
              </a:extLst>
            </p:cNvPr>
            <p:cNvSpPr txBox="1"/>
            <p:nvPr/>
          </p:nvSpPr>
          <p:spPr>
            <a:xfrm>
              <a:off x="761023" y="4896030"/>
              <a:ext cx="3709047" cy="1631216"/>
            </a:xfrm>
            <a:prstGeom prst="rect">
              <a:avLst/>
            </a:prstGeom>
            <a:noFill/>
          </p:spPr>
          <p:txBody>
            <a:bodyPr wrap="square">
              <a:spAutoFit/>
            </a:bodyPr>
            <a:lstStyle/>
            <a:p>
              <a:pPr lvl="0" algn="ctr">
                <a:defRPr/>
              </a:pPr>
              <a:r>
                <a:rPr lang="en-US" sz="1000">
                  <a:solidFill>
                    <a:schemeClr val="bg1"/>
                  </a:solidFill>
                </a:rPr>
                <a:t>I am passionate about educating children and young people about the importance of fire safety and helping them understand how simple actions can keep themselves, their families, and others safe. I am committed to promoting a strong culture of safety and take pride in helping children develop the knowledge and confidence they need to </a:t>
              </a:r>
              <a:r>
                <a:rPr lang="en-US" sz="1000" err="1">
                  <a:solidFill>
                    <a:schemeClr val="bg1"/>
                  </a:solidFill>
                </a:rPr>
                <a:t>recognise</a:t>
              </a:r>
              <a:r>
                <a:rPr lang="en-US" sz="1000">
                  <a:solidFill>
                    <a:schemeClr val="bg1"/>
                  </a:solidFill>
                </a:rPr>
                <a:t> fire risks and know what to do in an emergency. My passion for keeping people safe is at the heart of everything I do, and I find it incredibly rewarding to know that the education I provide can help protect lives and prevent fires.</a:t>
              </a:r>
              <a:endParaRPr kumimoji="0" lang="en-GB" sz="1000" b="0" i="0" u="none" strike="noStrike" kern="1200" cap="none" spc="0" normalizeH="0" baseline="0" noProof="0">
                <a:ln>
                  <a:noFill/>
                </a:ln>
                <a:solidFill>
                  <a:schemeClr val="bg1"/>
                </a:solidFill>
                <a:effectLst/>
                <a:uLnTx/>
                <a:uFillTx/>
                <a:latin typeface="Helvetica "/>
                <a:ea typeface="+mn-ea"/>
                <a:cs typeface="+mn-cs"/>
              </a:endParaRPr>
            </a:p>
          </p:txBody>
        </p:sp>
        <p:pic>
          <p:nvPicPr>
            <p:cNvPr id="23" name="Picture 22">
              <a:extLst>
                <a:ext uri="{FF2B5EF4-FFF2-40B4-BE49-F238E27FC236}">
                  <a16:creationId xmlns:a16="http://schemas.microsoft.com/office/drawing/2014/main" id="{537EEBBF-85BC-2853-9782-2A2AC22149CB}"/>
                </a:ext>
              </a:extLst>
            </p:cNvPr>
            <p:cNvPicPr>
              <a:picLocks noChangeAspect="1"/>
            </p:cNvPicPr>
            <p:nvPr/>
          </p:nvPicPr>
          <p:blipFill>
            <a:blip r:embed="rId4" cstate="print">
              <a:extLst>
                <a:ext uri="{28A0092B-C50C-407E-A947-70E740481C1C}">
                  <a14:useLocalDpi xmlns:a14="http://schemas.microsoft.com/office/drawing/2010/main" val="0"/>
                </a:ext>
              </a:extLst>
            </a:blip>
            <a:srcRect l="7051" r="21035"/>
            <a:stretch>
              <a:fillRect/>
            </a:stretch>
          </p:blipFill>
          <p:spPr>
            <a:xfrm>
              <a:off x="864760" y="1258799"/>
              <a:ext cx="3366056" cy="3250615"/>
            </a:xfrm>
            <a:prstGeom prst="ellipse">
              <a:avLst/>
            </a:prstGeom>
          </p:spPr>
        </p:pic>
      </p:grpSp>
      <p:sp>
        <p:nvSpPr>
          <p:cNvPr id="24" name="Oval 23">
            <a:extLst>
              <a:ext uri="{FF2B5EF4-FFF2-40B4-BE49-F238E27FC236}">
                <a16:creationId xmlns:a16="http://schemas.microsoft.com/office/drawing/2014/main" id="{424A7C01-17A3-1D9A-1DD9-21B326109A45}"/>
              </a:ext>
            </a:extLst>
          </p:cNvPr>
          <p:cNvSpPr/>
          <p:nvPr/>
        </p:nvSpPr>
        <p:spPr>
          <a:xfrm>
            <a:off x="664668" y="779638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 name="Group 24">
            <a:extLst>
              <a:ext uri="{FF2B5EF4-FFF2-40B4-BE49-F238E27FC236}">
                <a16:creationId xmlns:a16="http://schemas.microsoft.com/office/drawing/2014/main" id="{E34F45DC-D422-32A2-906A-EC472AD741E8}"/>
              </a:ext>
            </a:extLst>
          </p:cNvPr>
          <p:cNvGrpSpPr/>
          <p:nvPr/>
        </p:nvGrpSpPr>
        <p:grpSpPr>
          <a:xfrm>
            <a:off x="5574934" y="8027132"/>
            <a:ext cx="5952398" cy="4970824"/>
            <a:chOff x="5531613" y="1322967"/>
            <a:chExt cx="5952398" cy="4970824"/>
          </a:xfrm>
        </p:grpSpPr>
        <p:grpSp>
          <p:nvGrpSpPr>
            <p:cNvPr id="34" name="Group 33">
              <a:extLst>
                <a:ext uri="{FF2B5EF4-FFF2-40B4-BE49-F238E27FC236}">
                  <a16:creationId xmlns:a16="http://schemas.microsoft.com/office/drawing/2014/main" id="{773B1966-A662-97E9-13A7-038B2AD2E2BA}"/>
                </a:ext>
              </a:extLst>
            </p:cNvPr>
            <p:cNvGrpSpPr/>
            <p:nvPr/>
          </p:nvGrpSpPr>
          <p:grpSpPr>
            <a:xfrm>
              <a:off x="5531613" y="1322967"/>
              <a:ext cx="5952398" cy="4970824"/>
              <a:chOff x="5745336" y="1592833"/>
              <a:chExt cx="5177642" cy="3379214"/>
            </a:xfrm>
          </p:grpSpPr>
          <p:grpSp>
            <p:nvGrpSpPr>
              <p:cNvPr id="38" name="Group 37">
                <a:extLst>
                  <a:ext uri="{FF2B5EF4-FFF2-40B4-BE49-F238E27FC236}">
                    <a16:creationId xmlns:a16="http://schemas.microsoft.com/office/drawing/2014/main" id="{EA37E28F-D815-C429-562B-B2B3AB0E105E}"/>
                  </a:ext>
                </a:extLst>
              </p:cNvPr>
              <p:cNvGrpSpPr/>
              <p:nvPr/>
            </p:nvGrpSpPr>
            <p:grpSpPr>
              <a:xfrm>
                <a:off x="5745336" y="1592833"/>
                <a:ext cx="5177642" cy="3379214"/>
                <a:chOff x="6463144" y="1486213"/>
                <a:chExt cx="4592783" cy="3176840"/>
              </a:xfrm>
            </p:grpSpPr>
            <p:sp>
              <p:nvSpPr>
                <p:cNvPr id="43" name="Rectangle: Rounded Corners 42">
                  <a:extLst>
                    <a:ext uri="{FF2B5EF4-FFF2-40B4-BE49-F238E27FC236}">
                      <a16:creationId xmlns:a16="http://schemas.microsoft.com/office/drawing/2014/main" id="{9B388412-D92F-C31C-AE63-8BECB0E54124}"/>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Graphic 43" descr="Magnifying glass with solid fill">
                  <a:extLst>
                    <a:ext uri="{FF2B5EF4-FFF2-40B4-BE49-F238E27FC236}">
                      <a16:creationId xmlns:a16="http://schemas.microsoft.com/office/drawing/2014/main" id="{FFD97CB9-98BA-95D6-F255-3D3E47BD494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481" y="1574766"/>
                  <a:ext cx="398139" cy="327566"/>
                </a:xfrm>
                <a:prstGeom prst="rect">
                  <a:avLst/>
                </a:prstGeom>
              </p:spPr>
            </p:pic>
            <p:pic>
              <p:nvPicPr>
                <p:cNvPr id="45" name="Graphic 44" descr="Radio microphone outline">
                  <a:extLst>
                    <a:ext uri="{FF2B5EF4-FFF2-40B4-BE49-F238E27FC236}">
                      <a16:creationId xmlns:a16="http://schemas.microsoft.com/office/drawing/2014/main" id="{84376642-262B-C799-E0F4-AF1A74959F0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5235" y="1604411"/>
                  <a:ext cx="409956" cy="271787"/>
                </a:xfrm>
                <a:prstGeom prst="rect">
                  <a:avLst/>
                </a:prstGeom>
              </p:spPr>
            </p:pic>
            <p:sp>
              <p:nvSpPr>
                <p:cNvPr id="46" name="TextBox 45">
                  <a:extLst>
                    <a:ext uri="{FF2B5EF4-FFF2-40B4-BE49-F238E27FC236}">
                      <a16:creationId xmlns:a16="http://schemas.microsoft.com/office/drawing/2014/main" id="{3E8A72D6-6876-CB97-9A28-0C66F765C4E2}"/>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47" name="Rectangle: Rounded Corners 46">
                  <a:extLst>
                    <a:ext uri="{FF2B5EF4-FFF2-40B4-BE49-F238E27FC236}">
                      <a16:creationId xmlns:a16="http://schemas.microsoft.com/office/drawing/2014/main" id="{16CBD971-4416-2CEE-E300-9C2015DF962D}"/>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 name="TextBox 38">
                <a:extLst>
                  <a:ext uri="{FF2B5EF4-FFF2-40B4-BE49-F238E27FC236}">
                    <a16:creationId xmlns:a16="http://schemas.microsoft.com/office/drawing/2014/main" id="{23A8B55E-2D4A-1BEA-7C68-08F1BF2082E8}"/>
                  </a:ext>
                </a:extLst>
              </p:cNvPr>
              <p:cNvSpPr txBox="1"/>
              <p:nvPr/>
            </p:nvSpPr>
            <p:spPr>
              <a:xfrm>
                <a:off x="6540090" y="2318021"/>
                <a:ext cx="4246522" cy="690457"/>
              </a:xfrm>
              <a:prstGeom prst="rect">
                <a:avLst/>
              </a:prstGeom>
              <a:noFill/>
            </p:spPr>
            <p:txBody>
              <a:bodyPr wrap="square">
                <a:spAutoFit/>
              </a:bodyPr>
              <a:lstStyle/>
              <a:p>
                <a:pPr>
                  <a:defRPr/>
                </a:pPr>
                <a:r>
                  <a:rPr lang="en-GB" sz="2000">
                    <a:latin typeface="Aptos" panose="020B0004020202020204" pitchFamily="34" charset="0"/>
                  </a:rPr>
                  <a:t>Delivering </a:t>
                </a:r>
                <a:r>
                  <a:rPr lang="en-GB" sz="2000" b="1">
                    <a:latin typeface="Aptos" panose="020B0004020202020204" pitchFamily="34" charset="0"/>
                  </a:rPr>
                  <a:t>fire safety talks </a:t>
                </a:r>
                <a:r>
                  <a:rPr lang="en-GB" sz="2000">
                    <a:latin typeface="Aptos" panose="020B0004020202020204" pitchFamily="34" charset="0"/>
                  </a:rPr>
                  <a:t>to schools and communities educating young people on how to stay safe in their homes..  </a:t>
                </a:r>
                <a:endParaRPr lang="en-GB" sz="1600">
                  <a:solidFill>
                    <a:srgbClr val="25314F"/>
                  </a:solidFill>
                  <a:latin typeface="Aptos" panose="020B0004020202020204" pitchFamily="34" charset="0"/>
                </a:endParaRPr>
              </a:p>
            </p:txBody>
          </p:sp>
          <p:sp>
            <p:nvSpPr>
              <p:cNvPr id="40" name="TextBox 39">
                <a:extLst>
                  <a:ext uri="{FF2B5EF4-FFF2-40B4-BE49-F238E27FC236}">
                    <a16:creationId xmlns:a16="http://schemas.microsoft.com/office/drawing/2014/main" id="{F2BEE69A-5E7B-D2EF-A00D-925D95A2F5EE}"/>
                  </a:ext>
                </a:extLst>
              </p:cNvPr>
              <p:cNvSpPr txBox="1"/>
              <p:nvPr/>
            </p:nvSpPr>
            <p:spPr>
              <a:xfrm>
                <a:off x="6540089" y="3105227"/>
                <a:ext cx="3784615" cy="690457"/>
              </a:xfrm>
              <a:prstGeom prst="rect">
                <a:avLst/>
              </a:prstGeom>
              <a:noFill/>
            </p:spPr>
            <p:txBody>
              <a:bodyPr wrap="square">
                <a:spAutoFit/>
              </a:bodyPr>
              <a:lstStyle/>
              <a:p>
                <a:pPr lvl="0">
                  <a:defRPr/>
                </a:pPr>
                <a:r>
                  <a:rPr lang="en-GB" sz="2000">
                    <a:solidFill>
                      <a:prstClr val="black"/>
                    </a:solidFill>
                  </a:rPr>
                  <a:t>Providing </a:t>
                </a:r>
                <a:r>
                  <a:rPr lang="en-GB" sz="2000" b="1">
                    <a:solidFill>
                      <a:prstClr val="black"/>
                    </a:solidFill>
                  </a:rPr>
                  <a:t>fire safety interventions </a:t>
                </a:r>
                <a:r>
                  <a:rPr lang="en-GB" sz="2000">
                    <a:solidFill>
                      <a:prstClr val="black"/>
                    </a:solidFill>
                  </a:rPr>
                  <a:t>to young people to help them understand the dangers</a:t>
                </a:r>
                <a:endParaRPr lang="en-GB" sz="1600">
                  <a:solidFill>
                    <a:prstClr val="black"/>
                  </a:solidFill>
                  <a:latin typeface="Aptos" panose="020B0004020202020204" pitchFamily="34" charset="0"/>
                </a:endParaRPr>
              </a:p>
            </p:txBody>
          </p:sp>
          <p:sp>
            <p:nvSpPr>
              <p:cNvPr id="41" name="TextBox 40">
                <a:extLst>
                  <a:ext uri="{FF2B5EF4-FFF2-40B4-BE49-F238E27FC236}">
                    <a16:creationId xmlns:a16="http://schemas.microsoft.com/office/drawing/2014/main" id="{B9E44CD5-E788-9540-35B7-50385C5A0834}"/>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2" name="TextBox 41">
                <a:extLst>
                  <a:ext uri="{FF2B5EF4-FFF2-40B4-BE49-F238E27FC236}">
                    <a16:creationId xmlns:a16="http://schemas.microsoft.com/office/drawing/2014/main" id="{CA524F24-E935-B5B4-E476-D4AA5164F4B2}"/>
                  </a:ext>
                </a:extLst>
              </p:cNvPr>
              <p:cNvSpPr txBox="1"/>
              <p:nvPr/>
            </p:nvSpPr>
            <p:spPr>
              <a:xfrm>
                <a:off x="6540089" y="3978948"/>
                <a:ext cx="3784615"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patience, enthusiasm </a:t>
                </a:r>
                <a:r>
                  <a:rPr lang="en-GB" sz="2000">
                    <a:solidFill>
                      <a:srgbClr val="25314F"/>
                    </a:solidFill>
                  </a:rPr>
                  <a:t>and</a:t>
                </a:r>
                <a:r>
                  <a:rPr lang="en-GB" sz="2000" b="1">
                    <a:solidFill>
                      <a:srgbClr val="25314F"/>
                    </a:solidFill>
                  </a:rPr>
                  <a:t> passion</a:t>
                </a:r>
              </a:p>
            </p:txBody>
          </p:sp>
        </p:grpSp>
        <p:pic>
          <p:nvPicPr>
            <p:cNvPr id="35" name="Graphic 34" descr="Magnifying glass with solid fill">
              <a:extLst>
                <a:ext uri="{FF2B5EF4-FFF2-40B4-BE49-F238E27FC236}">
                  <a16:creationId xmlns:a16="http://schemas.microsoft.com/office/drawing/2014/main" id="{A3868A6A-7307-6450-A951-D6929A47911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8577" y="2590514"/>
              <a:ext cx="516001" cy="512545"/>
            </a:xfrm>
            <a:prstGeom prst="rect">
              <a:avLst/>
            </a:prstGeom>
          </p:spPr>
        </p:pic>
        <p:pic>
          <p:nvPicPr>
            <p:cNvPr id="36" name="Graphic 35" descr="Magnifying glass with solid fill">
              <a:extLst>
                <a:ext uri="{FF2B5EF4-FFF2-40B4-BE49-F238E27FC236}">
                  <a16:creationId xmlns:a16="http://schemas.microsoft.com/office/drawing/2014/main" id="{90A74299-56DF-BACD-0916-8D219B50746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4798" y="3716636"/>
              <a:ext cx="516001" cy="512545"/>
            </a:xfrm>
            <a:prstGeom prst="rect">
              <a:avLst/>
            </a:prstGeom>
          </p:spPr>
        </p:pic>
        <p:pic>
          <p:nvPicPr>
            <p:cNvPr id="37" name="Graphic 36" descr="Magnifying glass with solid fill">
              <a:extLst>
                <a:ext uri="{FF2B5EF4-FFF2-40B4-BE49-F238E27FC236}">
                  <a16:creationId xmlns:a16="http://schemas.microsoft.com/office/drawing/2014/main" id="{850815EB-C946-6A2C-81A8-248268C2C32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4893619"/>
              <a:ext cx="516001" cy="512545"/>
            </a:xfrm>
            <a:prstGeom prst="rect">
              <a:avLst/>
            </a:prstGeom>
          </p:spPr>
        </p:pic>
      </p:grpSp>
      <p:grpSp>
        <p:nvGrpSpPr>
          <p:cNvPr id="48" name="Group 47">
            <a:extLst>
              <a:ext uri="{FF2B5EF4-FFF2-40B4-BE49-F238E27FC236}">
                <a16:creationId xmlns:a16="http://schemas.microsoft.com/office/drawing/2014/main" id="{33A0FC32-7630-F2ED-F1D5-B359A9BE7B1F}"/>
              </a:ext>
            </a:extLst>
          </p:cNvPr>
          <p:cNvGrpSpPr/>
          <p:nvPr/>
        </p:nvGrpSpPr>
        <p:grpSpPr>
          <a:xfrm>
            <a:off x="6506280" y="11469558"/>
            <a:ext cx="4052038" cy="842984"/>
            <a:chOff x="6991350" y="5386821"/>
            <a:chExt cx="4052038" cy="842984"/>
          </a:xfrm>
        </p:grpSpPr>
        <p:sp>
          <p:nvSpPr>
            <p:cNvPr id="49" name="Rectangle: Rounded Corners 48">
              <a:extLst>
                <a:ext uri="{FF2B5EF4-FFF2-40B4-BE49-F238E27FC236}">
                  <a16:creationId xmlns:a16="http://schemas.microsoft.com/office/drawing/2014/main" id="{BCF3722B-E392-5049-B894-E9253570876B}"/>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50" name="TextBox 49">
              <a:extLst>
                <a:ext uri="{FF2B5EF4-FFF2-40B4-BE49-F238E27FC236}">
                  <a16:creationId xmlns:a16="http://schemas.microsoft.com/office/drawing/2014/main" id="{E4598C4B-1D17-CF5C-0917-21A0D396C1BE}"/>
                </a:ext>
              </a:extLst>
            </p:cNvPr>
            <p:cNvSpPr txBox="1"/>
            <p:nvPr/>
          </p:nvSpPr>
          <p:spPr>
            <a:xfrm>
              <a:off x="7064667" y="5478309"/>
              <a:ext cx="3905403"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lumMod val="75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b="1" i="0" u="none" strike="noStrike" kern="1200" cap="none" spc="0" normalizeH="0" baseline="0" noProof="0">
                  <a:ln>
                    <a:noFill/>
                  </a:ln>
                  <a:solidFill>
                    <a:schemeClr val="bg1">
                      <a:lumMod val="75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1576661578"/>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8"/>
                                        </p:tgtEl>
                                      </p:cBhvr>
                                    </p:animEffect>
                                    <p:set>
                                      <p:cBhvr>
                                        <p:cTn id="7"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5C7BDAF2-41BF-0701-D889-6B136330BEDA}"/>
            </a:ext>
          </a:extLst>
        </p:cNvPr>
        <p:cNvGrpSpPr/>
        <p:nvPr/>
      </p:nvGrpSpPr>
      <p:grpSpPr>
        <a:xfrm>
          <a:off x="0" y="0"/>
          <a:ext cx="0" cy="0"/>
          <a:chOff x="0" y="0"/>
          <a:chExt cx="0" cy="0"/>
        </a:xfrm>
      </p:grpSpPr>
      <p:grpSp>
        <p:nvGrpSpPr>
          <p:cNvPr id="38" name="Group 37">
            <a:extLst>
              <a:ext uri="{FF2B5EF4-FFF2-40B4-BE49-F238E27FC236}">
                <a16:creationId xmlns:a16="http://schemas.microsoft.com/office/drawing/2014/main" id="{C924B61A-CD44-6EBC-6F69-E80085637C5C}"/>
              </a:ext>
            </a:extLst>
          </p:cNvPr>
          <p:cNvGrpSpPr/>
          <p:nvPr/>
        </p:nvGrpSpPr>
        <p:grpSpPr>
          <a:xfrm>
            <a:off x="5531613" y="1322967"/>
            <a:ext cx="5952398" cy="4970824"/>
            <a:chOff x="5531613" y="1322967"/>
            <a:chExt cx="5952398" cy="4970824"/>
          </a:xfrm>
        </p:grpSpPr>
        <p:grpSp>
          <p:nvGrpSpPr>
            <p:cNvPr id="39" name="Group 38">
              <a:extLst>
                <a:ext uri="{FF2B5EF4-FFF2-40B4-BE49-F238E27FC236}">
                  <a16:creationId xmlns:a16="http://schemas.microsoft.com/office/drawing/2014/main" id="{785BFE0C-2EDB-9AD5-FE44-31D3EAB8553F}"/>
                </a:ext>
              </a:extLst>
            </p:cNvPr>
            <p:cNvGrpSpPr/>
            <p:nvPr/>
          </p:nvGrpSpPr>
          <p:grpSpPr>
            <a:xfrm>
              <a:off x="5531613" y="1322967"/>
              <a:ext cx="5952398" cy="4970824"/>
              <a:chOff x="5745336" y="1592833"/>
              <a:chExt cx="5177642" cy="3379214"/>
            </a:xfrm>
          </p:grpSpPr>
          <p:grpSp>
            <p:nvGrpSpPr>
              <p:cNvPr id="43" name="Group 42">
                <a:extLst>
                  <a:ext uri="{FF2B5EF4-FFF2-40B4-BE49-F238E27FC236}">
                    <a16:creationId xmlns:a16="http://schemas.microsoft.com/office/drawing/2014/main" id="{1AE5F4B1-729F-A78B-1E88-95BAAAB98A72}"/>
                  </a:ext>
                </a:extLst>
              </p:cNvPr>
              <p:cNvGrpSpPr/>
              <p:nvPr/>
            </p:nvGrpSpPr>
            <p:grpSpPr>
              <a:xfrm>
                <a:off x="5745336" y="1592833"/>
                <a:ext cx="5177642" cy="3379214"/>
                <a:chOff x="6463144" y="1486213"/>
                <a:chExt cx="4592783" cy="3176840"/>
              </a:xfrm>
            </p:grpSpPr>
            <p:sp>
              <p:nvSpPr>
                <p:cNvPr id="48" name="Rectangle: Rounded Corners 47">
                  <a:extLst>
                    <a:ext uri="{FF2B5EF4-FFF2-40B4-BE49-F238E27FC236}">
                      <a16:creationId xmlns:a16="http://schemas.microsoft.com/office/drawing/2014/main" id="{C33F97DD-9612-AC5F-D43A-37C57E6C3CD5}"/>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9" name="Graphic 48" descr="Magnifying glass with solid fill">
                  <a:extLst>
                    <a:ext uri="{FF2B5EF4-FFF2-40B4-BE49-F238E27FC236}">
                      <a16:creationId xmlns:a16="http://schemas.microsoft.com/office/drawing/2014/main" id="{73289B3C-AD64-DCE2-0450-B04970041D0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69481" y="1574766"/>
                  <a:ext cx="398139" cy="327566"/>
                </a:xfrm>
                <a:prstGeom prst="rect">
                  <a:avLst/>
                </a:prstGeom>
              </p:spPr>
            </p:pic>
            <p:pic>
              <p:nvPicPr>
                <p:cNvPr id="50" name="Graphic 49" descr="Radio microphone outline">
                  <a:extLst>
                    <a:ext uri="{FF2B5EF4-FFF2-40B4-BE49-F238E27FC236}">
                      <a16:creationId xmlns:a16="http://schemas.microsoft.com/office/drawing/2014/main" id="{4522E9E2-6CC0-308B-A2F2-29DACEE588D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25235" y="1604411"/>
                  <a:ext cx="409956" cy="271787"/>
                </a:xfrm>
                <a:prstGeom prst="rect">
                  <a:avLst/>
                </a:prstGeom>
              </p:spPr>
            </p:pic>
            <p:sp>
              <p:nvSpPr>
                <p:cNvPr id="51" name="TextBox 50">
                  <a:extLst>
                    <a:ext uri="{FF2B5EF4-FFF2-40B4-BE49-F238E27FC236}">
                      <a16:creationId xmlns:a16="http://schemas.microsoft.com/office/drawing/2014/main" id="{407869E9-8C1F-3EE0-7809-210FF7A006B0}"/>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52" name="Rectangle: Rounded Corners 51">
                  <a:extLst>
                    <a:ext uri="{FF2B5EF4-FFF2-40B4-BE49-F238E27FC236}">
                      <a16:creationId xmlns:a16="http://schemas.microsoft.com/office/drawing/2014/main" id="{4A57ED43-72EA-9156-DF2B-3CC3AA2FB014}"/>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4" name="TextBox 43">
                <a:extLst>
                  <a:ext uri="{FF2B5EF4-FFF2-40B4-BE49-F238E27FC236}">
                    <a16:creationId xmlns:a16="http://schemas.microsoft.com/office/drawing/2014/main" id="{FC83D71D-2CF2-D9A9-341C-9EE124037304}"/>
                  </a:ext>
                </a:extLst>
              </p:cNvPr>
              <p:cNvSpPr txBox="1"/>
              <p:nvPr/>
            </p:nvSpPr>
            <p:spPr>
              <a:xfrm>
                <a:off x="6540090" y="2272609"/>
                <a:ext cx="4246522" cy="899687"/>
              </a:xfrm>
              <a:prstGeom prst="rect">
                <a:avLst/>
              </a:prstGeom>
              <a:noFill/>
            </p:spPr>
            <p:txBody>
              <a:bodyPr wrap="square">
                <a:spAutoFit/>
              </a:bodyPr>
              <a:lstStyle/>
              <a:p>
                <a:pPr>
                  <a:defRPr/>
                </a:pPr>
                <a:r>
                  <a:rPr lang="en-GB" sz="2000">
                    <a:latin typeface="Aptos" panose="020B0004020202020204" pitchFamily="34" charset="0"/>
                  </a:rPr>
                  <a:t>Deliver </a:t>
                </a:r>
                <a:r>
                  <a:rPr lang="en-GB" sz="2000" b="1">
                    <a:latin typeface="Aptos" panose="020B0004020202020204" pitchFamily="34" charset="0"/>
                  </a:rPr>
                  <a:t>fire safety talks </a:t>
                </a:r>
                <a:r>
                  <a:rPr lang="en-GB" sz="2000">
                    <a:latin typeface="Aptos" panose="020B0004020202020204" pitchFamily="34" charset="0"/>
                  </a:rPr>
                  <a:t>to schools and communities, educating young people on how to stay safe in their homes and communities.  </a:t>
                </a:r>
                <a:endParaRPr lang="en-GB" sz="1600">
                  <a:solidFill>
                    <a:srgbClr val="25314F"/>
                  </a:solidFill>
                  <a:latin typeface="Aptos" panose="020B0004020202020204" pitchFamily="34" charset="0"/>
                </a:endParaRPr>
              </a:p>
            </p:txBody>
          </p:sp>
          <p:sp>
            <p:nvSpPr>
              <p:cNvPr id="45" name="TextBox 44">
                <a:extLst>
                  <a:ext uri="{FF2B5EF4-FFF2-40B4-BE49-F238E27FC236}">
                    <a16:creationId xmlns:a16="http://schemas.microsoft.com/office/drawing/2014/main" id="{0DA4B578-5439-0B39-8E30-AAAAADAE56B6}"/>
                  </a:ext>
                </a:extLst>
              </p:cNvPr>
              <p:cNvSpPr txBox="1"/>
              <p:nvPr/>
            </p:nvSpPr>
            <p:spPr>
              <a:xfrm>
                <a:off x="6540089" y="3140492"/>
                <a:ext cx="3784615" cy="690457"/>
              </a:xfrm>
              <a:prstGeom prst="rect">
                <a:avLst/>
              </a:prstGeom>
              <a:noFill/>
            </p:spPr>
            <p:txBody>
              <a:bodyPr wrap="square">
                <a:spAutoFit/>
              </a:bodyPr>
              <a:lstStyle/>
              <a:p>
                <a:pPr lvl="0">
                  <a:defRPr/>
                </a:pPr>
                <a:r>
                  <a:rPr lang="en-GB" sz="2000">
                    <a:solidFill>
                      <a:prstClr val="black"/>
                    </a:solidFill>
                  </a:rPr>
                  <a:t>Providing </a:t>
                </a:r>
                <a:r>
                  <a:rPr lang="en-GB" sz="2000" b="1">
                    <a:solidFill>
                      <a:prstClr val="black"/>
                    </a:solidFill>
                  </a:rPr>
                  <a:t>fire safety interventions </a:t>
                </a:r>
                <a:r>
                  <a:rPr lang="en-GB" sz="2000">
                    <a:solidFill>
                      <a:prstClr val="black"/>
                    </a:solidFill>
                  </a:rPr>
                  <a:t>to young people to help them understand the dangers.</a:t>
                </a:r>
                <a:endParaRPr lang="en-GB" sz="1600">
                  <a:solidFill>
                    <a:prstClr val="black"/>
                  </a:solidFill>
                  <a:latin typeface="Aptos" panose="020B0004020202020204" pitchFamily="34" charset="0"/>
                </a:endParaRPr>
              </a:p>
            </p:txBody>
          </p:sp>
          <p:sp>
            <p:nvSpPr>
              <p:cNvPr id="46" name="TextBox 45">
                <a:extLst>
                  <a:ext uri="{FF2B5EF4-FFF2-40B4-BE49-F238E27FC236}">
                    <a16:creationId xmlns:a16="http://schemas.microsoft.com/office/drawing/2014/main" id="{6AE39CDB-764D-076D-DA05-0307B8831541}"/>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7" name="TextBox 46">
                <a:extLst>
                  <a:ext uri="{FF2B5EF4-FFF2-40B4-BE49-F238E27FC236}">
                    <a16:creationId xmlns:a16="http://schemas.microsoft.com/office/drawing/2014/main" id="{9C93A3D0-D77A-6447-8B6B-1F0D98A96919}"/>
                  </a:ext>
                </a:extLst>
              </p:cNvPr>
              <p:cNvSpPr txBox="1"/>
              <p:nvPr/>
            </p:nvSpPr>
            <p:spPr>
              <a:xfrm>
                <a:off x="6540089" y="3978948"/>
                <a:ext cx="3784615"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patience, enthusiasm </a:t>
                </a:r>
                <a:r>
                  <a:rPr lang="en-GB" sz="2000">
                    <a:solidFill>
                      <a:srgbClr val="25314F"/>
                    </a:solidFill>
                  </a:rPr>
                  <a:t>and</a:t>
                </a:r>
                <a:r>
                  <a:rPr lang="en-GB" sz="2000" b="1">
                    <a:solidFill>
                      <a:srgbClr val="25314F"/>
                    </a:solidFill>
                  </a:rPr>
                  <a:t> passion</a:t>
                </a:r>
              </a:p>
            </p:txBody>
          </p:sp>
        </p:grpSp>
        <p:pic>
          <p:nvPicPr>
            <p:cNvPr id="40" name="Graphic 39" descr="Magnifying glass with solid fill">
              <a:extLst>
                <a:ext uri="{FF2B5EF4-FFF2-40B4-BE49-F238E27FC236}">
                  <a16:creationId xmlns:a16="http://schemas.microsoft.com/office/drawing/2014/main" id="{7A576547-2466-8980-6A9C-6AAE3F0A0DC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8577" y="2590514"/>
              <a:ext cx="516001" cy="512545"/>
            </a:xfrm>
            <a:prstGeom prst="rect">
              <a:avLst/>
            </a:prstGeom>
          </p:spPr>
        </p:pic>
        <p:pic>
          <p:nvPicPr>
            <p:cNvPr id="41" name="Graphic 40" descr="Magnifying glass with solid fill">
              <a:extLst>
                <a:ext uri="{FF2B5EF4-FFF2-40B4-BE49-F238E27FC236}">
                  <a16:creationId xmlns:a16="http://schemas.microsoft.com/office/drawing/2014/main" id="{F46F3755-6AB9-C271-0501-3B11BFF5A06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4798" y="3716636"/>
              <a:ext cx="516001" cy="512545"/>
            </a:xfrm>
            <a:prstGeom prst="rect">
              <a:avLst/>
            </a:prstGeom>
          </p:spPr>
        </p:pic>
        <p:pic>
          <p:nvPicPr>
            <p:cNvPr id="42" name="Graphic 41" descr="Magnifying glass with solid fill">
              <a:extLst>
                <a:ext uri="{FF2B5EF4-FFF2-40B4-BE49-F238E27FC236}">
                  <a16:creationId xmlns:a16="http://schemas.microsoft.com/office/drawing/2014/main" id="{B8EF23F0-E0EA-A361-AFA1-CFB3BED8392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4893619"/>
              <a:ext cx="516001" cy="512545"/>
            </a:xfrm>
            <a:prstGeom prst="rect">
              <a:avLst/>
            </a:prstGeom>
          </p:spPr>
        </p:pic>
      </p:grpSp>
      <p:pic>
        <p:nvPicPr>
          <p:cNvPr id="37" name="Picture 36" descr="Download Quote Box Png Rectangle Quote Box Full Size">
            <a:extLst>
              <a:ext uri="{FF2B5EF4-FFF2-40B4-BE49-F238E27FC236}">
                <a16:creationId xmlns:a16="http://schemas.microsoft.com/office/drawing/2014/main" id="{D42EA512-18A3-ADCC-B6B4-710C1610C7A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p:blipFill>
        <p:spPr>
          <a:xfrm>
            <a:off x="340930" y="4730659"/>
            <a:ext cx="4909465" cy="2064122"/>
          </a:xfrm>
          <a:prstGeom prst="rect">
            <a:avLst/>
          </a:prstGeom>
          <a:effectLst>
            <a:outerShdw blurRad="63500" sx="102000" sy="102000" algn="ctr" rotWithShape="0">
              <a:prstClr val="black">
                <a:alpha val="40000"/>
              </a:prstClr>
            </a:outerShdw>
          </a:effectLst>
        </p:spPr>
      </p:pic>
      <p:cxnSp>
        <p:nvCxnSpPr>
          <p:cNvPr id="3" name="Straight Connector 2">
            <a:extLst>
              <a:ext uri="{FF2B5EF4-FFF2-40B4-BE49-F238E27FC236}">
                <a16:creationId xmlns:a16="http://schemas.microsoft.com/office/drawing/2014/main" id="{E53DC3DE-BD65-88F9-435D-66960E8F5B94}"/>
              </a:ext>
            </a:extLst>
          </p:cNvPr>
          <p:cNvCxnSpPr>
            <a:cxnSpLocks/>
          </p:cNvCxnSpPr>
          <p:nvPr/>
        </p:nvCxnSpPr>
        <p:spPr>
          <a:xfrm>
            <a:off x="678872" y="9975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1F428B75-8541-25F2-797E-253A517CC486}"/>
              </a:ext>
            </a:extLst>
          </p:cNvPr>
          <p:cNvSpPr txBox="1"/>
          <p:nvPr/>
        </p:nvSpPr>
        <p:spPr>
          <a:xfrm>
            <a:off x="330638" y="293822"/>
            <a:ext cx="129940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rPr>
              <a:t>Education</a:t>
            </a:r>
          </a:p>
        </p:txBody>
      </p:sp>
      <p:sp>
        <p:nvSpPr>
          <p:cNvPr id="8" name="TextBox 7">
            <a:extLst>
              <a:ext uri="{FF2B5EF4-FFF2-40B4-BE49-F238E27FC236}">
                <a16:creationId xmlns:a16="http://schemas.microsoft.com/office/drawing/2014/main" id="{DFE31510-95CB-B48B-47E7-CA7F72312165}"/>
              </a:ext>
            </a:extLst>
          </p:cNvPr>
          <p:cNvSpPr txBox="1"/>
          <p:nvPr/>
        </p:nvSpPr>
        <p:spPr>
          <a:xfrm>
            <a:off x="2280237" y="293822"/>
            <a:ext cx="121484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Intervention Officer</a:t>
            </a:r>
          </a:p>
        </p:txBody>
      </p:sp>
      <p:grpSp>
        <p:nvGrpSpPr>
          <p:cNvPr id="29" name="Group 28">
            <a:extLst>
              <a:ext uri="{FF2B5EF4-FFF2-40B4-BE49-F238E27FC236}">
                <a16:creationId xmlns:a16="http://schemas.microsoft.com/office/drawing/2014/main" id="{6A4DF4F9-1FBE-3C40-3012-37F6FBC3A822}"/>
              </a:ext>
            </a:extLst>
          </p:cNvPr>
          <p:cNvGrpSpPr/>
          <p:nvPr/>
        </p:nvGrpSpPr>
        <p:grpSpPr>
          <a:xfrm>
            <a:off x="6462959" y="4765393"/>
            <a:ext cx="4052038" cy="842984"/>
            <a:chOff x="6991350" y="5386821"/>
            <a:chExt cx="4052038" cy="842984"/>
          </a:xfrm>
        </p:grpSpPr>
        <p:sp>
          <p:nvSpPr>
            <p:cNvPr id="30" name="Rectangle: Rounded Corners 29">
              <a:extLst>
                <a:ext uri="{FF2B5EF4-FFF2-40B4-BE49-F238E27FC236}">
                  <a16:creationId xmlns:a16="http://schemas.microsoft.com/office/drawing/2014/main" id="{A35F13AC-A2E0-1534-FA8F-62F1B233A5AC}"/>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31" name="TextBox 30">
              <a:extLst>
                <a:ext uri="{FF2B5EF4-FFF2-40B4-BE49-F238E27FC236}">
                  <a16:creationId xmlns:a16="http://schemas.microsoft.com/office/drawing/2014/main" id="{79A603C7-27F5-10A7-4F94-DA3F130B8D36}"/>
                </a:ext>
              </a:extLst>
            </p:cNvPr>
            <p:cNvSpPr txBox="1"/>
            <p:nvPr/>
          </p:nvSpPr>
          <p:spPr>
            <a:xfrm>
              <a:off x="7064667" y="5478309"/>
              <a:ext cx="3905403"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bg1">
                      <a:lumMod val="75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b="1" i="0" u="none" strike="noStrike" kern="1200" cap="none" spc="0" normalizeH="0" baseline="0" noProof="0">
                  <a:ln>
                    <a:noFill/>
                  </a:ln>
                  <a:solidFill>
                    <a:schemeClr val="bg1">
                      <a:lumMod val="75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grpSp>
        <p:nvGrpSpPr>
          <p:cNvPr id="33" name="Group 32">
            <a:extLst>
              <a:ext uri="{FF2B5EF4-FFF2-40B4-BE49-F238E27FC236}">
                <a16:creationId xmlns:a16="http://schemas.microsoft.com/office/drawing/2014/main" id="{CDD680E5-618B-2D99-0867-3AF0E05C4021}"/>
              </a:ext>
            </a:extLst>
          </p:cNvPr>
          <p:cNvGrpSpPr/>
          <p:nvPr/>
        </p:nvGrpSpPr>
        <p:grpSpPr>
          <a:xfrm>
            <a:off x="822628" y="1258799"/>
            <a:ext cx="3858229" cy="5358001"/>
            <a:chOff x="822628" y="1258799"/>
            <a:chExt cx="3858229" cy="5358001"/>
          </a:xfrm>
        </p:grpSpPr>
        <p:sp>
          <p:nvSpPr>
            <p:cNvPr id="27" name="TextBox 26">
              <a:extLst>
                <a:ext uri="{FF2B5EF4-FFF2-40B4-BE49-F238E27FC236}">
                  <a16:creationId xmlns:a16="http://schemas.microsoft.com/office/drawing/2014/main" id="{02A326CB-DEC9-AD22-DBE6-62FB4D89263E}"/>
                </a:ext>
              </a:extLst>
            </p:cNvPr>
            <p:cNvSpPr txBox="1"/>
            <p:nvPr/>
          </p:nvSpPr>
          <p:spPr>
            <a:xfrm>
              <a:off x="822628" y="4908640"/>
              <a:ext cx="3858229" cy="1708160"/>
            </a:xfrm>
            <a:prstGeom prst="rect">
              <a:avLst/>
            </a:prstGeom>
            <a:noFill/>
          </p:spPr>
          <p:txBody>
            <a:bodyPr wrap="square">
              <a:spAutoFit/>
            </a:bodyPr>
            <a:lstStyle/>
            <a:p>
              <a:pPr lvl="0" algn="ctr">
                <a:defRPr/>
              </a:pPr>
              <a:r>
                <a:rPr lang="en-US" sz="1050">
                  <a:solidFill>
                    <a:schemeClr val="bg1"/>
                  </a:solidFill>
                  <a:latin typeface="Helvetica "/>
                </a:rPr>
                <a:t>I am passionate about educating children and young people about the importance of fire safety and helping them understand how simple actions can keep themselves, their families, and others safe. I am committed to promoting a strong culture of safety and take pride in helping children develop the knowledge and confidence they need to </a:t>
              </a:r>
              <a:r>
                <a:rPr lang="en-US" sz="1050" err="1">
                  <a:solidFill>
                    <a:schemeClr val="bg1"/>
                  </a:solidFill>
                  <a:latin typeface="Helvetica "/>
                </a:rPr>
                <a:t>recognise</a:t>
              </a:r>
              <a:r>
                <a:rPr lang="en-US" sz="1050">
                  <a:solidFill>
                    <a:schemeClr val="bg1"/>
                  </a:solidFill>
                  <a:latin typeface="Helvetica "/>
                </a:rPr>
                <a:t> fire risks and know what to do in an emergency. My passion for keeping people safe is at the heart of everything I do, and I find it incredibly rewarding to know that the education I provide can help protect lives and prevent fires.</a:t>
              </a:r>
              <a:endParaRPr kumimoji="0" lang="en-GB" sz="1050" b="0" i="0" u="none" strike="noStrike" kern="1200" cap="none" spc="0" normalizeH="0" baseline="0" noProof="0">
                <a:ln>
                  <a:noFill/>
                </a:ln>
                <a:solidFill>
                  <a:schemeClr val="bg1"/>
                </a:solidFill>
                <a:effectLst/>
                <a:uLnTx/>
                <a:uFillTx/>
                <a:latin typeface="Helvetica "/>
              </a:endParaRPr>
            </a:p>
          </p:txBody>
        </p:sp>
        <p:pic>
          <p:nvPicPr>
            <p:cNvPr id="32" name="Picture 31">
              <a:extLst>
                <a:ext uri="{FF2B5EF4-FFF2-40B4-BE49-F238E27FC236}">
                  <a16:creationId xmlns:a16="http://schemas.microsoft.com/office/drawing/2014/main" id="{53B32FC6-C36F-8E61-C42E-E501DCCBA158}"/>
                </a:ext>
              </a:extLst>
            </p:cNvPr>
            <p:cNvPicPr>
              <a:picLocks noChangeAspect="1"/>
            </p:cNvPicPr>
            <p:nvPr/>
          </p:nvPicPr>
          <p:blipFill>
            <a:blip r:embed="rId6" cstate="print">
              <a:extLst>
                <a:ext uri="{28A0092B-C50C-407E-A947-70E740481C1C}">
                  <a14:useLocalDpi xmlns:a14="http://schemas.microsoft.com/office/drawing/2010/main" val="0"/>
                </a:ext>
              </a:extLst>
            </a:blip>
            <a:srcRect l="7051" r="21035"/>
            <a:stretch>
              <a:fillRect/>
            </a:stretch>
          </p:blipFill>
          <p:spPr>
            <a:xfrm>
              <a:off x="864760" y="1258799"/>
              <a:ext cx="3366056" cy="3250615"/>
            </a:xfrm>
            <a:prstGeom prst="ellipse">
              <a:avLst/>
            </a:prstGeom>
          </p:spPr>
        </p:pic>
      </p:grpSp>
      <p:sp>
        <p:nvSpPr>
          <p:cNvPr id="6" name="Oval 5">
            <a:extLst>
              <a:ext uri="{FF2B5EF4-FFF2-40B4-BE49-F238E27FC236}">
                <a16:creationId xmlns:a16="http://schemas.microsoft.com/office/drawing/2014/main" id="{636B9241-B0E0-1BCA-9674-575B0DAD7395}"/>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80010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9"/>
                                        </p:tgtEl>
                                      </p:cBhvr>
                                    </p:animEffect>
                                    <p:set>
                                      <p:cBhvr>
                                        <p:cTn id="7"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8E3BDC60-2211-079C-9613-BF1DF4E3627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4EAF6A9-3FBC-FF3D-D1A8-01BB635AD202}"/>
              </a:ext>
            </a:extLst>
          </p:cNvPr>
          <p:cNvSpPr txBox="1"/>
          <p:nvPr/>
        </p:nvSpPr>
        <p:spPr>
          <a:xfrm>
            <a:off x="-571764" y="562227"/>
            <a:ext cx="12994018"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500" b="1">
                <a:solidFill>
                  <a:prstClr val="white"/>
                </a:solidFill>
                <a:effectLst>
                  <a:outerShdw blurRad="50800" dist="38100" dir="5400000" algn="t" rotWithShape="0">
                    <a:prstClr val="black">
                      <a:alpha val="40000"/>
                    </a:prstClr>
                  </a:outerShdw>
                </a:effectLst>
                <a:latin typeface="Poppins" panose="00000500000000000000" pitchFamily="2" charset="0"/>
                <a:cs typeface="Poppins" panose="00000500000000000000" pitchFamily="2" charset="0"/>
              </a:rPr>
              <a:t>Drone </a:t>
            </a:r>
          </a:p>
        </p:txBody>
      </p:sp>
      <p:cxnSp>
        <p:nvCxnSpPr>
          <p:cNvPr id="5" name="Straight Connector 4">
            <a:extLst>
              <a:ext uri="{FF2B5EF4-FFF2-40B4-BE49-F238E27FC236}">
                <a16:creationId xmlns:a16="http://schemas.microsoft.com/office/drawing/2014/main" id="{5E33E36C-4B14-3A26-CECA-9BCE6F282715}"/>
              </a:ext>
            </a:extLst>
          </p:cNvPr>
          <p:cNvCxnSpPr>
            <a:cxnSpLocks/>
          </p:cNvCxnSpPr>
          <p:nvPr/>
        </p:nvCxnSpPr>
        <p:spPr>
          <a:xfrm>
            <a:off x="768927" y="72459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D3DBCB10-38B0-9CAA-028E-3189E4C49020}"/>
              </a:ext>
            </a:extLst>
          </p:cNvPr>
          <p:cNvSpPr txBox="1"/>
          <p:nvPr/>
        </p:nvSpPr>
        <p:spPr>
          <a:xfrm>
            <a:off x="2762230" y="3905249"/>
            <a:ext cx="12148455"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Manager</a:t>
            </a:r>
          </a:p>
        </p:txBody>
      </p:sp>
      <p:sp>
        <p:nvSpPr>
          <p:cNvPr id="3" name="TextBox 2">
            <a:extLst>
              <a:ext uri="{FF2B5EF4-FFF2-40B4-BE49-F238E27FC236}">
                <a16:creationId xmlns:a16="http://schemas.microsoft.com/office/drawing/2014/main" id="{46A7909B-6E07-CCE0-37AD-340F6152F9AA}"/>
              </a:ext>
            </a:extLst>
          </p:cNvPr>
          <p:cNvSpPr txBox="1"/>
          <p:nvPr/>
        </p:nvSpPr>
        <p:spPr>
          <a:xfrm>
            <a:off x="-452885" y="2216766"/>
            <a:ext cx="12994018"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500" b="1">
                <a:solidFill>
                  <a:prstClr val="white"/>
                </a:solidFill>
                <a:effectLst>
                  <a:outerShdw blurRad="50800" dist="38100" dir="5400000" algn="t" rotWithShape="0">
                    <a:prstClr val="black">
                      <a:alpha val="40000"/>
                    </a:prstClr>
                  </a:outerShdw>
                </a:effectLst>
                <a:latin typeface="Poppins" panose="00000500000000000000" pitchFamily="2" charset="0"/>
                <a:cs typeface="Poppins" panose="00000500000000000000" pitchFamily="2" charset="0"/>
              </a:rPr>
              <a:t>Capabilities  </a:t>
            </a:r>
          </a:p>
        </p:txBody>
      </p:sp>
      <p:grpSp>
        <p:nvGrpSpPr>
          <p:cNvPr id="6" name="Group 5">
            <a:extLst>
              <a:ext uri="{FF2B5EF4-FFF2-40B4-BE49-F238E27FC236}">
                <a16:creationId xmlns:a16="http://schemas.microsoft.com/office/drawing/2014/main" id="{BDBEC3AE-2E5A-DB37-44B0-9A55A240F021}"/>
              </a:ext>
            </a:extLst>
          </p:cNvPr>
          <p:cNvGrpSpPr/>
          <p:nvPr/>
        </p:nvGrpSpPr>
        <p:grpSpPr>
          <a:xfrm>
            <a:off x="516201" y="7889393"/>
            <a:ext cx="4549235" cy="5519917"/>
            <a:chOff x="340930" y="1123410"/>
            <a:chExt cx="4549235" cy="5519917"/>
          </a:xfrm>
        </p:grpSpPr>
        <p:pic>
          <p:nvPicPr>
            <p:cNvPr id="7" name="Picture 6" descr="Download Quote Box Png Rectangle Quote Box Full Size">
              <a:extLst>
                <a:ext uri="{FF2B5EF4-FFF2-40B4-BE49-F238E27FC236}">
                  <a16:creationId xmlns:a16="http://schemas.microsoft.com/office/drawing/2014/main" id="{5B015FFD-ED8C-2D16-CBA2-6347BCB2CEF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340930" y="4730659"/>
              <a:ext cx="4549235" cy="1912668"/>
            </a:xfrm>
            <a:prstGeom prst="rect">
              <a:avLst/>
            </a:prstGeom>
            <a:effectLst>
              <a:outerShdw blurRad="63500" sx="102000" sy="102000" algn="ctr" rotWithShape="0">
                <a:prstClr val="black">
                  <a:alpha val="40000"/>
                </a:prstClr>
              </a:outerShdw>
            </a:effectLst>
          </p:spPr>
        </p:pic>
        <p:grpSp>
          <p:nvGrpSpPr>
            <p:cNvPr id="8" name="Group 7">
              <a:extLst>
                <a:ext uri="{FF2B5EF4-FFF2-40B4-BE49-F238E27FC236}">
                  <a16:creationId xmlns:a16="http://schemas.microsoft.com/office/drawing/2014/main" id="{BC91FECE-8133-B20A-4F74-572D64C5F00A}"/>
                </a:ext>
              </a:extLst>
            </p:cNvPr>
            <p:cNvGrpSpPr/>
            <p:nvPr/>
          </p:nvGrpSpPr>
          <p:grpSpPr>
            <a:xfrm>
              <a:off x="693254" y="1233985"/>
              <a:ext cx="3844585" cy="5064673"/>
              <a:chOff x="693254" y="1233985"/>
              <a:chExt cx="3844585" cy="5064673"/>
            </a:xfrm>
          </p:grpSpPr>
          <p:sp>
            <p:nvSpPr>
              <p:cNvPr id="10" name="TextBox 9">
                <a:extLst>
                  <a:ext uri="{FF2B5EF4-FFF2-40B4-BE49-F238E27FC236}">
                    <a16:creationId xmlns:a16="http://schemas.microsoft.com/office/drawing/2014/main" id="{3D19BDE5-8D23-6FA0-475A-FB0B5329F6C6}"/>
                  </a:ext>
                </a:extLst>
              </p:cNvPr>
              <p:cNvSpPr txBox="1"/>
              <p:nvPr/>
            </p:nvSpPr>
            <p:spPr>
              <a:xfrm>
                <a:off x="693254" y="4959830"/>
                <a:ext cx="3844585" cy="1338828"/>
              </a:xfrm>
              <a:prstGeom prst="rect">
                <a:avLst/>
              </a:prstGeom>
              <a:noFill/>
            </p:spPr>
            <p:txBody>
              <a:bodyPr wrap="square">
                <a:spAutoFit/>
              </a:bodyPr>
              <a:lstStyle/>
              <a:p>
                <a:pPr algn="ctr"/>
                <a:r>
                  <a:rPr lang="en-GB" sz="900">
                    <a:solidFill>
                      <a:schemeClr val="bg1"/>
                    </a:solidFill>
                  </a:rPr>
                  <a:t>My role is to ensure our drone capability is safe, effective and ready to support operational colleagues when needed. I am responsible for the day-to-day maintenance, checks and readiness of our drones, as well as ensuring that the service operates within the relevant legislation, regulations and procedures required for safe drone operations.</a:t>
                </a:r>
              </a:p>
              <a:p>
                <a:pPr algn="ctr"/>
                <a:r>
                  <a:rPr lang="en-GB" sz="900">
                    <a:solidFill>
                      <a:schemeClr val="bg1"/>
                    </a:solidFill>
                  </a:rPr>
                  <a:t>My role also involves supporting operational teams by providing an aerial perspective at incidents. Drone footage and information can give colleagues a clearer understanding of what is happening on the ground, helping them make informed decisions and respond more effectively.</a:t>
                </a:r>
              </a:p>
            </p:txBody>
          </p:sp>
          <p:pic>
            <p:nvPicPr>
              <p:cNvPr id="11" name="Picture 10">
                <a:extLst>
                  <a:ext uri="{FF2B5EF4-FFF2-40B4-BE49-F238E27FC236}">
                    <a16:creationId xmlns:a16="http://schemas.microsoft.com/office/drawing/2014/main" id="{B3FEC8FD-C90D-44C5-902A-F904D73B48AC}"/>
                  </a:ext>
                </a:extLst>
              </p:cNvPr>
              <p:cNvPicPr>
                <a:picLocks noChangeAspect="1"/>
              </p:cNvPicPr>
              <p:nvPr/>
            </p:nvPicPr>
            <p:blipFill>
              <a:blip r:embed="rId4" cstate="print">
                <a:extLst>
                  <a:ext uri="{28A0092B-C50C-407E-A947-70E740481C1C}">
                    <a14:useLocalDpi xmlns:a14="http://schemas.microsoft.com/office/drawing/2010/main" val="0"/>
                  </a:ext>
                </a:extLst>
              </a:blip>
              <a:srcRect l="13237" r="14552"/>
              <a:stretch>
                <a:fillRect/>
              </a:stretch>
            </p:blipFill>
            <p:spPr>
              <a:xfrm>
                <a:off x="842776" y="1233985"/>
                <a:ext cx="3421159" cy="3331185"/>
              </a:xfrm>
              <a:prstGeom prst="ellipse">
                <a:avLst/>
              </a:prstGeom>
            </p:spPr>
          </p:pic>
        </p:grpSp>
        <p:sp>
          <p:nvSpPr>
            <p:cNvPr id="9" name="Oval 8">
              <a:extLst>
                <a:ext uri="{FF2B5EF4-FFF2-40B4-BE49-F238E27FC236}">
                  <a16:creationId xmlns:a16="http://schemas.microsoft.com/office/drawing/2014/main" id="{923F4CAC-3C7E-957B-C901-2D4FB071989D}"/>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 name="Group 11">
            <a:extLst>
              <a:ext uri="{FF2B5EF4-FFF2-40B4-BE49-F238E27FC236}">
                <a16:creationId xmlns:a16="http://schemas.microsoft.com/office/drawing/2014/main" id="{453A4C95-3252-A6E0-C2A1-1274C98047F9}"/>
              </a:ext>
            </a:extLst>
          </p:cNvPr>
          <p:cNvGrpSpPr/>
          <p:nvPr/>
        </p:nvGrpSpPr>
        <p:grpSpPr>
          <a:xfrm>
            <a:off x="5597134" y="7999968"/>
            <a:ext cx="5952398" cy="4970824"/>
            <a:chOff x="5531613" y="1322967"/>
            <a:chExt cx="5952398" cy="4970824"/>
          </a:xfrm>
        </p:grpSpPr>
        <p:grpSp>
          <p:nvGrpSpPr>
            <p:cNvPr id="13" name="Group 12">
              <a:extLst>
                <a:ext uri="{FF2B5EF4-FFF2-40B4-BE49-F238E27FC236}">
                  <a16:creationId xmlns:a16="http://schemas.microsoft.com/office/drawing/2014/main" id="{83763DDB-4393-B54A-CC9F-8AC2487A4669}"/>
                </a:ext>
              </a:extLst>
            </p:cNvPr>
            <p:cNvGrpSpPr/>
            <p:nvPr/>
          </p:nvGrpSpPr>
          <p:grpSpPr>
            <a:xfrm>
              <a:off x="5531613" y="1322967"/>
              <a:ext cx="5952398" cy="4970824"/>
              <a:chOff x="5745336" y="1592833"/>
              <a:chExt cx="5177642" cy="3379214"/>
            </a:xfrm>
          </p:grpSpPr>
          <p:grpSp>
            <p:nvGrpSpPr>
              <p:cNvPr id="17" name="Group 16">
                <a:extLst>
                  <a:ext uri="{FF2B5EF4-FFF2-40B4-BE49-F238E27FC236}">
                    <a16:creationId xmlns:a16="http://schemas.microsoft.com/office/drawing/2014/main" id="{4A62BD59-5B68-4E19-78F8-CBCC6A20904B}"/>
                  </a:ext>
                </a:extLst>
              </p:cNvPr>
              <p:cNvGrpSpPr/>
              <p:nvPr/>
            </p:nvGrpSpPr>
            <p:grpSpPr>
              <a:xfrm>
                <a:off x="5745336" y="1592833"/>
                <a:ext cx="5177642" cy="3379214"/>
                <a:chOff x="6463144" y="1486213"/>
                <a:chExt cx="4592783" cy="3176840"/>
              </a:xfrm>
            </p:grpSpPr>
            <p:sp>
              <p:nvSpPr>
                <p:cNvPr id="22" name="Rectangle: Rounded Corners 21">
                  <a:extLst>
                    <a:ext uri="{FF2B5EF4-FFF2-40B4-BE49-F238E27FC236}">
                      <a16:creationId xmlns:a16="http://schemas.microsoft.com/office/drawing/2014/main" id="{0FDC74DB-1E84-54E8-8A5F-BF1A63EAC31A}"/>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Graphic 22" descr="Magnifying glass with solid fill">
                  <a:extLst>
                    <a:ext uri="{FF2B5EF4-FFF2-40B4-BE49-F238E27FC236}">
                      <a16:creationId xmlns:a16="http://schemas.microsoft.com/office/drawing/2014/main" id="{A720540D-4576-1D99-2AF1-F008044D031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481" y="1574766"/>
                  <a:ext cx="398139" cy="327566"/>
                </a:xfrm>
                <a:prstGeom prst="rect">
                  <a:avLst/>
                </a:prstGeom>
              </p:spPr>
            </p:pic>
            <p:pic>
              <p:nvPicPr>
                <p:cNvPr id="24" name="Graphic 23" descr="Radio microphone outline">
                  <a:extLst>
                    <a:ext uri="{FF2B5EF4-FFF2-40B4-BE49-F238E27FC236}">
                      <a16:creationId xmlns:a16="http://schemas.microsoft.com/office/drawing/2014/main" id="{AC2B62F4-38BE-3BD9-76A9-1532FF7AC79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5235" y="1604411"/>
                  <a:ext cx="409956" cy="271787"/>
                </a:xfrm>
                <a:prstGeom prst="rect">
                  <a:avLst/>
                </a:prstGeom>
              </p:spPr>
            </p:pic>
            <p:sp>
              <p:nvSpPr>
                <p:cNvPr id="25" name="TextBox 24">
                  <a:extLst>
                    <a:ext uri="{FF2B5EF4-FFF2-40B4-BE49-F238E27FC236}">
                      <a16:creationId xmlns:a16="http://schemas.microsoft.com/office/drawing/2014/main" id="{C350D548-E9A7-6946-A792-8FEB98091ADB}"/>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26" name="Rectangle: Rounded Corners 25">
                  <a:extLst>
                    <a:ext uri="{FF2B5EF4-FFF2-40B4-BE49-F238E27FC236}">
                      <a16:creationId xmlns:a16="http://schemas.microsoft.com/office/drawing/2014/main" id="{9F40A8E3-BF5A-09F7-7AD6-E10E0BA0C203}"/>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TextBox 17">
                <a:extLst>
                  <a:ext uri="{FF2B5EF4-FFF2-40B4-BE49-F238E27FC236}">
                    <a16:creationId xmlns:a16="http://schemas.microsoft.com/office/drawing/2014/main" id="{C9B522CA-84B9-E087-8A83-6B0BE7B0E827}"/>
                  </a:ext>
                </a:extLst>
              </p:cNvPr>
              <p:cNvSpPr txBox="1"/>
              <p:nvPr/>
            </p:nvSpPr>
            <p:spPr>
              <a:xfrm>
                <a:off x="6540090" y="2318021"/>
                <a:ext cx="4246522" cy="690457"/>
              </a:xfrm>
              <a:prstGeom prst="rect">
                <a:avLst/>
              </a:prstGeom>
              <a:noFill/>
            </p:spPr>
            <p:txBody>
              <a:bodyPr wrap="square">
                <a:spAutoFit/>
              </a:bodyPr>
              <a:lstStyle/>
              <a:p>
                <a:pPr lvl="0">
                  <a:defRPr/>
                </a:pPr>
                <a:r>
                  <a:rPr lang="en-US" sz="2000">
                    <a:solidFill>
                      <a:prstClr val="black"/>
                    </a:solidFill>
                  </a:rPr>
                  <a:t>Oversee the required </a:t>
                </a:r>
                <a:r>
                  <a:rPr lang="en-US" sz="2000" b="1">
                    <a:solidFill>
                      <a:prstClr val="black"/>
                    </a:solidFill>
                  </a:rPr>
                  <a:t>maintenance</a:t>
                </a:r>
                <a:r>
                  <a:rPr lang="en-US" sz="2000">
                    <a:solidFill>
                      <a:prstClr val="black"/>
                    </a:solidFill>
                  </a:rPr>
                  <a:t> of the drone assets. This includes firmware, application support and hardware.</a:t>
                </a:r>
                <a:endParaRPr lang="en-GB" sz="2000">
                  <a:solidFill>
                    <a:srgbClr val="25314F"/>
                  </a:solidFill>
                  <a:latin typeface="HelveticaNeueLT Pro 55 Roman" panose="020B0804020202020204" pitchFamily="34" charset="0"/>
                </a:endParaRPr>
              </a:p>
            </p:txBody>
          </p:sp>
          <p:sp>
            <p:nvSpPr>
              <p:cNvPr id="19" name="TextBox 18">
                <a:extLst>
                  <a:ext uri="{FF2B5EF4-FFF2-40B4-BE49-F238E27FC236}">
                    <a16:creationId xmlns:a16="http://schemas.microsoft.com/office/drawing/2014/main" id="{3DBC4D1D-4C49-0F1A-5719-2F19C4D7F1D1}"/>
                  </a:ext>
                </a:extLst>
              </p:cNvPr>
              <p:cNvSpPr txBox="1"/>
              <p:nvPr/>
            </p:nvSpPr>
            <p:spPr>
              <a:xfrm>
                <a:off x="6540089" y="3105227"/>
                <a:ext cx="3784615" cy="690457"/>
              </a:xfrm>
              <a:prstGeom prst="rect">
                <a:avLst/>
              </a:prstGeom>
              <a:noFill/>
            </p:spPr>
            <p:txBody>
              <a:bodyPr wrap="square">
                <a:spAutoFit/>
              </a:bodyPr>
              <a:lstStyle/>
              <a:p>
                <a:pPr lvl="0">
                  <a:defRPr/>
                </a:pPr>
                <a:r>
                  <a:rPr lang="en-US" sz="2000" b="1">
                    <a:solidFill>
                      <a:prstClr val="black"/>
                    </a:solidFill>
                  </a:rPr>
                  <a:t>Research</a:t>
                </a:r>
                <a:r>
                  <a:rPr lang="en-US" sz="2000">
                    <a:solidFill>
                      <a:prstClr val="black"/>
                    </a:solidFill>
                  </a:rPr>
                  <a:t>, </a:t>
                </a:r>
                <a:r>
                  <a:rPr lang="en-US" sz="2000" b="1">
                    <a:solidFill>
                      <a:prstClr val="black"/>
                    </a:solidFill>
                  </a:rPr>
                  <a:t>evaluate</a:t>
                </a:r>
                <a:r>
                  <a:rPr lang="en-US" sz="2000">
                    <a:solidFill>
                      <a:prstClr val="black"/>
                    </a:solidFill>
                  </a:rPr>
                  <a:t> and </a:t>
                </a:r>
                <a:r>
                  <a:rPr lang="en-US" sz="2000" b="1">
                    <a:solidFill>
                      <a:prstClr val="black"/>
                    </a:solidFill>
                  </a:rPr>
                  <a:t>develop</a:t>
                </a:r>
                <a:r>
                  <a:rPr lang="en-US" sz="2000">
                    <a:solidFill>
                      <a:prstClr val="black"/>
                    </a:solidFill>
                  </a:rPr>
                  <a:t> policy, procedures and equipment in respect of drones. </a:t>
                </a:r>
                <a:endParaRPr lang="en-GB" sz="2000">
                  <a:solidFill>
                    <a:prstClr val="black"/>
                  </a:solidFill>
                </a:endParaRPr>
              </a:p>
            </p:txBody>
          </p:sp>
          <p:sp>
            <p:nvSpPr>
              <p:cNvPr id="20" name="TextBox 19">
                <a:extLst>
                  <a:ext uri="{FF2B5EF4-FFF2-40B4-BE49-F238E27FC236}">
                    <a16:creationId xmlns:a16="http://schemas.microsoft.com/office/drawing/2014/main" id="{D09835A0-CCDF-AC3F-34C0-CD82661D9693}"/>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21" name="TextBox 20">
                <a:extLst>
                  <a:ext uri="{FF2B5EF4-FFF2-40B4-BE49-F238E27FC236}">
                    <a16:creationId xmlns:a16="http://schemas.microsoft.com/office/drawing/2014/main" id="{0D1C490A-F186-EF90-C6BA-4A663E0A7BD0}"/>
                  </a:ext>
                </a:extLst>
              </p:cNvPr>
              <p:cNvSpPr txBox="1"/>
              <p:nvPr/>
            </p:nvSpPr>
            <p:spPr>
              <a:xfrm>
                <a:off x="6540089" y="3978948"/>
                <a:ext cx="3784615"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communication,</a:t>
                </a:r>
                <a:r>
                  <a:rPr lang="en-GB" sz="2000">
                    <a:solidFill>
                      <a:srgbClr val="25314F"/>
                    </a:solidFill>
                  </a:rPr>
                  <a:t> </a:t>
                </a:r>
                <a:r>
                  <a:rPr lang="en-GB" sz="2000" b="1">
                    <a:solidFill>
                      <a:srgbClr val="25314F"/>
                    </a:solidFill>
                  </a:rPr>
                  <a:t>problem solving </a:t>
                </a:r>
                <a:r>
                  <a:rPr lang="en-GB" sz="2000">
                    <a:solidFill>
                      <a:srgbClr val="25314F"/>
                    </a:solidFill>
                  </a:rPr>
                  <a:t>and</a:t>
                </a:r>
                <a:r>
                  <a:rPr lang="en-GB" sz="2000" b="1">
                    <a:solidFill>
                      <a:srgbClr val="25314F"/>
                    </a:solidFill>
                  </a:rPr>
                  <a:t> leadership </a:t>
                </a:r>
              </a:p>
            </p:txBody>
          </p:sp>
        </p:grpSp>
        <p:pic>
          <p:nvPicPr>
            <p:cNvPr id="14" name="Graphic 13" descr="Magnifying glass with solid fill">
              <a:extLst>
                <a:ext uri="{FF2B5EF4-FFF2-40B4-BE49-F238E27FC236}">
                  <a16:creationId xmlns:a16="http://schemas.microsoft.com/office/drawing/2014/main" id="{753CBC27-53C5-3D37-BC29-C5024DF926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18577" y="2590514"/>
              <a:ext cx="516001" cy="512545"/>
            </a:xfrm>
            <a:prstGeom prst="rect">
              <a:avLst/>
            </a:prstGeom>
          </p:spPr>
        </p:pic>
        <p:pic>
          <p:nvPicPr>
            <p:cNvPr id="15" name="Graphic 14" descr="Magnifying glass with solid fill">
              <a:extLst>
                <a:ext uri="{FF2B5EF4-FFF2-40B4-BE49-F238E27FC236}">
                  <a16:creationId xmlns:a16="http://schemas.microsoft.com/office/drawing/2014/main" id="{254A3439-65CA-E7A5-7183-F16E43D148D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4798" y="3716636"/>
              <a:ext cx="516001" cy="512545"/>
            </a:xfrm>
            <a:prstGeom prst="rect">
              <a:avLst/>
            </a:prstGeom>
          </p:spPr>
        </p:pic>
        <p:pic>
          <p:nvPicPr>
            <p:cNvPr id="16" name="Graphic 15" descr="Magnifying glass with solid fill">
              <a:extLst>
                <a:ext uri="{FF2B5EF4-FFF2-40B4-BE49-F238E27FC236}">
                  <a16:creationId xmlns:a16="http://schemas.microsoft.com/office/drawing/2014/main" id="{9F1353D2-7B90-3688-FA37-26A2C1C872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30451" y="4893619"/>
              <a:ext cx="516001" cy="512545"/>
            </a:xfrm>
            <a:prstGeom prst="rect">
              <a:avLst/>
            </a:prstGeom>
          </p:spPr>
        </p:pic>
      </p:grpSp>
      <p:grpSp>
        <p:nvGrpSpPr>
          <p:cNvPr id="27" name="Group 26">
            <a:extLst>
              <a:ext uri="{FF2B5EF4-FFF2-40B4-BE49-F238E27FC236}">
                <a16:creationId xmlns:a16="http://schemas.microsoft.com/office/drawing/2014/main" id="{805095A2-6B84-ADFA-10D0-BC295A3C2D5C}"/>
              </a:ext>
            </a:extLst>
          </p:cNvPr>
          <p:cNvGrpSpPr/>
          <p:nvPr/>
        </p:nvGrpSpPr>
        <p:grpSpPr>
          <a:xfrm>
            <a:off x="6528480" y="11496642"/>
            <a:ext cx="4052038" cy="842984"/>
            <a:chOff x="6991350" y="5386821"/>
            <a:chExt cx="4052038" cy="842984"/>
          </a:xfrm>
        </p:grpSpPr>
        <p:sp>
          <p:nvSpPr>
            <p:cNvPr id="28" name="Rectangle: Rounded Corners 27">
              <a:extLst>
                <a:ext uri="{FF2B5EF4-FFF2-40B4-BE49-F238E27FC236}">
                  <a16:creationId xmlns:a16="http://schemas.microsoft.com/office/drawing/2014/main" id="{1D4227F3-30FA-9925-714E-8331FDACC364}"/>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29" name="TextBox 28">
              <a:extLst>
                <a:ext uri="{FF2B5EF4-FFF2-40B4-BE49-F238E27FC236}">
                  <a16:creationId xmlns:a16="http://schemas.microsoft.com/office/drawing/2014/main" id="{025CA266-A4CC-DC0C-FD69-50A16F2D8D3C}"/>
                </a:ext>
              </a:extLst>
            </p:cNvPr>
            <p:cNvSpPr txBox="1"/>
            <p:nvPr/>
          </p:nvSpPr>
          <p:spPr>
            <a:xfrm>
              <a:off x="7020352" y="5515925"/>
              <a:ext cx="3905403"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lumMod val="75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16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1600" b="1" i="0" u="none" strike="noStrike" kern="1200" cap="none" spc="0" normalizeH="0" baseline="0" noProof="0">
                  <a:ln>
                    <a:noFill/>
                  </a:ln>
                  <a:solidFill>
                    <a:schemeClr val="bg1">
                      <a:lumMod val="75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Tree>
    <p:extLst>
      <p:ext uri="{BB962C8B-B14F-4D97-AF65-F5344CB8AC3E}">
        <p14:creationId xmlns:p14="http://schemas.microsoft.com/office/powerpoint/2010/main" val="3982714997"/>
      </p:ext>
    </p:extLst>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7"/>
                                        </p:tgtEl>
                                      </p:cBhvr>
                                    </p:animEffect>
                                    <p:set>
                                      <p:cBhvr>
                                        <p:cTn id="7"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99A1FDC0-D76F-B0B2-1BA6-8335132FA203}"/>
            </a:ext>
          </a:extLst>
        </p:cNvPr>
        <p:cNvGrpSpPr/>
        <p:nvPr/>
      </p:nvGrpSpPr>
      <p:grpSpPr>
        <a:xfrm>
          <a:off x="0" y="0"/>
          <a:ext cx="0" cy="0"/>
          <a:chOff x="0" y="0"/>
          <a:chExt cx="0" cy="0"/>
        </a:xfrm>
      </p:grpSpPr>
      <p:grpSp>
        <p:nvGrpSpPr>
          <p:cNvPr id="36" name="Group 35">
            <a:extLst>
              <a:ext uri="{FF2B5EF4-FFF2-40B4-BE49-F238E27FC236}">
                <a16:creationId xmlns:a16="http://schemas.microsoft.com/office/drawing/2014/main" id="{DBEDED5D-66AF-7B2C-44E9-B782B6D85A46}"/>
              </a:ext>
            </a:extLst>
          </p:cNvPr>
          <p:cNvGrpSpPr/>
          <p:nvPr/>
        </p:nvGrpSpPr>
        <p:grpSpPr>
          <a:xfrm>
            <a:off x="5531613" y="1322967"/>
            <a:ext cx="5952398" cy="4970824"/>
            <a:chOff x="5531613" y="1322967"/>
            <a:chExt cx="5952398" cy="4970824"/>
          </a:xfrm>
        </p:grpSpPr>
        <p:grpSp>
          <p:nvGrpSpPr>
            <p:cNvPr id="37" name="Group 36">
              <a:extLst>
                <a:ext uri="{FF2B5EF4-FFF2-40B4-BE49-F238E27FC236}">
                  <a16:creationId xmlns:a16="http://schemas.microsoft.com/office/drawing/2014/main" id="{4A748A7D-BE67-B60F-7254-CDABA8A772AB}"/>
                </a:ext>
              </a:extLst>
            </p:cNvPr>
            <p:cNvGrpSpPr/>
            <p:nvPr/>
          </p:nvGrpSpPr>
          <p:grpSpPr>
            <a:xfrm>
              <a:off x="5531613" y="1322967"/>
              <a:ext cx="5952398" cy="4970824"/>
              <a:chOff x="5745336" y="1592833"/>
              <a:chExt cx="5177642" cy="3379214"/>
            </a:xfrm>
          </p:grpSpPr>
          <p:grpSp>
            <p:nvGrpSpPr>
              <p:cNvPr id="41" name="Group 40">
                <a:extLst>
                  <a:ext uri="{FF2B5EF4-FFF2-40B4-BE49-F238E27FC236}">
                    <a16:creationId xmlns:a16="http://schemas.microsoft.com/office/drawing/2014/main" id="{35CAF397-C8B0-5450-83CB-8EA3BC57CD35}"/>
                  </a:ext>
                </a:extLst>
              </p:cNvPr>
              <p:cNvGrpSpPr/>
              <p:nvPr/>
            </p:nvGrpSpPr>
            <p:grpSpPr>
              <a:xfrm>
                <a:off x="5745336" y="1592833"/>
                <a:ext cx="5177642" cy="3379214"/>
                <a:chOff x="6463144" y="1486213"/>
                <a:chExt cx="4592783" cy="3176840"/>
              </a:xfrm>
            </p:grpSpPr>
            <p:sp>
              <p:nvSpPr>
                <p:cNvPr id="46" name="Rectangle: Rounded Corners 45">
                  <a:extLst>
                    <a:ext uri="{FF2B5EF4-FFF2-40B4-BE49-F238E27FC236}">
                      <a16:creationId xmlns:a16="http://schemas.microsoft.com/office/drawing/2014/main" id="{F4906504-C2E3-902D-6697-8C084D680C4A}"/>
                    </a:ext>
                  </a:extLst>
                </p:cNvPr>
                <p:cNvSpPr/>
                <p:nvPr/>
              </p:nvSpPr>
              <p:spPr>
                <a:xfrm>
                  <a:off x="6463145" y="1486213"/>
                  <a:ext cx="4592782" cy="511718"/>
                </a:xfrm>
                <a:prstGeom prst="roundRect">
                  <a:avLst>
                    <a:gd name="adj"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7" name="Graphic 46" descr="Magnifying glass with solid fill">
                  <a:extLst>
                    <a:ext uri="{FF2B5EF4-FFF2-40B4-BE49-F238E27FC236}">
                      <a16:creationId xmlns:a16="http://schemas.microsoft.com/office/drawing/2014/main" id="{F4072E01-DC3C-A1D8-DE1A-D15199CFB28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69481" y="1574766"/>
                  <a:ext cx="398139" cy="327566"/>
                </a:xfrm>
                <a:prstGeom prst="rect">
                  <a:avLst/>
                </a:prstGeom>
              </p:spPr>
            </p:pic>
            <p:pic>
              <p:nvPicPr>
                <p:cNvPr id="48" name="Graphic 47" descr="Radio microphone outline">
                  <a:extLst>
                    <a:ext uri="{FF2B5EF4-FFF2-40B4-BE49-F238E27FC236}">
                      <a16:creationId xmlns:a16="http://schemas.microsoft.com/office/drawing/2014/main" id="{551053F7-0B5E-997F-16E3-099285E7EA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25235" y="1604411"/>
                  <a:ext cx="409956" cy="271787"/>
                </a:xfrm>
                <a:prstGeom prst="rect">
                  <a:avLst/>
                </a:prstGeom>
              </p:spPr>
            </p:pic>
            <p:sp>
              <p:nvSpPr>
                <p:cNvPr id="49" name="TextBox 48">
                  <a:extLst>
                    <a:ext uri="{FF2B5EF4-FFF2-40B4-BE49-F238E27FC236}">
                      <a16:creationId xmlns:a16="http://schemas.microsoft.com/office/drawing/2014/main" id="{91AC30DB-0FE7-5F66-5447-0189E30F7169}"/>
                    </a:ext>
                  </a:extLst>
                </p:cNvPr>
                <p:cNvSpPr txBox="1"/>
                <p:nvPr/>
              </p:nvSpPr>
              <p:spPr>
                <a:xfrm>
                  <a:off x="7181757" y="1574766"/>
                  <a:ext cx="3215147" cy="3562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About this job</a:t>
                  </a:r>
                </a:p>
              </p:txBody>
            </p:sp>
            <p:sp>
              <p:nvSpPr>
                <p:cNvPr id="50" name="Rectangle: Rounded Corners 49">
                  <a:extLst>
                    <a:ext uri="{FF2B5EF4-FFF2-40B4-BE49-F238E27FC236}">
                      <a16:creationId xmlns:a16="http://schemas.microsoft.com/office/drawing/2014/main" id="{BD374AAA-5598-F308-046D-2B0A4735660E}"/>
                    </a:ext>
                  </a:extLst>
                </p:cNvPr>
                <p:cNvSpPr/>
                <p:nvPr/>
              </p:nvSpPr>
              <p:spPr>
                <a:xfrm>
                  <a:off x="6463144" y="1997927"/>
                  <a:ext cx="4592782" cy="2665126"/>
                </a:xfrm>
                <a:prstGeom prst="roundRect">
                  <a:avLst>
                    <a:gd name="adj" fmla="val 0"/>
                  </a:avLst>
                </a:prstGeom>
                <a:solidFill>
                  <a:schemeClr val="bg1">
                    <a:alpha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2" name="TextBox 41">
                <a:extLst>
                  <a:ext uri="{FF2B5EF4-FFF2-40B4-BE49-F238E27FC236}">
                    <a16:creationId xmlns:a16="http://schemas.microsoft.com/office/drawing/2014/main" id="{5C5BAF76-0DB9-9715-F709-7B3677899FBA}"/>
                  </a:ext>
                </a:extLst>
              </p:cNvPr>
              <p:cNvSpPr txBox="1"/>
              <p:nvPr/>
            </p:nvSpPr>
            <p:spPr>
              <a:xfrm>
                <a:off x="6540090" y="2318021"/>
                <a:ext cx="4246522" cy="690457"/>
              </a:xfrm>
              <a:prstGeom prst="rect">
                <a:avLst/>
              </a:prstGeom>
              <a:noFill/>
            </p:spPr>
            <p:txBody>
              <a:bodyPr wrap="square">
                <a:spAutoFit/>
              </a:bodyPr>
              <a:lstStyle/>
              <a:p>
                <a:pPr lvl="0">
                  <a:defRPr/>
                </a:pPr>
                <a:r>
                  <a:rPr lang="en-US" sz="2000">
                    <a:solidFill>
                      <a:prstClr val="black"/>
                    </a:solidFill>
                  </a:rPr>
                  <a:t>Oversee the required </a:t>
                </a:r>
                <a:r>
                  <a:rPr lang="en-US" sz="2000" b="1">
                    <a:solidFill>
                      <a:prstClr val="black"/>
                    </a:solidFill>
                  </a:rPr>
                  <a:t>maintenance</a:t>
                </a:r>
                <a:r>
                  <a:rPr lang="en-US" sz="2000">
                    <a:solidFill>
                      <a:prstClr val="black"/>
                    </a:solidFill>
                  </a:rPr>
                  <a:t> of the drone assets. This includes firmware, application support and hardware.</a:t>
                </a:r>
                <a:endParaRPr lang="en-GB" sz="2000">
                  <a:solidFill>
                    <a:srgbClr val="25314F"/>
                  </a:solidFill>
                  <a:latin typeface="HelveticaNeueLT Pro 55 Roman" panose="020B0804020202020204" pitchFamily="34" charset="0"/>
                </a:endParaRPr>
              </a:p>
            </p:txBody>
          </p:sp>
          <p:sp>
            <p:nvSpPr>
              <p:cNvPr id="43" name="TextBox 42">
                <a:extLst>
                  <a:ext uri="{FF2B5EF4-FFF2-40B4-BE49-F238E27FC236}">
                    <a16:creationId xmlns:a16="http://schemas.microsoft.com/office/drawing/2014/main" id="{814E68DC-134B-3A40-F244-258641AE4171}"/>
                  </a:ext>
                </a:extLst>
              </p:cNvPr>
              <p:cNvSpPr txBox="1"/>
              <p:nvPr/>
            </p:nvSpPr>
            <p:spPr>
              <a:xfrm>
                <a:off x="6540089" y="3105227"/>
                <a:ext cx="3784615" cy="690457"/>
              </a:xfrm>
              <a:prstGeom prst="rect">
                <a:avLst/>
              </a:prstGeom>
              <a:noFill/>
            </p:spPr>
            <p:txBody>
              <a:bodyPr wrap="square">
                <a:spAutoFit/>
              </a:bodyPr>
              <a:lstStyle/>
              <a:p>
                <a:pPr lvl="0">
                  <a:defRPr/>
                </a:pPr>
                <a:r>
                  <a:rPr lang="en-US" sz="2000" b="1">
                    <a:solidFill>
                      <a:prstClr val="black"/>
                    </a:solidFill>
                  </a:rPr>
                  <a:t>Research</a:t>
                </a:r>
                <a:r>
                  <a:rPr lang="en-US" sz="2000">
                    <a:solidFill>
                      <a:prstClr val="black"/>
                    </a:solidFill>
                  </a:rPr>
                  <a:t>, </a:t>
                </a:r>
                <a:r>
                  <a:rPr lang="en-US" sz="2000" b="1">
                    <a:solidFill>
                      <a:prstClr val="black"/>
                    </a:solidFill>
                  </a:rPr>
                  <a:t>evaluate</a:t>
                </a:r>
                <a:r>
                  <a:rPr lang="en-US" sz="2000">
                    <a:solidFill>
                      <a:prstClr val="black"/>
                    </a:solidFill>
                  </a:rPr>
                  <a:t> and </a:t>
                </a:r>
                <a:r>
                  <a:rPr lang="en-US" sz="2000" b="1">
                    <a:solidFill>
                      <a:prstClr val="black"/>
                    </a:solidFill>
                  </a:rPr>
                  <a:t>develop</a:t>
                </a:r>
                <a:r>
                  <a:rPr lang="en-US" sz="2000">
                    <a:solidFill>
                      <a:prstClr val="black"/>
                    </a:solidFill>
                  </a:rPr>
                  <a:t> policy, procedures and equipment in respect of drones. </a:t>
                </a:r>
                <a:endParaRPr lang="en-GB" sz="2000">
                  <a:solidFill>
                    <a:prstClr val="black"/>
                  </a:solidFill>
                </a:endParaRPr>
              </a:p>
            </p:txBody>
          </p:sp>
          <p:sp>
            <p:nvSpPr>
              <p:cNvPr id="44" name="TextBox 43">
                <a:extLst>
                  <a:ext uri="{FF2B5EF4-FFF2-40B4-BE49-F238E27FC236}">
                    <a16:creationId xmlns:a16="http://schemas.microsoft.com/office/drawing/2014/main" id="{4BE07096-230D-E0F3-2446-5441522C8CA9}"/>
                  </a:ext>
                </a:extLst>
              </p:cNvPr>
              <p:cNvSpPr txBox="1"/>
              <p:nvPr/>
            </p:nvSpPr>
            <p:spPr>
              <a:xfrm>
                <a:off x="6555462" y="4191299"/>
                <a:ext cx="3838705" cy="307777"/>
              </a:xfrm>
              <a:prstGeom prst="rect">
                <a:avLst/>
              </a:prstGeom>
              <a:noFill/>
            </p:spPr>
            <p:txBody>
              <a:bodyPr wrap="square">
                <a:spAutoFit/>
              </a:bodyPr>
              <a:lstStyle/>
              <a:p>
                <a:endParaRPr lang="en-GB" sz="1400"/>
              </a:p>
            </p:txBody>
          </p:sp>
          <p:sp>
            <p:nvSpPr>
              <p:cNvPr id="45" name="TextBox 44">
                <a:extLst>
                  <a:ext uri="{FF2B5EF4-FFF2-40B4-BE49-F238E27FC236}">
                    <a16:creationId xmlns:a16="http://schemas.microsoft.com/office/drawing/2014/main" id="{309B2FE9-8542-F79E-9FB0-49E7CDDC1FE5}"/>
                  </a:ext>
                </a:extLst>
              </p:cNvPr>
              <p:cNvSpPr txBox="1"/>
              <p:nvPr/>
            </p:nvSpPr>
            <p:spPr>
              <a:xfrm>
                <a:off x="6540089" y="3978948"/>
                <a:ext cx="3784615" cy="481228"/>
              </a:xfrm>
              <a:prstGeom prst="rect">
                <a:avLst/>
              </a:prstGeom>
              <a:noFill/>
            </p:spPr>
            <p:txBody>
              <a:bodyPr wrap="square">
                <a:spAutoFit/>
              </a:bodyPr>
              <a:lstStyle/>
              <a:p>
                <a:r>
                  <a:rPr lang="en-GB" sz="2000">
                    <a:solidFill>
                      <a:srgbClr val="25314F"/>
                    </a:solidFill>
                  </a:rPr>
                  <a:t>This job requires </a:t>
                </a:r>
                <a:r>
                  <a:rPr lang="en-GB" sz="2000" b="1">
                    <a:solidFill>
                      <a:srgbClr val="25314F"/>
                    </a:solidFill>
                  </a:rPr>
                  <a:t>communication,</a:t>
                </a:r>
                <a:r>
                  <a:rPr lang="en-GB" sz="2000">
                    <a:solidFill>
                      <a:srgbClr val="25314F"/>
                    </a:solidFill>
                  </a:rPr>
                  <a:t> </a:t>
                </a:r>
                <a:r>
                  <a:rPr lang="en-GB" sz="2000" b="1">
                    <a:solidFill>
                      <a:srgbClr val="25314F"/>
                    </a:solidFill>
                  </a:rPr>
                  <a:t>problem solving </a:t>
                </a:r>
                <a:r>
                  <a:rPr lang="en-GB" sz="2000">
                    <a:solidFill>
                      <a:srgbClr val="25314F"/>
                    </a:solidFill>
                  </a:rPr>
                  <a:t>and</a:t>
                </a:r>
                <a:r>
                  <a:rPr lang="en-GB" sz="2000" b="1">
                    <a:solidFill>
                      <a:srgbClr val="25314F"/>
                    </a:solidFill>
                  </a:rPr>
                  <a:t> leadership </a:t>
                </a:r>
              </a:p>
            </p:txBody>
          </p:sp>
        </p:grpSp>
        <p:pic>
          <p:nvPicPr>
            <p:cNvPr id="38" name="Graphic 37" descr="Magnifying glass with solid fill">
              <a:extLst>
                <a:ext uri="{FF2B5EF4-FFF2-40B4-BE49-F238E27FC236}">
                  <a16:creationId xmlns:a16="http://schemas.microsoft.com/office/drawing/2014/main" id="{D0901888-0D2B-BF27-B5A4-377F8400445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18577" y="2590514"/>
              <a:ext cx="516001" cy="512545"/>
            </a:xfrm>
            <a:prstGeom prst="rect">
              <a:avLst/>
            </a:prstGeom>
          </p:spPr>
        </p:pic>
        <p:pic>
          <p:nvPicPr>
            <p:cNvPr id="39" name="Graphic 38" descr="Magnifying glass with solid fill">
              <a:extLst>
                <a:ext uri="{FF2B5EF4-FFF2-40B4-BE49-F238E27FC236}">
                  <a16:creationId xmlns:a16="http://schemas.microsoft.com/office/drawing/2014/main" id="{23B409E1-0266-B8B2-7934-A31B5803A1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4798" y="3716636"/>
              <a:ext cx="516001" cy="512545"/>
            </a:xfrm>
            <a:prstGeom prst="rect">
              <a:avLst/>
            </a:prstGeom>
          </p:spPr>
        </p:pic>
        <p:pic>
          <p:nvPicPr>
            <p:cNvPr id="40" name="Graphic 39" descr="Magnifying glass with solid fill">
              <a:extLst>
                <a:ext uri="{FF2B5EF4-FFF2-40B4-BE49-F238E27FC236}">
                  <a16:creationId xmlns:a16="http://schemas.microsoft.com/office/drawing/2014/main" id="{04077004-3BC3-CB80-6787-720DC40621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30451" y="4893619"/>
              <a:ext cx="516001" cy="512545"/>
            </a:xfrm>
            <a:prstGeom prst="rect">
              <a:avLst/>
            </a:prstGeom>
          </p:spPr>
        </p:pic>
      </p:grpSp>
      <p:cxnSp>
        <p:nvCxnSpPr>
          <p:cNvPr id="3" name="Straight Connector 2">
            <a:extLst>
              <a:ext uri="{FF2B5EF4-FFF2-40B4-BE49-F238E27FC236}">
                <a16:creationId xmlns:a16="http://schemas.microsoft.com/office/drawing/2014/main" id="{25B1FAD6-A23C-1A2A-1EFC-46D6BADF4B85}"/>
              </a:ext>
            </a:extLst>
          </p:cNvPr>
          <p:cNvCxnSpPr>
            <a:cxnSpLocks/>
          </p:cNvCxnSpPr>
          <p:nvPr/>
        </p:nvCxnSpPr>
        <p:spPr>
          <a:xfrm>
            <a:off x="678872" y="997527"/>
            <a:ext cx="10654146" cy="0"/>
          </a:xfrm>
          <a:prstGeom prst="line">
            <a:avLst/>
          </a:prstGeom>
          <a:ln>
            <a:solidFill>
              <a:schemeClr val="bg1">
                <a:alpha val="36000"/>
              </a:schemeClr>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78F13BFF-5545-7310-AE26-994C91E479C4}"/>
              </a:ext>
            </a:extLst>
          </p:cNvPr>
          <p:cNvSpPr txBox="1"/>
          <p:nvPr/>
        </p:nvSpPr>
        <p:spPr>
          <a:xfrm>
            <a:off x="272312" y="312051"/>
            <a:ext cx="172185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a:solidFill>
                  <a:prstClr val="white"/>
                </a:solidFill>
                <a:effectLst>
                  <a:outerShdw blurRad="50800" dist="38100" dir="5400000" algn="t" rotWithShape="0">
                    <a:prstClr val="black">
                      <a:alpha val="40000"/>
                    </a:prstClr>
                  </a:outerShdw>
                </a:effectLst>
                <a:latin typeface="Poppins" panose="00000500000000000000" pitchFamily="2" charset="0"/>
                <a:cs typeface="Poppins" panose="00000500000000000000" pitchFamily="2" charset="0"/>
              </a:rPr>
              <a:t>Drone</a:t>
            </a:r>
            <a:endParaRPr kumimoji="0" lang="en-GB" sz="28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endParaRPr>
          </a:p>
        </p:txBody>
      </p:sp>
      <p:sp>
        <p:nvSpPr>
          <p:cNvPr id="25" name="TextBox 24">
            <a:extLst>
              <a:ext uri="{FF2B5EF4-FFF2-40B4-BE49-F238E27FC236}">
                <a16:creationId xmlns:a16="http://schemas.microsoft.com/office/drawing/2014/main" id="{0C595C79-A505-0595-8A9B-50BEF7B720C0}"/>
              </a:ext>
            </a:extLst>
          </p:cNvPr>
          <p:cNvSpPr txBox="1"/>
          <p:nvPr/>
        </p:nvSpPr>
        <p:spPr>
          <a:xfrm>
            <a:off x="3766137" y="310141"/>
            <a:ext cx="121484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50800" dist="38100" dir="2700000" algn="tl" rotWithShape="0">
                    <a:prstClr val="black">
                      <a:alpha val="40000"/>
                    </a:prstClr>
                  </a:outerShdw>
                </a:effectLst>
                <a:uLnTx/>
                <a:uFillTx/>
                <a:latin typeface="Poppins" panose="00000500000000000000" pitchFamily="2" charset="0"/>
                <a:ea typeface="+mn-ea"/>
                <a:cs typeface="Poppins" panose="00000500000000000000" pitchFamily="2" charset="0"/>
              </a:rPr>
              <a:t>Manager</a:t>
            </a:r>
          </a:p>
        </p:txBody>
      </p:sp>
      <p:grpSp>
        <p:nvGrpSpPr>
          <p:cNvPr id="7" name="Group 6">
            <a:extLst>
              <a:ext uri="{FF2B5EF4-FFF2-40B4-BE49-F238E27FC236}">
                <a16:creationId xmlns:a16="http://schemas.microsoft.com/office/drawing/2014/main" id="{4E755677-98D4-7DDF-0845-EB86B494A61C}"/>
              </a:ext>
            </a:extLst>
          </p:cNvPr>
          <p:cNvGrpSpPr/>
          <p:nvPr/>
        </p:nvGrpSpPr>
        <p:grpSpPr>
          <a:xfrm>
            <a:off x="6445288" y="4763455"/>
            <a:ext cx="4052038" cy="842984"/>
            <a:chOff x="6991350" y="5386821"/>
            <a:chExt cx="4052038" cy="842984"/>
          </a:xfrm>
        </p:grpSpPr>
        <p:sp>
          <p:nvSpPr>
            <p:cNvPr id="8" name="Rectangle: Rounded Corners 7">
              <a:extLst>
                <a:ext uri="{FF2B5EF4-FFF2-40B4-BE49-F238E27FC236}">
                  <a16:creationId xmlns:a16="http://schemas.microsoft.com/office/drawing/2014/main" id="{E06FAB50-9DD9-D924-3196-822A0AC047C7}"/>
                </a:ext>
              </a:extLst>
            </p:cNvPr>
            <p:cNvSpPr/>
            <p:nvPr/>
          </p:nvSpPr>
          <p:spPr>
            <a:xfrm>
              <a:off x="6991350" y="5386821"/>
              <a:ext cx="4052038" cy="842984"/>
            </a:xfrm>
            <a:prstGeom prst="roundRect">
              <a:avLst/>
            </a:prstGeom>
            <a:solidFill>
              <a:schemeClr val="bg1"/>
            </a:solidFill>
            <a:ln>
              <a:solidFill>
                <a:srgbClr val="2531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5314F"/>
                </a:solidFill>
              </a:endParaRPr>
            </a:p>
          </p:txBody>
        </p:sp>
        <p:sp>
          <p:nvSpPr>
            <p:cNvPr id="29" name="TextBox 28">
              <a:extLst>
                <a:ext uri="{FF2B5EF4-FFF2-40B4-BE49-F238E27FC236}">
                  <a16:creationId xmlns:a16="http://schemas.microsoft.com/office/drawing/2014/main" id="{DF495419-4AF6-ECF1-84F3-ADD8D5ADE5F3}"/>
                </a:ext>
              </a:extLst>
            </p:cNvPr>
            <p:cNvSpPr txBox="1"/>
            <p:nvPr/>
          </p:nvSpPr>
          <p:spPr>
            <a:xfrm>
              <a:off x="7020352" y="5515925"/>
              <a:ext cx="3905403"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lumMod val="75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What </a:t>
              </a:r>
              <a:r>
                <a:rPr kumimoji="0" lang="en-GB" sz="1600" b="1" i="0" u="none" strike="noStrike" kern="1200" cap="none" spc="0" normalizeH="0" baseline="0" noProof="0">
                  <a:ln>
                    <a:noFill/>
                  </a:ln>
                  <a:solidFill>
                    <a:srgbClr val="25314F"/>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super strengths </a:t>
              </a:r>
              <a:r>
                <a:rPr kumimoji="0" lang="en-GB" sz="1600" b="1" i="0" u="none" strike="noStrike" kern="1200" cap="none" spc="0" normalizeH="0" baseline="0" noProof="0">
                  <a:ln>
                    <a:noFill/>
                  </a:ln>
                  <a:solidFill>
                    <a:schemeClr val="bg1">
                      <a:lumMod val="75000"/>
                    </a:schemeClr>
                  </a:solidFill>
                  <a:effectLst>
                    <a:outerShdw blurRad="50800" dist="50800" dir="5400000" algn="ctr" rotWithShape="0">
                      <a:srgbClr val="000000">
                        <a:alpha val="0"/>
                      </a:srgbClr>
                    </a:outerShdw>
                  </a:effectLst>
                  <a:uLnTx/>
                  <a:uFillTx/>
                  <a:latin typeface="Poppins" panose="00000500000000000000" pitchFamily="2" charset="0"/>
                  <a:ea typeface="+mn-ea"/>
                  <a:cs typeface="Poppins" panose="00000500000000000000" pitchFamily="2" charset="0"/>
                </a:rPr>
                <a:t>would this role require?</a:t>
              </a:r>
            </a:p>
          </p:txBody>
        </p:sp>
      </p:grpSp>
      <p:sp>
        <p:nvSpPr>
          <p:cNvPr id="32" name="TextBox 31">
            <a:extLst>
              <a:ext uri="{FF2B5EF4-FFF2-40B4-BE49-F238E27FC236}">
                <a16:creationId xmlns:a16="http://schemas.microsoft.com/office/drawing/2014/main" id="{4D63B603-761A-4F91-1E0C-CE253966971F}"/>
              </a:ext>
            </a:extLst>
          </p:cNvPr>
          <p:cNvSpPr txBox="1"/>
          <p:nvPr/>
        </p:nvSpPr>
        <p:spPr>
          <a:xfrm>
            <a:off x="1451246" y="306903"/>
            <a:ext cx="302216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a:solidFill>
                  <a:prstClr val="white"/>
                </a:solidFill>
                <a:effectLst>
                  <a:outerShdw blurRad="50800" dist="38100" dir="5400000" algn="t" rotWithShape="0">
                    <a:prstClr val="black">
                      <a:alpha val="40000"/>
                    </a:prstClr>
                  </a:outerShdw>
                </a:effectLst>
                <a:latin typeface="Poppins" panose="00000500000000000000" pitchFamily="2" charset="0"/>
                <a:cs typeface="Poppins" panose="00000500000000000000" pitchFamily="2" charset="0"/>
              </a:rPr>
              <a:t>Capabilities </a:t>
            </a:r>
            <a:endParaRPr kumimoji="0" lang="en-GB" sz="2800" b="1" i="0" u="none" strike="noStrike" kern="1200" cap="none" spc="0" normalizeH="0" baseline="0" noProof="0">
              <a:ln>
                <a:noFill/>
              </a:ln>
              <a:solidFill>
                <a:prstClr val="white"/>
              </a:solidFill>
              <a:effectLst>
                <a:outerShdw blurRad="50800" dist="38100" dir="5400000" algn="t" rotWithShape="0">
                  <a:prstClr val="black">
                    <a:alpha val="40000"/>
                  </a:prstClr>
                </a:outerShdw>
              </a:effectLst>
              <a:uLnTx/>
              <a:uFillTx/>
              <a:latin typeface="Poppins" panose="00000500000000000000" pitchFamily="2" charset="0"/>
              <a:ea typeface="+mn-ea"/>
              <a:cs typeface="Poppins" panose="00000500000000000000" pitchFamily="2" charset="0"/>
            </a:endParaRPr>
          </a:p>
        </p:txBody>
      </p:sp>
      <p:grpSp>
        <p:nvGrpSpPr>
          <p:cNvPr id="51" name="Group 50">
            <a:extLst>
              <a:ext uri="{FF2B5EF4-FFF2-40B4-BE49-F238E27FC236}">
                <a16:creationId xmlns:a16="http://schemas.microsoft.com/office/drawing/2014/main" id="{61943DAF-79C2-47ED-7B84-BE85ADDC731E}"/>
              </a:ext>
            </a:extLst>
          </p:cNvPr>
          <p:cNvGrpSpPr/>
          <p:nvPr/>
        </p:nvGrpSpPr>
        <p:grpSpPr>
          <a:xfrm>
            <a:off x="82930" y="1123410"/>
            <a:ext cx="5190684" cy="5702358"/>
            <a:chOff x="82930" y="1123410"/>
            <a:chExt cx="5190684" cy="5702358"/>
          </a:xfrm>
        </p:grpSpPr>
        <p:pic>
          <p:nvPicPr>
            <p:cNvPr id="35" name="Picture 34" descr="Download Quote Box Png Rectangle Quote Box Full Size">
              <a:extLst>
                <a:ext uri="{FF2B5EF4-FFF2-40B4-BE49-F238E27FC236}">
                  <a16:creationId xmlns:a16="http://schemas.microsoft.com/office/drawing/2014/main" id="{56A539B6-6FF3-0A58-3D00-B5B3D36CE88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p:blipFill>
          <p:spPr>
            <a:xfrm>
              <a:off x="82930" y="4643411"/>
              <a:ext cx="5190684" cy="2182357"/>
            </a:xfrm>
            <a:prstGeom prst="rect">
              <a:avLst/>
            </a:prstGeom>
            <a:effectLst>
              <a:outerShdw blurRad="63500" sx="102000" sy="102000" algn="ctr" rotWithShape="0">
                <a:prstClr val="black">
                  <a:alpha val="40000"/>
                </a:prstClr>
              </a:outerShdw>
            </a:effectLst>
          </p:spPr>
        </p:pic>
        <p:grpSp>
          <p:nvGrpSpPr>
            <p:cNvPr id="23" name="Group 22">
              <a:extLst>
                <a:ext uri="{FF2B5EF4-FFF2-40B4-BE49-F238E27FC236}">
                  <a16:creationId xmlns:a16="http://schemas.microsoft.com/office/drawing/2014/main" id="{9B153F2B-48AB-967A-DA05-FAB0848D5605}"/>
                </a:ext>
              </a:extLst>
            </p:cNvPr>
            <p:cNvGrpSpPr/>
            <p:nvPr/>
          </p:nvGrpSpPr>
          <p:grpSpPr>
            <a:xfrm>
              <a:off x="686430" y="1233985"/>
              <a:ext cx="3909328" cy="5443902"/>
              <a:chOff x="686430" y="1233985"/>
              <a:chExt cx="3909328" cy="5443902"/>
            </a:xfrm>
          </p:grpSpPr>
          <p:sp>
            <p:nvSpPr>
              <p:cNvPr id="27" name="TextBox 26">
                <a:extLst>
                  <a:ext uri="{FF2B5EF4-FFF2-40B4-BE49-F238E27FC236}">
                    <a16:creationId xmlns:a16="http://schemas.microsoft.com/office/drawing/2014/main" id="{2C6807D4-D7FC-117C-BA69-9DB6F95F4959}"/>
                  </a:ext>
                </a:extLst>
              </p:cNvPr>
              <p:cNvSpPr txBox="1"/>
              <p:nvPr/>
            </p:nvSpPr>
            <p:spPr>
              <a:xfrm>
                <a:off x="686430" y="4808144"/>
                <a:ext cx="3909328" cy="1869743"/>
              </a:xfrm>
              <a:prstGeom prst="rect">
                <a:avLst/>
              </a:prstGeom>
              <a:noFill/>
            </p:spPr>
            <p:txBody>
              <a:bodyPr wrap="square">
                <a:spAutoFit/>
              </a:bodyPr>
              <a:lstStyle/>
              <a:p>
                <a:pPr algn="ctr"/>
                <a:r>
                  <a:rPr lang="en-GB" sz="1050">
                    <a:solidFill>
                      <a:schemeClr val="bg1"/>
                    </a:solidFill>
                    <a:latin typeface="Helvetica "/>
                  </a:rPr>
                  <a:t>My role is to ensure our drone capability is safe, effective and ready to support operational colleagues when needed. I am responsible for the day-to-day maintenance, checks and readiness of our drones, as well as ensuring that the service operates within the relevant legislation, regulations and procedures required for safe drone operations.</a:t>
                </a:r>
              </a:p>
              <a:p>
                <a:pPr algn="ctr"/>
                <a:r>
                  <a:rPr lang="en-GB" sz="1050">
                    <a:solidFill>
                      <a:schemeClr val="bg1"/>
                    </a:solidFill>
                    <a:latin typeface="Helvetica "/>
                  </a:rPr>
                  <a:t>My role also involves supporting operational teams by providing an aerial perspective at incidents. Drone footage and information can give colleagues a clearer understanding of what is happening on the ground, helping them make informed decisions and respond more effectively.</a:t>
                </a:r>
              </a:p>
            </p:txBody>
          </p:sp>
          <p:pic>
            <p:nvPicPr>
              <p:cNvPr id="30" name="Picture 29">
                <a:extLst>
                  <a:ext uri="{FF2B5EF4-FFF2-40B4-BE49-F238E27FC236}">
                    <a16:creationId xmlns:a16="http://schemas.microsoft.com/office/drawing/2014/main" id="{777FEFF5-A0D7-0DC6-9BD7-8B2036E8D612}"/>
                  </a:ext>
                </a:extLst>
              </p:cNvPr>
              <p:cNvPicPr>
                <a:picLocks noChangeAspect="1"/>
              </p:cNvPicPr>
              <p:nvPr/>
            </p:nvPicPr>
            <p:blipFill>
              <a:blip r:embed="rId6" cstate="print">
                <a:extLst>
                  <a:ext uri="{28A0092B-C50C-407E-A947-70E740481C1C}">
                    <a14:useLocalDpi xmlns:a14="http://schemas.microsoft.com/office/drawing/2010/main" val="0"/>
                  </a:ext>
                </a:extLst>
              </a:blip>
              <a:srcRect l="13237" r="14552"/>
              <a:stretch>
                <a:fillRect/>
              </a:stretch>
            </p:blipFill>
            <p:spPr>
              <a:xfrm>
                <a:off x="842776" y="1233985"/>
                <a:ext cx="3421159" cy="3331185"/>
              </a:xfrm>
              <a:prstGeom prst="ellipse">
                <a:avLst/>
              </a:prstGeom>
            </p:spPr>
          </p:pic>
        </p:grpSp>
        <p:sp>
          <p:nvSpPr>
            <p:cNvPr id="33" name="Oval 32">
              <a:extLst>
                <a:ext uri="{FF2B5EF4-FFF2-40B4-BE49-F238E27FC236}">
                  <a16:creationId xmlns:a16="http://schemas.microsoft.com/office/drawing/2014/main" id="{9E9B57AA-ABD9-C716-4C84-76F92C401080}"/>
                </a:ext>
              </a:extLst>
            </p:cNvPr>
            <p:cNvSpPr/>
            <p:nvPr/>
          </p:nvSpPr>
          <p:spPr>
            <a:xfrm>
              <a:off x="665858" y="1123410"/>
              <a:ext cx="3741197" cy="3548281"/>
            </a:xfrm>
            <a:prstGeom prst="ellipse">
              <a:avLst/>
            </a:prstGeom>
            <a:noFill/>
            <a:ln w="53975">
              <a:gradFill>
                <a:gsLst>
                  <a:gs pos="0">
                    <a:schemeClr val="bg1">
                      <a:lumMod val="75000"/>
                    </a:schemeClr>
                  </a:gs>
                  <a:gs pos="55000">
                    <a:srgbClr val="25314F"/>
                  </a:gs>
                  <a:gs pos="77000">
                    <a:srgbClr val="A80000"/>
                  </a:gs>
                  <a:gs pos="100000">
                    <a:srgbClr val="A80000"/>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89615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02A44"/>
        </a:solidFill>
        <a:effectLst/>
      </p:bgPr>
    </p:bg>
    <p:spTree>
      <p:nvGrpSpPr>
        <p:cNvPr id="1" name="">
          <a:extLst>
            <a:ext uri="{FF2B5EF4-FFF2-40B4-BE49-F238E27FC236}">
              <a16:creationId xmlns:a16="http://schemas.microsoft.com/office/drawing/2014/main" id="{99366B74-9046-E052-5507-52755609A4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CD43B2-548C-9774-DFC8-C3BBD5459BC9}"/>
              </a:ext>
            </a:extLst>
          </p:cNvPr>
          <p:cNvSpPr>
            <a:spLocks noGrp="1"/>
          </p:cNvSpPr>
          <p:nvPr>
            <p:ph type="title"/>
          </p:nvPr>
        </p:nvSpPr>
        <p:spPr>
          <a:xfrm>
            <a:off x="1502228" y="1485901"/>
            <a:ext cx="9421586" cy="3573191"/>
          </a:xfrm>
        </p:spPr>
        <p:txBody>
          <a:bodyPr>
            <a:normAutofit/>
          </a:bodyPr>
          <a:lstStyle/>
          <a:p>
            <a:r>
              <a:rPr lang="en-GB" sz="13800" b="1">
                <a:solidFill>
                  <a:schemeClr val="bg1"/>
                </a:solidFill>
                <a:latin typeface="Poppins" panose="00000500000000000000" pitchFamily="2" charset="0"/>
                <a:cs typeface="Poppins" panose="00000500000000000000" pitchFamily="2" charset="0"/>
              </a:rPr>
              <a:t>Summary</a:t>
            </a:r>
          </a:p>
        </p:txBody>
      </p:sp>
    </p:spTree>
    <p:extLst>
      <p:ext uri="{BB962C8B-B14F-4D97-AF65-F5344CB8AC3E}">
        <p14:creationId xmlns:p14="http://schemas.microsoft.com/office/powerpoint/2010/main" val="819848447"/>
      </p:ext>
    </p:extLst>
  </p:cSld>
  <p:clrMapOvr>
    <a:masterClrMapping/>
  </p:clrMapOvr>
  <p:transition spd="slow" advClick="0" advTm="1000">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slz="http://schemas.microsoft.com/office/powerpoint/2016/slidezoom">
        <mc:Choice Requires="pslz">
          <p:graphicFrame>
            <p:nvGraphicFramePr>
              <p:cNvPr id="15" name="Slide Zoom 14">
                <a:extLst>
                  <a:ext uri="{FF2B5EF4-FFF2-40B4-BE49-F238E27FC236}">
                    <a16:creationId xmlns:a16="http://schemas.microsoft.com/office/drawing/2014/main" id="{A3506E7D-1B3B-3B3F-215D-C320FA70A5B4}"/>
                  </a:ext>
                </a:extLst>
              </p:cNvPr>
              <p:cNvGraphicFramePr>
                <a:graphicFrameLocks noChangeAspect="1"/>
              </p:cNvGraphicFramePr>
              <p:nvPr>
                <p:extLst>
                  <p:ext uri="{D42A27DB-BD31-4B8C-83A1-F6EECF244321}">
                    <p14:modId xmlns:p14="http://schemas.microsoft.com/office/powerpoint/2010/main" val="2247461133"/>
                  </p:ext>
                </p:extLst>
              </p:nvPr>
            </p:nvGraphicFramePr>
            <p:xfrm>
              <a:off x="6199375" y="352924"/>
              <a:ext cx="1020361" cy="573953"/>
            </p:xfrm>
            <a:graphic>
              <a:graphicData uri="http://schemas.microsoft.com/office/powerpoint/2016/slidezoom">
                <pslz:sldZm>
                  <pslz:sldZmObj sldId="259" cId="870618637">
                    <pslz:zmPr id="{24747265-65C5-4959-A1F4-618F94E9B715}" returnToParent="0" transitionDur="1000">
                      <p166:blipFill xmlns:p166="http://schemas.microsoft.com/office/powerpoint/2016/6/main">
                        <a:blip r:embed="rId3"/>
                        <a:stretch>
                          <a:fillRect/>
                        </a:stretch>
                      </p166:blipFill>
                      <p166:spPr xmlns:p166="http://schemas.microsoft.com/office/powerpoint/2016/6/main">
                        <a:xfrm>
                          <a:off x="0" y="0"/>
                          <a:ext cx="1020361" cy="573953"/>
                        </a:xfrm>
                        <a:prstGeom prst="rect">
                          <a:avLst/>
                        </a:prstGeom>
                        <a:ln w="3175">
                          <a:solidFill>
                            <a:prstClr val="ltGray"/>
                          </a:solidFill>
                        </a:ln>
                      </p166:spPr>
                    </pslz:zmPr>
                  </pslz:sldZmObj>
                </pslz:sldZm>
              </a:graphicData>
            </a:graphic>
          </p:graphicFrame>
        </mc:Choice>
        <mc:Fallback xmlns="">
          <p:pic>
            <p:nvPicPr>
              <p:cNvPr id="15" name="Slide Zoom 14">
                <a:extLst>
                  <a:ext uri="{FF2B5EF4-FFF2-40B4-BE49-F238E27FC236}">
                    <a16:creationId xmlns:a16="http://schemas.microsoft.com/office/drawing/2014/main" id="{A3506E7D-1B3B-3B3F-215D-C320FA70A5B4}"/>
                  </a:ext>
                </a:extLst>
              </p:cNvPr>
              <p:cNvPicPr>
                <a:picLocks noGrp="1" noRot="1" noChangeAspect="1" noMove="1" noResize="1" noEditPoints="1" noAdjustHandles="1" noChangeArrowheads="1" noChangeShapeType="1"/>
              </p:cNvPicPr>
              <p:nvPr/>
            </p:nvPicPr>
            <p:blipFill>
              <a:blip r:embed="rId4"/>
              <a:stretch>
                <a:fillRect/>
              </a:stretch>
            </p:blipFill>
            <p:spPr>
              <a:xfrm>
                <a:off x="6199375" y="352924"/>
                <a:ext cx="1020361" cy="573953"/>
              </a:xfrm>
              <a:prstGeom prst="rect">
                <a:avLst/>
              </a:prstGeom>
              <a:ln w="3175">
                <a:solidFill>
                  <a:prstClr val="ltGray"/>
                </a:solidFill>
              </a:ln>
            </p:spPr>
          </p:pic>
        </mc:Fallback>
      </mc:AlternateContent>
      <p:pic>
        <p:nvPicPr>
          <p:cNvPr id="1026" name="Picture 2">
            <a:extLst>
              <a:ext uri="{FF2B5EF4-FFF2-40B4-BE49-F238E27FC236}">
                <a16:creationId xmlns:a16="http://schemas.microsoft.com/office/drawing/2014/main" id="{80DB9ECD-B881-65EF-4E52-5080BF832ED3}"/>
              </a:ext>
            </a:extLst>
          </p:cNvPr>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75460" y="-731520"/>
            <a:ext cx="13967460" cy="797814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black background with a black square&#10;&#10;AI-generated content may be incorrect.">
            <a:extLst>
              <a:ext uri="{FF2B5EF4-FFF2-40B4-BE49-F238E27FC236}">
                <a16:creationId xmlns:a16="http://schemas.microsoft.com/office/drawing/2014/main" id="{7FBC400E-E2AA-B73D-1F47-FA2DF0B4A0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97945" y="5120626"/>
            <a:ext cx="1583970" cy="477464"/>
          </a:xfrm>
          <a:prstGeom prst="rect">
            <a:avLst/>
          </a:prstGeom>
        </p:spPr>
      </p:pic>
      <p:sp>
        <p:nvSpPr>
          <p:cNvPr id="19" name="TextBox 18">
            <a:extLst>
              <a:ext uri="{FF2B5EF4-FFF2-40B4-BE49-F238E27FC236}">
                <a16:creationId xmlns:a16="http://schemas.microsoft.com/office/drawing/2014/main" id="{B66932E4-225C-A1FB-8ACC-21746313FACE}"/>
              </a:ext>
            </a:extLst>
          </p:cNvPr>
          <p:cNvSpPr txBox="1"/>
          <p:nvPr/>
        </p:nvSpPr>
        <p:spPr>
          <a:xfrm>
            <a:off x="9805902" y="5119470"/>
            <a:ext cx="5067759" cy="110799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rPr>
              <a:t>Map of </a:t>
            </a:r>
            <a:r>
              <a:rPr kumimoji="0" lang="en-GB" sz="6600" b="1"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rPr>
              <a:t> </a:t>
            </a:r>
          </a:p>
        </p:txBody>
      </p:sp>
      <p:sp>
        <p:nvSpPr>
          <p:cNvPr id="25" name="Rectangle 24">
            <a:extLst>
              <a:ext uri="{FF2B5EF4-FFF2-40B4-BE49-F238E27FC236}">
                <a16:creationId xmlns:a16="http://schemas.microsoft.com/office/drawing/2014/main" id="{77699513-E353-5900-66F5-B0F226FBB097}"/>
              </a:ext>
            </a:extLst>
          </p:cNvPr>
          <p:cNvSpPr/>
          <p:nvPr/>
        </p:nvSpPr>
        <p:spPr>
          <a:xfrm>
            <a:off x="2995178" y="6052965"/>
            <a:ext cx="1794510" cy="684598"/>
          </a:xfrm>
          <a:prstGeom prst="rect">
            <a:avLst/>
          </a:prstGeom>
          <a:solidFill>
            <a:srgbClr val="8CABBA"/>
          </a:solidFill>
          <a:ln>
            <a:solidFill>
              <a:srgbClr val="8CAB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TextBox 19">
            <a:extLst>
              <a:ext uri="{FF2B5EF4-FFF2-40B4-BE49-F238E27FC236}">
                <a16:creationId xmlns:a16="http://schemas.microsoft.com/office/drawing/2014/main" id="{DB96B69F-3CEF-F4D8-A12D-66C9E6C11BEC}"/>
              </a:ext>
            </a:extLst>
          </p:cNvPr>
          <p:cNvSpPr txBox="1"/>
          <p:nvPr/>
        </p:nvSpPr>
        <p:spPr>
          <a:xfrm>
            <a:off x="9790712" y="5811968"/>
            <a:ext cx="5067759" cy="83099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rPr>
              <a:t>Kent</a:t>
            </a:r>
          </a:p>
        </p:txBody>
      </p:sp>
      <p:sp>
        <p:nvSpPr>
          <p:cNvPr id="26" name="Rectangle 25">
            <a:extLst>
              <a:ext uri="{FF2B5EF4-FFF2-40B4-BE49-F238E27FC236}">
                <a16:creationId xmlns:a16="http://schemas.microsoft.com/office/drawing/2014/main" id="{A54C7592-17D8-9739-C4BD-61DF1D282480}"/>
              </a:ext>
            </a:extLst>
          </p:cNvPr>
          <p:cNvSpPr/>
          <p:nvPr/>
        </p:nvSpPr>
        <p:spPr>
          <a:xfrm>
            <a:off x="-418160" y="344334"/>
            <a:ext cx="2365383" cy="745085"/>
          </a:xfrm>
          <a:prstGeom prst="rect">
            <a:avLst/>
          </a:prstGeom>
          <a:solidFill>
            <a:srgbClr val="8CABBA"/>
          </a:solidFill>
          <a:ln>
            <a:solidFill>
              <a:srgbClr val="8CAB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9D781D91-B4EE-1271-72B4-A0FFE350B486}"/>
              </a:ext>
            </a:extLst>
          </p:cNvPr>
          <p:cNvSpPr/>
          <p:nvPr/>
        </p:nvSpPr>
        <p:spPr>
          <a:xfrm>
            <a:off x="3607790" y="420741"/>
            <a:ext cx="1136335" cy="317540"/>
          </a:xfrm>
          <a:prstGeom prst="rect">
            <a:avLst/>
          </a:prstGeom>
          <a:solidFill>
            <a:srgbClr val="8CABBA"/>
          </a:solidFill>
          <a:ln>
            <a:solidFill>
              <a:srgbClr val="8CAB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Rectangle 27">
            <a:extLst>
              <a:ext uri="{FF2B5EF4-FFF2-40B4-BE49-F238E27FC236}">
                <a16:creationId xmlns:a16="http://schemas.microsoft.com/office/drawing/2014/main" id="{26FFFC61-2BDF-E9BD-C719-200475E1ACE7}"/>
              </a:ext>
            </a:extLst>
          </p:cNvPr>
          <p:cNvSpPr/>
          <p:nvPr/>
        </p:nvSpPr>
        <p:spPr>
          <a:xfrm>
            <a:off x="8114271" y="197857"/>
            <a:ext cx="2988945" cy="7450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Rectangle 1">
            <a:extLst>
              <a:ext uri="{FF2B5EF4-FFF2-40B4-BE49-F238E27FC236}">
                <a16:creationId xmlns:a16="http://schemas.microsoft.com/office/drawing/2014/main" id="{4548B924-F1D7-6989-55F3-76AF7DAB04D4}"/>
              </a:ext>
            </a:extLst>
          </p:cNvPr>
          <p:cNvSpPr/>
          <p:nvPr/>
        </p:nvSpPr>
        <p:spPr>
          <a:xfrm>
            <a:off x="-1951727" y="3257550"/>
            <a:ext cx="2365383" cy="745085"/>
          </a:xfrm>
          <a:prstGeom prst="rect">
            <a:avLst/>
          </a:prstGeom>
          <a:solidFill>
            <a:srgbClr val="8CABBA"/>
          </a:solidFill>
          <a:ln>
            <a:solidFill>
              <a:srgbClr val="8CAB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Rectangle 2">
            <a:extLst>
              <a:ext uri="{FF2B5EF4-FFF2-40B4-BE49-F238E27FC236}">
                <a16:creationId xmlns:a16="http://schemas.microsoft.com/office/drawing/2014/main" id="{49037247-F7BE-6180-A5D2-20653237940C}"/>
              </a:ext>
            </a:extLst>
          </p:cNvPr>
          <p:cNvSpPr/>
          <p:nvPr/>
        </p:nvSpPr>
        <p:spPr>
          <a:xfrm>
            <a:off x="-1923242" y="5488805"/>
            <a:ext cx="2365383" cy="745085"/>
          </a:xfrm>
          <a:prstGeom prst="rect">
            <a:avLst/>
          </a:prstGeom>
          <a:solidFill>
            <a:srgbClr val="8CABBA"/>
          </a:solidFill>
          <a:ln>
            <a:solidFill>
              <a:srgbClr val="8CAB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Rectangle 3">
            <a:extLst>
              <a:ext uri="{FF2B5EF4-FFF2-40B4-BE49-F238E27FC236}">
                <a16:creationId xmlns:a16="http://schemas.microsoft.com/office/drawing/2014/main" id="{9737A091-6183-F2F8-4306-8FC43B6C05A3}"/>
              </a:ext>
            </a:extLst>
          </p:cNvPr>
          <p:cNvSpPr/>
          <p:nvPr/>
        </p:nvSpPr>
        <p:spPr>
          <a:xfrm rot="20625386">
            <a:off x="7406641" y="330268"/>
            <a:ext cx="1602198" cy="5505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Graphic 5" descr="Marker with solid fill">
            <a:extLst>
              <a:ext uri="{FF2B5EF4-FFF2-40B4-BE49-F238E27FC236}">
                <a16:creationId xmlns:a16="http://schemas.microsoft.com/office/drawing/2014/main" id="{F220916C-6EC2-DAC4-939A-24102F31A43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99024" y="3076162"/>
            <a:ext cx="585054" cy="585054"/>
          </a:xfrm>
          <a:prstGeom prst="rect">
            <a:avLst/>
          </a:prstGeom>
        </p:spPr>
      </p:pic>
      <p:pic>
        <p:nvPicPr>
          <p:cNvPr id="7" name="Graphic 6" descr="Marker with solid fill">
            <a:extLst>
              <a:ext uri="{FF2B5EF4-FFF2-40B4-BE49-F238E27FC236}">
                <a16:creationId xmlns:a16="http://schemas.microsoft.com/office/drawing/2014/main" id="{099C7F45-7D87-3F74-E437-BBCEA461C34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17371" y="3590158"/>
            <a:ext cx="585054" cy="585054"/>
          </a:xfrm>
          <a:prstGeom prst="rect">
            <a:avLst/>
          </a:prstGeom>
        </p:spPr>
      </p:pic>
      <p:pic>
        <p:nvPicPr>
          <p:cNvPr id="8" name="Graphic 7" descr="Marker with solid fill">
            <a:extLst>
              <a:ext uri="{FF2B5EF4-FFF2-40B4-BE49-F238E27FC236}">
                <a16:creationId xmlns:a16="http://schemas.microsoft.com/office/drawing/2014/main" id="{C598DE27-08D7-596B-0B79-53D0C4FBC03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30382" y="4701283"/>
            <a:ext cx="585054" cy="585054"/>
          </a:xfrm>
          <a:prstGeom prst="rect">
            <a:avLst/>
          </a:prstGeom>
        </p:spPr>
      </p:pic>
      <p:pic>
        <p:nvPicPr>
          <p:cNvPr id="9" name="Graphic 8" descr="Marker with solid fill">
            <a:extLst>
              <a:ext uri="{FF2B5EF4-FFF2-40B4-BE49-F238E27FC236}">
                <a16:creationId xmlns:a16="http://schemas.microsoft.com/office/drawing/2014/main" id="{F32CB3E6-8E6A-27D2-A9F6-F479800F136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92720" y="5144709"/>
            <a:ext cx="585054" cy="585054"/>
          </a:xfrm>
          <a:prstGeom prst="rect">
            <a:avLst/>
          </a:prstGeom>
        </p:spPr>
      </p:pic>
      <p:pic>
        <p:nvPicPr>
          <p:cNvPr id="10" name="Graphic 9" descr="Marker with solid fill">
            <a:extLst>
              <a:ext uri="{FF2B5EF4-FFF2-40B4-BE49-F238E27FC236}">
                <a16:creationId xmlns:a16="http://schemas.microsoft.com/office/drawing/2014/main" id="{5F78D37A-B060-BF5F-EB9C-54A23C8C3AD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17371" y="5631305"/>
            <a:ext cx="585054" cy="585054"/>
          </a:xfrm>
          <a:prstGeom prst="rect">
            <a:avLst/>
          </a:prstGeom>
        </p:spPr>
      </p:pic>
      <p:pic>
        <p:nvPicPr>
          <p:cNvPr id="11" name="Graphic 10" descr="Marker with solid fill">
            <a:extLst>
              <a:ext uri="{FF2B5EF4-FFF2-40B4-BE49-F238E27FC236}">
                <a16:creationId xmlns:a16="http://schemas.microsoft.com/office/drawing/2014/main" id="{848034D9-2EBB-2374-5DAF-9FECF318179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54864" y="4020630"/>
            <a:ext cx="585054" cy="585054"/>
          </a:xfrm>
          <a:prstGeom prst="rect">
            <a:avLst/>
          </a:prstGeom>
        </p:spPr>
      </p:pic>
      <p:pic>
        <p:nvPicPr>
          <p:cNvPr id="12" name="Graphic 11" descr="Marker with solid fill">
            <a:extLst>
              <a:ext uri="{FF2B5EF4-FFF2-40B4-BE49-F238E27FC236}">
                <a16:creationId xmlns:a16="http://schemas.microsoft.com/office/drawing/2014/main" id="{CA55FAB3-81DD-6DB4-A7FF-0C7EC6F6439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22917" y="4257149"/>
            <a:ext cx="585054" cy="585054"/>
          </a:xfrm>
          <a:prstGeom prst="rect">
            <a:avLst/>
          </a:prstGeom>
        </p:spPr>
      </p:pic>
      <p:pic>
        <p:nvPicPr>
          <p:cNvPr id="13" name="Graphic 12" descr="Marker with solid fill">
            <a:extLst>
              <a:ext uri="{FF2B5EF4-FFF2-40B4-BE49-F238E27FC236}">
                <a16:creationId xmlns:a16="http://schemas.microsoft.com/office/drawing/2014/main" id="{38DF8841-2A4F-3CC4-45FF-70EFAD8DFB9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68274" y="4288930"/>
            <a:ext cx="585054" cy="585054"/>
          </a:xfrm>
          <a:prstGeom prst="rect">
            <a:avLst/>
          </a:prstGeom>
        </p:spPr>
      </p:pic>
      <p:pic>
        <p:nvPicPr>
          <p:cNvPr id="14" name="Graphic 13" descr="Marker with solid fill">
            <a:extLst>
              <a:ext uri="{FF2B5EF4-FFF2-40B4-BE49-F238E27FC236}">
                <a16:creationId xmlns:a16="http://schemas.microsoft.com/office/drawing/2014/main" id="{5087D29A-2808-8483-4951-155B25AAE09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145410" y="4461631"/>
            <a:ext cx="585054" cy="585054"/>
          </a:xfrm>
          <a:prstGeom prst="rect">
            <a:avLst/>
          </a:prstGeom>
        </p:spPr>
      </p:pic>
      <p:pic>
        <p:nvPicPr>
          <p:cNvPr id="35" name="Graphic 34" descr="Marker with solid fill">
            <a:extLst>
              <a:ext uri="{FF2B5EF4-FFF2-40B4-BE49-F238E27FC236}">
                <a16:creationId xmlns:a16="http://schemas.microsoft.com/office/drawing/2014/main" id="{A483F5B5-4243-8F5F-EEE2-40D877274F3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29161" y="1622997"/>
            <a:ext cx="585054" cy="585054"/>
          </a:xfrm>
          <a:prstGeom prst="rect">
            <a:avLst/>
          </a:prstGeom>
        </p:spPr>
      </p:pic>
      <p:pic>
        <p:nvPicPr>
          <p:cNvPr id="36" name="Graphic 35" descr="Marker with solid fill">
            <a:extLst>
              <a:ext uri="{FF2B5EF4-FFF2-40B4-BE49-F238E27FC236}">
                <a16:creationId xmlns:a16="http://schemas.microsoft.com/office/drawing/2014/main" id="{98E4CDE7-4E9E-EAE7-2EE2-9F53571CAA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62296" y="1220273"/>
            <a:ext cx="585054" cy="585054"/>
          </a:xfrm>
          <a:prstGeom prst="rect">
            <a:avLst/>
          </a:prstGeom>
        </p:spPr>
      </p:pic>
      <p:pic>
        <p:nvPicPr>
          <p:cNvPr id="37" name="Graphic 36" descr="Marker with solid fill">
            <a:extLst>
              <a:ext uri="{FF2B5EF4-FFF2-40B4-BE49-F238E27FC236}">
                <a16:creationId xmlns:a16="http://schemas.microsoft.com/office/drawing/2014/main" id="{D430A113-C538-1C27-3B54-32222DE6E9C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09584" y="1270449"/>
            <a:ext cx="585054" cy="585054"/>
          </a:xfrm>
          <a:prstGeom prst="rect">
            <a:avLst/>
          </a:prstGeom>
        </p:spPr>
      </p:pic>
      <p:pic>
        <p:nvPicPr>
          <p:cNvPr id="38" name="Graphic 37" descr="Marker with solid fill">
            <a:extLst>
              <a:ext uri="{FF2B5EF4-FFF2-40B4-BE49-F238E27FC236}">
                <a16:creationId xmlns:a16="http://schemas.microsoft.com/office/drawing/2014/main" id="{2A5FD35A-15E2-C984-71F1-B32DB666C05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39837" y="2269869"/>
            <a:ext cx="585054" cy="585054"/>
          </a:xfrm>
          <a:prstGeom prst="rect">
            <a:avLst/>
          </a:prstGeom>
        </p:spPr>
      </p:pic>
      <p:pic>
        <p:nvPicPr>
          <p:cNvPr id="39" name="Graphic 38" descr="Marker with solid fill">
            <a:extLst>
              <a:ext uri="{FF2B5EF4-FFF2-40B4-BE49-F238E27FC236}">
                <a16:creationId xmlns:a16="http://schemas.microsoft.com/office/drawing/2014/main" id="{0CF014B9-D0B0-B273-68D0-951AEEBB1F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72010" y="2857992"/>
            <a:ext cx="585054" cy="585054"/>
          </a:xfrm>
          <a:prstGeom prst="rect">
            <a:avLst/>
          </a:prstGeom>
        </p:spPr>
      </p:pic>
      <p:pic>
        <p:nvPicPr>
          <p:cNvPr id="40" name="Graphic 39" descr="Marker with solid fill">
            <a:extLst>
              <a:ext uri="{FF2B5EF4-FFF2-40B4-BE49-F238E27FC236}">
                <a16:creationId xmlns:a16="http://schemas.microsoft.com/office/drawing/2014/main" id="{79A7A36F-561A-4D3E-B0A5-915E6A8E245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51463" y="3757485"/>
            <a:ext cx="585054" cy="585054"/>
          </a:xfrm>
          <a:prstGeom prst="rect">
            <a:avLst/>
          </a:prstGeom>
        </p:spPr>
      </p:pic>
      <p:pic>
        <p:nvPicPr>
          <p:cNvPr id="41" name="Graphic 40" descr="Marker with solid fill">
            <a:extLst>
              <a:ext uri="{FF2B5EF4-FFF2-40B4-BE49-F238E27FC236}">
                <a16:creationId xmlns:a16="http://schemas.microsoft.com/office/drawing/2014/main" id="{0911508E-433C-D58A-3D2D-4918C0A9E01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72238" y="3540232"/>
            <a:ext cx="585054" cy="585054"/>
          </a:xfrm>
          <a:prstGeom prst="rect">
            <a:avLst/>
          </a:prstGeom>
        </p:spPr>
      </p:pic>
      <p:pic>
        <p:nvPicPr>
          <p:cNvPr id="42" name="Graphic 41" descr="Marker with solid fill">
            <a:extLst>
              <a:ext uri="{FF2B5EF4-FFF2-40B4-BE49-F238E27FC236}">
                <a16:creationId xmlns:a16="http://schemas.microsoft.com/office/drawing/2014/main" id="{9A9C698A-4A59-F4BC-7184-8678C180B17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839026" y="2480266"/>
            <a:ext cx="585054" cy="585054"/>
          </a:xfrm>
          <a:prstGeom prst="rect">
            <a:avLst/>
          </a:prstGeom>
        </p:spPr>
      </p:pic>
      <p:pic>
        <p:nvPicPr>
          <p:cNvPr id="43" name="Graphic 42" descr="Marker with solid fill">
            <a:extLst>
              <a:ext uri="{FF2B5EF4-FFF2-40B4-BE49-F238E27FC236}">
                <a16:creationId xmlns:a16="http://schemas.microsoft.com/office/drawing/2014/main" id="{CA9B9976-36D0-E7E1-9895-744449CF739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030873" y="2480266"/>
            <a:ext cx="585054" cy="585054"/>
          </a:xfrm>
          <a:prstGeom prst="rect">
            <a:avLst/>
          </a:prstGeom>
        </p:spPr>
      </p:pic>
      <p:pic>
        <p:nvPicPr>
          <p:cNvPr id="44" name="Graphic 43" descr="Marker with solid fill">
            <a:extLst>
              <a:ext uri="{FF2B5EF4-FFF2-40B4-BE49-F238E27FC236}">
                <a16:creationId xmlns:a16="http://schemas.microsoft.com/office/drawing/2014/main" id="{7F91FE87-E198-FA3B-71AB-0AB00750169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70582" y="1457378"/>
            <a:ext cx="585054" cy="585054"/>
          </a:xfrm>
          <a:prstGeom prst="rect">
            <a:avLst/>
          </a:prstGeom>
        </p:spPr>
      </p:pic>
      <p:pic>
        <p:nvPicPr>
          <p:cNvPr id="45" name="Graphic 44" descr="Marker with solid fill">
            <a:extLst>
              <a:ext uri="{FF2B5EF4-FFF2-40B4-BE49-F238E27FC236}">
                <a16:creationId xmlns:a16="http://schemas.microsoft.com/office/drawing/2014/main" id="{D617A190-7D0A-146E-1967-D0D216810CC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87056" y="1621986"/>
            <a:ext cx="585054" cy="585054"/>
          </a:xfrm>
          <a:prstGeom prst="rect">
            <a:avLst/>
          </a:prstGeom>
        </p:spPr>
      </p:pic>
      <p:pic>
        <p:nvPicPr>
          <p:cNvPr id="46" name="Graphic 45" descr="Marker with solid fill">
            <a:extLst>
              <a:ext uri="{FF2B5EF4-FFF2-40B4-BE49-F238E27FC236}">
                <a16:creationId xmlns:a16="http://schemas.microsoft.com/office/drawing/2014/main" id="{01E679D7-24DE-5C17-C44B-B276C965F48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40173" y="2734776"/>
            <a:ext cx="585054" cy="585054"/>
          </a:xfrm>
          <a:prstGeom prst="rect">
            <a:avLst/>
          </a:prstGeom>
        </p:spPr>
      </p:pic>
      <p:pic>
        <p:nvPicPr>
          <p:cNvPr id="1038" name="Graphic 1037" descr="Marker with solid fill">
            <a:extLst>
              <a:ext uri="{FF2B5EF4-FFF2-40B4-BE49-F238E27FC236}">
                <a16:creationId xmlns:a16="http://schemas.microsoft.com/office/drawing/2014/main" id="{FF7DE241-60B7-78D2-A868-E01BFB6C754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55811" y="2247107"/>
            <a:ext cx="585054" cy="585054"/>
          </a:xfrm>
          <a:prstGeom prst="rect">
            <a:avLst/>
          </a:prstGeom>
        </p:spPr>
      </p:pic>
      <p:pic>
        <p:nvPicPr>
          <p:cNvPr id="1039" name="Graphic 1038" descr="Marker with solid fill">
            <a:extLst>
              <a:ext uri="{FF2B5EF4-FFF2-40B4-BE49-F238E27FC236}">
                <a16:creationId xmlns:a16="http://schemas.microsoft.com/office/drawing/2014/main" id="{A0EBE7A4-2267-41F5-A822-3F4936D6EC1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77674" y="2131006"/>
            <a:ext cx="585054" cy="585054"/>
          </a:xfrm>
          <a:prstGeom prst="rect">
            <a:avLst/>
          </a:prstGeom>
        </p:spPr>
      </p:pic>
      <p:pic>
        <p:nvPicPr>
          <p:cNvPr id="1040" name="Graphic 1039" descr="Marker with solid fill">
            <a:extLst>
              <a:ext uri="{FF2B5EF4-FFF2-40B4-BE49-F238E27FC236}">
                <a16:creationId xmlns:a16="http://schemas.microsoft.com/office/drawing/2014/main" id="{1BEF0CBE-6095-3C3F-9C9C-6BBFDC7948A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13738" y="2052520"/>
            <a:ext cx="585054" cy="585054"/>
          </a:xfrm>
          <a:prstGeom prst="rect">
            <a:avLst/>
          </a:prstGeom>
        </p:spPr>
      </p:pic>
      <p:pic>
        <p:nvPicPr>
          <p:cNvPr id="1041" name="Graphic 1040" descr="Marker with solid fill">
            <a:extLst>
              <a:ext uri="{FF2B5EF4-FFF2-40B4-BE49-F238E27FC236}">
                <a16:creationId xmlns:a16="http://schemas.microsoft.com/office/drawing/2014/main" id="{168F545B-DAC6-6D59-8166-8FC3D380D3C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75379" y="2585280"/>
            <a:ext cx="585054" cy="585054"/>
          </a:xfrm>
          <a:prstGeom prst="rect">
            <a:avLst/>
          </a:prstGeom>
        </p:spPr>
      </p:pic>
      <p:pic>
        <p:nvPicPr>
          <p:cNvPr id="1042" name="Graphic 1041" descr="Marker with solid fill">
            <a:extLst>
              <a:ext uri="{FF2B5EF4-FFF2-40B4-BE49-F238E27FC236}">
                <a16:creationId xmlns:a16="http://schemas.microsoft.com/office/drawing/2014/main" id="{D56EE12B-15A9-8B01-0F4B-FBB2242CCBE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84840" y="875168"/>
            <a:ext cx="585054" cy="585054"/>
          </a:xfrm>
          <a:prstGeom prst="rect">
            <a:avLst/>
          </a:prstGeom>
        </p:spPr>
      </p:pic>
      <p:pic>
        <p:nvPicPr>
          <p:cNvPr id="1043" name="Graphic 1042" descr="Marker with solid fill">
            <a:extLst>
              <a:ext uri="{FF2B5EF4-FFF2-40B4-BE49-F238E27FC236}">
                <a16:creationId xmlns:a16="http://schemas.microsoft.com/office/drawing/2014/main" id="{9315316E-3001-937C-93D6-A223C5CB449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97985" y="3039425"/>
            <a:ext cx="585054" cy="585054"/>
          </a:xfrm>
          <a:prstGeom prst="rect">
            <a:avLst/>
          </a:prstGeom>
        </p:spPr>
      </p:pic>
      <p:pic>
        <p:nvPicPr>
          <p:cNvPr id="1044" name="Graphic 1043" descr="Marker with solid fill">
            <a:extLst>
              <a:ext uri="{FF2B5EF4-FFF2-40B4-BE49-F238E27FC236}">
                <a16:creationId xmlns:a16="http://schemas.microsoft.com/office/drawing/2014/main" id="{D55160D1-5139-2C1D-768A-95C28E15A69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789765" y="3595833"/>
            <a:ext cx="585054" cy="585054"/>
          </a:xfrm>
          <a:prstGeom prst="rect">
            <a:avLst/>
          </a:prstGeom>
        </p:spPr>
      </p:pic>
      <p:pic>
        <p:nvPicPr>
          <p:cNvPr id="1045" name="Graphic 1044" descr="Marker with solid fill">
            <a:extLst>
              <a:ext uri="{FF2B5EF4-FFF2-40B4-BE49-F238E27FC236}">
                <a16:creationId xmlns:a16="http://schemas.microsoft.com/office/drawing/2014/main" id="{519AB552-40A6-F03D-6F25-755A47ACB8D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03645" y="2904427"/>
            <a:ext cx="585054" cy="585054"/>
          </a:xfrm>
          <a:prstGeom prst="rect">
            <a:avLst/>
          </a:prstGeom>
        </p:spPr>
      </p:pic>
      <p:pic>
        <p:nvPicPr>
          <p:cNvPr id="1046" name="Graphic 1045" descr="Marker with solid fill">
            <a:extLst>
              <a:ext uri="{FF2B5EF4-FFF2-40B4-BE49-F238E27FC236}">
                <a16:creationId xmlns:a16="http://schemas.microsoft.com/office/drawing/2014/main" id="{728F7B65-521A-8FA3-B906-3DC28631EA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07666" y="1313269"/>
            <a:ext cx="585054" cy="585054"/>
          </a:xfrm>
          <a:prstGeom prst="rect">
            <a:avLst/>
          </a:prstGeom>
        </p:spPr>
      </p:pic>
      <p:pic>
        <p:nvPicPr>
          <p:cNvPr id="1047" name="Graphic 1046" descr="Marker with solid fill">
            <a:extLst>
              <a:ext uri="{FF2B5EF4-FFF2-40B4-BE49-F238E27FC236}">
                <a16:creationId xmlns:a16="http://schemas.microsoft.com/office/drawing/2014/main" id="{58A95574-3EFE-B382-E04A-68347AF9A59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92221" y="2442249"/>
            <a:ext cx="585054" cy="585054"/>
          </a:xfrm>
          <a:prstGeom prst="rect">
            <a:avLst/>
          </a:prstGeom>
        </p:spPr>
      </p:pic>
      <p:pic>
        <p:nvPicPr>
          <p:cNvPr id="1048" name="Graphic 1047" descr="Marker with solid fill">
            <a:extLst>
              <a:ext uri="{FF2B5EF4-FFF2-40B4-BE49-F238E27FC236}">
                <a16:creationId xmlns:a16="http://schemas.microsoft.com/office/drawing/2014/main" id="{0EC0BAE5-837F-116B-AD19-55C2209DCDF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41653" y="3107923"/>
            <a:ext cx="585054" cy="585054"/>
          </a:xfrm>
          <a:prstGeom prst="rect">
            <a:avLst/>
          </a:prstGeom>
        </p:spPr>
      </p:pic>
      <p:pic>
        <p:nvPicPr>
          <p:cNvPr id="1049" name="Graphic 1048" descr="Marker with solid fill">
            <a:extLst>
              <a:ext uri="{FF2B5EF4-FFF2-40B4-BE49-F238E27FC236}">
                <a16:creationId xmlns:a16="http://schemas.microsoft.com/office/drawing/2014/main" id="{E8A80614-D182-45EE-0A23-CB2AA6C7A1F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89314" y="3306461"/>
            <a:ext cx="585054" cy="585054"/>
          </a:xfrm>
          <a:prstGeom prst="rect">
            <a:avLst/>
          </a:prstGeom>
        </p:spPr>
      </p:pic>
      <p:pic>
        <p:nvPicPr>
          <p:cNvPr id="1050" name="Graphic 1049" descr="Marker with solid fill">
            <a:extLst>
              <a:ext uri="{FF2B5EF4-FFF2-40B4-BE49-F238E27FC236}">
                <a16:creationId xmlns:a16="http://schemas.microsoft.com/office/drawing/2014/main" id="{609902F4-5498-B417-9AAE-FC10012FE1A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353493" y="3327471"/>
            <a:ext cx="585054" cy="585054"/>
          </a:xfrm>
          <a:prstGeom prst="rect">
            <a:avLst/>
          </a:prstGeom>
        </p:spPr>
      </p:pic>
      <p:pic>
        <p:nvPicPr>
          <p:cNvPr id="1051" name="Graphic 1050" descr="Marker with solid fill">
            <a:extLst>
              <a:ext uri="{FF2B5EF4-FFF2-40B4-BE49-F238E27FC236}">
                <a16:creationId xmlns:a16="http://schemas.microsoft.com/office/drawing/2014/main" id="{A8201500-9E04-9CAB-3367-E5A93D8612F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80919" y="2772793"/>
            <a:ext cx="585054" cy="585054"/>
          </a:xfrm>
          <a:prstGeom prst="rect">
            <a:avLst/>
          </a:prstGeom>
        </p:spPr>
      </p:pic>
      <p:pic>
        <p:nvPicPr>
          <p:cNvPr id="1052" name="Graphic 1051" descr="Marker with solid fill">
            <a:extLst>
              <a:ext uri="{FF2B5EF4-FFF2-40B4-BE49-F238E27FC236}">
                <a16:creationId xmlns:a16="http://schemas.microsoft.com/office/drawing/2014/main" id="{016FC1F3-977E-A9CF-DB10-3C2C57C6A40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46261" y="4601750"/>
            <a:ext cx="585054" cy="585054"/>
          </a:xfrm>
          <a:prstGeom prst="rect">
            <a:avLst/>
          </a:prstGeom>
        </p:spPr>
      </p:pic>
      <p:pic>
        <p:nvPicPr>
          <p:cNvPr id="1053" name="Graphic 1052" descr="Marker with solid fill">
            <a:extLst>
              <a:ext uri="{FF2B5EF4-FFF2-40B4-BE49-F238E27FC236}">
                <a16:creationId xmlns:a16="http://schemas.microsoft.com/office/drawing/2014/main" id="{0D853A44-B991-7DD7-A72B-23DA200596A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40813" y="3902599"/>
            <a:ext cx="585054" cy="585054"/>
          </a:xfrm>
          <a:prstGeom prst="rect">
            <a:avLst/>
          </a:prstGeom>
        </p:spPr>
      </p:pic>
      <p:pic>
        <p:nvPicPr>
          <p:cNvPr id="1054" name="Graphic 1053" descr="Marker with solid fill">
            <a:extLst>
              <a:ext uri="{FF2B5EF4-FFF2-40B4-BE49-F238E27FC236}">
                <a16:creationId xmlns:a16="http://schemas.microsoft.com/office/drawing/2014/main" id="{D85C6F07-CB4D-42F3-7826-080A6A7BE64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08264" y="3876577"/>
            <a:ext cx="585054" cy="585054"/>
          </a:xfrm>
          <a:prstGeom prst="rect">
            <a:avLst/>
          </a:prstGeom>
        </p:spPr>
      </p:pic>
      <p:pic>
        <p:nvPicPr>
          <p:cNvPr id="1055" name="Graphic 1054" descr="Marker with solid fill">
            <a:extLst>
              <a:ext uri="{FF2B5EF4-FFF2-40B4-BE49-F238E27FC236}">
                <a16:creationId xmlns:a16="http://schemas.microsoft.com/office/drawing/2014/main" id="{6F157465-38CE-AB96-CAD6-848AD21D0E0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086603" y="3287716"/>
            <a:ext cx="585054" cy="585054"/>
          </a:xfrm>
          <a:prstGeom prst="rect">
            <a:avLst/>
          </a:prstGeom>
        </p:spPr>
      </p:pic>
      <p:pic>
        <p:nvPicPr>
          <p:cNvPr id="1056" name="Graphic 1055" descr="Marker with solid fill">
            <a:extLst>
              <a:ext uri="{FF2B5EF4-FFF2-40B4-BE49-F238E27FC236}">
                <a16:creationId xmlns:a16="http://schemas.microsoft.com/office/drawing/2014/main" id="{6ED5517F-92F2-6AA7-6D3F-F551E7D7E57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296947" y="2428425"/>
            <a:ext cx="585054" cy="585054"/>
          </a:xfrm>
          <a:prstGeom prst="rect">
            <a:avLst/>
          </a:prstGeom>
        </p:spPr>
      </p:pic>
      <p:pic>
        <p:nvPicPr>
          <p:cNvPr id="1057" name="Graphic 1056" descr="Marker with solid fill">
            <a:extLst>
              <a:ext uri="{FF2B5EF4-FFF2-40B4-BE49-F238E27FC236}">
                <a16:creationId xmlns:a16="http://schemas.microsoft.com/office/drawing/2014/main" id="{BD656436-77A4-3D85-8310-22DA7201680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41803" y="2174001"/>
            <a:ext cx="585054" cy="585054"/>
          </a:xfrm>
          <a:prstGeom prst="rect">
            <a:avLst/>
          </a:prstGeom>
        </p:spPr>
      </p:pic>
      <p:pic>
        <p:nvPicPr>
          <p:cNvPr id="1058" name="Graphic 1057" descr="Marker with solid fill">
            <a:extLst>
              <a:ext uri="{FF2B5EF4-FFF2-40B4-BE49-F238E27FC236}">
                <a16:creationId xmlns:a16="http://schemas.microsoft.com/office/drawing/2014/main" id="{EDAFE66F-7187-7953-2802-1CD3537E8FC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82400" y="1985557"/>
            <a:ext cx="585054" cy="585054"/>
          </a:xfrm>
          <a:prstGeom prst="rect">
            <a:avLst/>
          </a:prstGeom>
        </p:spPr>
      </p:pic>
      <p:pic>
        <p:nvPicPr>
          <p:cNvPr id="1059" name="Graphic 1058" descr="Marker with solid fill">
            <a:extLst>
              <a:ext uri="{FF2B5EF4-FFF2-40B4-BE49-F238E27FC236}">
                <a16:creationId xmlns:a16="http://schemas.microsoft.com/office/drawing/2014/main" id="{84882C65-7102-D4E1-5462-97BA3F5FA40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62735" y="1889810"/>
            <a:ext cx="585054" cy="585054"/>
          </a:xfrm>
          <a:prstGeom prst="rect">
            <a:avLst/>
          </a:prstGeom>
        </p:spPr>
      </p:pic>
      <p:pic>
        <p:nvPicPr>
          <p:cNvPr id="1060" name="Graphic 1059" descr="Marker with solid fill">
            <a:extLst>
              <a:ext uri="{FF2B5EF4-FFF2-40B4-BE49-F238E27FC236}">
                <a16:creationId xmlns:a16="http://schemas.microsoft.com/office/drawing/2014/main" id="{BBC1C819-E45D-372B-BC3A-02EE4774761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51629" y="685102"/>
            <a:ext cx="585054" cy="585054"/>
          </a:xfrm>
          <a:prstGeom prst="rect">
            <a:avLst/>
          </a:prstGeom>
        </p:spPr>
      </p:pic>
      <p:pic>
        <p:nvPicPr>
          <p:cNvPr id="1061" name="Graphic 1060" descr="Marker with solid fill">
            <a:extLst>
              <a:ext uri="{FF2B5EF4-FFF2-40B4-BE49-F238E27FC236}">
                <a16:creationId xmlns:a16="http://schemas.microsoft.com/office/drawing/2014/main" id="{DF06BB4E-3C39-ABF0-420C-292764B602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10584" y="1413601"/>
            <a:ext cx="585054" cy="585054"/>
          </a:xfrm>
          <a:prstGeom prst="rect">
            <a:avLst/>
          </a:prstGeom>
        </p:spPr>
      </p:pic>
      <p:pic>
        <p:nvPicPr>
          <p:cNvPr id="1062" name="Graphic 1061" descr="Marker with solid fill">
            <a:extLst>
              <a:ext uri="{FF2B5EF4-FFF2-40B4-BE49-F238E27FC236}">
                <a16:creationId xmlns:a16="http://schemas.microsoft.com/office/drawing/2014/main" id="{1B282F8A-8D76-4563-5EA0-26621DA7DF1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84764" y="745150"/>
            <a:ext cx="585054" cy="585054"/>
          </a:xfrm>
          <a:prstGeom prst="rect">
            <a:avLst/>
          </a:prstGeom>
        </p:spPr>
      </p:pic>
      <p:pic>
        <p:nvPicPr>
          <p:cNvPr id="1063" name="Graphic 1062" descr="Marker with solid fill">
            <a:extLst>
              <a:ext uri="{FF2B5EF4-FFF2-40B4-BE49-F238E27FC236}">
                <a16:creationId xmlns:a16="http://schemas.microsoft.com/office/drawing/2014/main" id="{E3D601A6-663B-E736-B502-E8638CA3156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74948" y="1373243"/>
            <a:ext cx="585054" cy="585054"/>
          </a:xfrm>
          <a:prstGeom prst="rect">
            <a:avLst/>
          </a:prstGeom>
        </p:spPr>
      </p:pic>
      <p:pic>
        <p:nvPicPr>
          <p:cNvPr id="1070" name="Graphic 1069" descr="Marker with solid fill">
            <a:extLst>
              <a:ext uri="{FF2B5EF4-FFF2-40B4-BE49-F238E27FC236}">
                <a16:creationId xmlns:a16="http://schemas.microsoft.com/office/drawing/2014/main" id="{2391BA07-3CD0-BF5C-6AB0-43DDCA2886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51602" y="1475658"/>
            <a:ext cx="585054" cy="585054"/>
          </a:xfrm>
          <a:prstGeom prst="rect">
            <a:avLst/>
          </a:prstGeom>
        </p:spPr>
      </p:pic>
      <p:pic>
        <p:nvPicPr>
          <p:cNvPr id="1071" name="Graphic 1070" descr="Marker with solid fill">
            <a:extLst>
              <a:ext uri="{FF2B5EF4-FFF2-40B4-BE49-F238E27FC236}">
                <a16:creationId xmlns:a16="http://schemas.microsoft.com/office/drawing/2014/main" id="{FBF86C23-6650-D3F6-159C-7C66F2B6ABE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456356" y="1441077"/>
            <a:ext cx="585054" cy="585054"/>
          </a:xfrm>
          <a:prstGeom prst="rect">
            <a:avLst/>
          </a:prstGeom>
        </p:spPr>
      </p:pic>
      <p:pic>
        <p:nvPicPr>
          <p:cNvPr id="1072" name="Graphic 1071" descr="Marker with solid fill">
            <a:extLst>
              <a:ext uri="{FF2B5EF4-FFF2-40B4-BE49-F238E27FC236}">
                <a16:creationId xmlns:a16="http://schemas.microsoft.com/office/drawing/2014/main" id="{9E593DEC-8D51-104C-32A2-BC0C6C0E69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39389" y="775181"/>
            <a:ext cx="585054" cy="585054"/>
          </a:xfrm>
          <a:prstGeom prst="rect">
            <a:avLst/>
          </a:prstGeom>
        </p:spPr>
      </p:pic>
      <p:pic>
        <p:nvPicPr>
          <p:cNvPr id="1073" name="Graphic 1072" descr="Marker with solid fill">
            <a:extLst>
              <a:ext uri="{FF2B5EF4-FFF2-40B4-BE49-F238E27FC236}">
                <a16:creationId xmlns:a16="http://schemas.microsoft.com/office/drawing/2014/main" id="{85481EF1-6D6E-2D5D-2D18-D4F91DF638B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049747" y="919997"/>
            <a:ext cx="585054" cy="585054"/>
          </a:xfrm>
          <a:prstGeom prst="rect">
            <a:avLst/>
          </a:prstGeom>
        </p:spPr>
      </p:pic>
      <p:pic>
        <p:nvPicPr>
          <p:cNvPr id="1074" name="Graphic 1073" descr="Marker with solid fill">
            <a:extLst>
              <a:ext uri="{FF2B5EF4-FFF2-40B4-BE49-F238E27FC236}">
                <a16:creationId xmlns:a16="http://schemas.microsoft.com/office/drawing/2014/main" id="{006CFEB7-9E3C-4C16-71E6-84CA31B3B06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07162" y="522268"/>
            <a:ext cx="585054" cy="585054"/>
          </a:xfrm>
          <a:prstGeom prst="rect">
            <a:avLst/>
          </a:prstGeom>
        </p:spPr>
      </p:pic>
      <p:pic>
        <p:nvPicPr>
          <p:cNvPr id="1075" name="Graphic 1074" descr="Marker with solid fill">
            <a:extLst>
              <a:ext uri="{FF2B5EF4-FFF2-40B4-BE49-F238E27FC236}">
                <a16:creationId xmlns:a16="http://schemas.microsoft.com/office/drawing/2014/main" id="{385CB820-E4A0-131B-BCF5-332DCE5E4E9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26445" y="1110710"/>
            <a:ext cx="585054" cy="585054"/>
          </a:xfrm>
          <a:prstGeom prst="rect">
            <a:avLst/>
          </a:prstGeom>
        </p:spPr>
      </p:pic>
      <p:pic>
        <p:nvPicPr>
          <p:cNvPr id="1076" name="Graphic 1075" descr="Marker with solid fill">
            <a:extLst>
              <a:ext uri="{FF2B5EF4-FFF2-40B4-BE49-F238E27FC236}">
                <a16:creationId xmlns:a16="http://schemas.microsoft.com/office/drawing/2014/main" id="{B71B51E1-E5A1-6159-0815-3D2AAEE7550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34180" y="1406625"/>
            <a:ext cx="585054" cy="585054"/>
          </a:xfrm>
          <a:prstGeom prst="rect">
            <a:avLst/>
          </a:prstGeom>
        </p:spPr>
      </p:pic>
      <p:pic>
        <p:nvPicPr>
          <p:cNvPr id="1077" name="Graphic 1076" descr="Marker with solid fill">
            <a:extLst>
              <a:ext uri="{FF2B5EF4-FFF2-40B4-BE49-F238E27FC236}">
                <a16:creationId xmlns:a16="http://schemas.microsoft.com/office/drawing/2014/main" id="{4503E0DE-9602-981E-4065-FFC0F9EA1D1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89451" y="522268"/>
            <a:ext cx="585054" cy="585054"/>
          </a:xfrm>
          <a:prstGeom prst="rect">
            <a:avLst/>
          </a:prstGeom>
        </p:spPr>
      </p:pic>
      <p:pic>
        <p:nvPicPr>
          <p:cNvPr id="1079" name="Graphic 1078" descr="Marker with solid fill">
            <a:extLst>
              <a:ext uri="{FF2B5EF4-FFF2-40B4-BE49-F238E27FC236}">
                <a16:creationId xmlns:a16="http://schemas.microsoft.com/office/drawing/2014/main" id="{FADA4718-EA7E-2750-B1C5-A9F55B9000C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542990" y="3052016"/>
            <a:ext cx="585054" cy="585054"/>
          </a:xfrm>
          <a:prstGeom prst="rect">
            <a:avLst/>
          </a:prstGeom>
        </p:spPr>
      </p:pic>
      <p:grpSp>
        <p:nvGrpSpPr>
          <p:cNvPr id="1080" name="Group 1079">
            <a:extLst>
              <a:ext uri="{FF2B5EF4-FFF2-40B4-BE49-F238E27FC236}">
                <a16:creationId xmlns:a16="http://schemas.microsoft.com/office/drawing/2014/main" id="{8D1A9775-1068-568B-285C-D0F93FB7FE04}"/>
              </a:ext>
            </a:extLst>
          </p:cNvPr>
          <p:cNvGrpSpPr/>
          <p:nvPr/>
        </p:nvGrpSpPr>
        <p:grpSpPr>
          <a:xfrm>
            <a:off x="7952301" y="-3251751"/>
            <a:ext cx="3766695" cy="4501946"/>
            <a:chOff x="7531836" y="-4426039"/>
            <a:chExt cx="4194891" cy="5622907"/>
          </a:xfrm>
        </p:grpSpPr>
        <p:grpSp>
          <p:nvGrpSpPr>
            <p:cNvPr id="1081" name="Group 1080">
              <a:extLst>
                <a:ext uri="{FF2B5EF4-FFF2-40B4-BE49-F238E27FC236}">
                  <a16:creationId xmlns:a16="http://schemas.microsoft.com/office/drawing/2014/main" id="{AAAAF0B1-B58A-D579-0166-36D3D5BBF922}"/>
                </a:ext>
              </a:extLst>
            </p:cNvPr>
            <p:cNvGrpSpPr/>
            <p:nvPr/>
          </p:nvGrpSpPr>
          <p:grpSpPr>
            <a:xfrm>
              <a:off x="7531836" y="-4426039"/>
              <a:ext cx="4194891" cy="5622907"/>
              <a:chOff x="9794518" y="2475308"/>
              <a:chExt cx="3742595" cy="5729341"/>
            </a:xfrm>
          </p:grpSpPr>
          <p:sp>
            <p:nvSpPr>
              <p:cNvPr id="1083" name="Rectangle: Rounded Corners 1082">
                <a:extLst>
                  <a:ext uri="{FF2B5EF4-FFF2-40B4-BE49-F238E27FC236}">
                    <a16:creationId xmlns:a16="http://schemas.microsoft.com/office/drawing/2014/main" id="{607AE33B-0077-8CE5-6257-5BD826A31674}"/>
                  </a:ext>
                </a:extLst>
              </p:cNvPr>
              <p:cNvSpPr/>
              <p:nvPr/>
            </p:nvSpPr>
            <p:spPr>
              <a:xfrm>
                <a:off x="9794518" y="2475308"/>
                <a:ext cx="3742595" cy="5729341"/>
              </a:xfrm>
              <a:prstGeom prst="roundRect">
                <a:avLst/>
              </a:prstGeom>
              <a:gradFill>
                <a:gsLst>
                  <a:gs pos="0">
                    <a:schemeClr val="accent1">
                      <a:lumMod val="0"/>
                      <a:lumOff val="100000"/>
                    </a:schemeClr>
                  </a:gs>
                  <a:gs pos="23000">
                    <a:srgbClr val="202A44">
                      <a:alpha val="60000"/>
                    </a:srgbClr>
                  </a:gs>
                  <a:gs pos="53000">
                    <a:srgbClr val="202A44">
                      <a:lumMod val="59000"/>
                      <a:alpha val="79000"/>
                    </a:srgbClr>
                  </a:gs>
                </a:gsLst>
                <a:lin ang="5400000" scaled="1"/>
              </a:gra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84" name="TextBox 1083">
                <a:extLst>
                  <a:ext uri="{FF2B5EF4-FFF2-40B4-BE49-F238E27FC236}">
                    <a16:creationId xmlns:a16="http://schemas.microsoft.com/office/drawing/2014/main" id="{46937CE6-EE4E-5265-E699-E7A0766A1D37}"/>
                  </a:ext>
                </a:extLst>
              </p:cNvPr>
              <p:cNvSpPr txBox="1"/>
              <p:nvPr/>
            </p:nvSpPr>
            <p:spPr>
              <a:xfrm>
                <a:off x="9958349" y="7590217"/>
                <a:ext cx="3504003" cy="40768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grpSp>
        <p:sp>
          <p:nvSpPr>
            <p:cNvPr id="1082" name="TextBox 1081">
              <a:extLst>
                <a:ext uri="{FF2B5EF4-FFF2-40B4-BE49-F238E27FC236}">
                  <a16:creationId xmlns:a16="http://schemas.microsoft.com/office/drawing/2014/main" id="{6EF7A087-1D3B-536F-6AC0-58C53CD62D21}"/>
                </a:ext>
              </a:extLst>
            </p:cNvPr>
            <p:cNvSpPr txBox="1"/>
            <p:nvPr/>
          </p:nvSpPr>
          <p:spPr>
            <a:xfrm>
              <a:off x="7632420" y="-138595"/>
              <a:ext cx="3927465" cy="88414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Poppins" panose="00000500000000000000" pitchFamily="2" charset="0"/>
                  <a:ea typeface="+mn-ea"/>
                  <a:cs typeface="Poppins" panose="00000500000000000000" pitchFamily="2" charset="0"/>
                </a:rPr>
                <a:t>Here are the fire stations across Kent and Medway</a:t>
              </a:r>
            </a:p>
          </p:txBody>
        </p:sp>
      </p:grpSp>
      <p:grpSp>
        <p:nvGrpSpPr>
          <p:cNvPr id="1029" name="Group 1028">
            <a:extLst>
              <a:ext uri="{FF2B5EF4-FFF2-40B4-BE49-F238E27FC236}">
                <a16:creationId xmlns:a16="http://schemas.microsoft.com/office/drawing/2014/main" id="{FEEAE2D4-CE79-08D0-5E47-DFFA9BE18A45}"/>
              </a:ext>
            </a:extLst>
          </p:cNvPr>
          <p:cNvGrpSpPr/>
          <p:nvPr/>
        </p:nvGrpSpPr>
        <p:grpSpPr>
          <a:xfrm>
            <a:off x="444431" y="5397256"/>
            <a:ext cx="2246800" cy="1435176"/>
            <a:chOff x="287955" y="838420"/>
            <a:chExt cx="2246800" cy="1368384"/>
          </a:xfrm>
        </p:grpSpPr>
        <p:grpSp>
          <p:nvGrpSpPr>
            <p:cNvPr id="34" name="Group 33">
              <a:extLst>
                <a:ext uri="{FF2B5EF4-FFF2-40B4-BE49-F238E27FC236}">
                  <a16:creationId xmlns:a16="http://schemas.microsoft.com/office/drawing/2014/main" id="{A21D8996-D629-8663-7F4D-D526B3C588C4}"/>
                </a:ext>
              </a:extLst>
            </p:cNvPr>
            <p:cNvGrpSpPr/>
            <p:nvPr/>
          </p:nvGrpSpPr>
          <p:grpSpPr>
            <a:xfrm>
              <a:off x="287955" y="838420"/>
              <a:ext cx="2246800" cy="1368384"/>
              <a:chOff x="7715466" y="-3408816"/>
              <a:chExt cx="3927465" cy="4402778"/>
            </a:xfrm>
          </p:grpSpPr>
          <p:grpSp>
            <p:nvGrpSpPr>
              <p:cNvPr id="48" name="Group 47">
                <a:extLst>
                  <a:ext uri="{FF2B5EF4-FFF2-40B4-BE49-F238E27FC236}">
                    <a16:creationId xmlns:a16="http://schemas.microsoft.com/office/drawing/2014/main" id="{AFDF6DB7-79C1-7DC1-5E72-E1D5B1DA7046}"/>
                  </a:ext>
                </a:extLst>
              </p:cNvPr>
              <p:cNvGrpSpPr/>
              <p:nvPr/>
            </p:nvGrpSpPr>
            <p:grpSpPr>
              <a:xfrm>
                <a:off x="7715466" y="-3408816"/>
                <a:ext cx="3927465" cy="4402778"/>
                <a:chOff x="9958349" y="3511785"/>
                <a:chExt cx="3504003" cy="4486116"/>
              </a:xfrm>
            </p:grpSpPr>
            <p:sp>
              <p:nvSpPr>
                <p:cNvPr id="50" name="Rectangle: Rounded Corners 49">
                  <a:extLst>
                    <a:ext uri="{FF2B5EF4-FFF2-40B4-BE49-F238E27FC236}">
                      <a16:creationId xmlns:a16="http://schemas.microsoft.com/office/drawing/2014/main" id="{7A425BEE-221A-281C-05F1-3B0E498DC64E}"/>
                    </a:ext>
                  </a:extLst>
                </p:cNvPr>
                <p:cNvSpPr/>
                <p:nvPr/>
              </p:nvSpPr>
              <p:spPr>
                <a:xfrm>
                  <a:off x="10113732" y="3511785"/>
                  <a:ext cx="3144058" cy="3556788"/>
                </a:xfrm>
                <a:prstGeom prst="roundRect">
                  <a:avLst/>
                </a:prstGeom>
                <a:gradFill>
                  <a:gsLst>
                    <a:gs pos="0">
                      <a:schemeClr val="accent1">
                        <a:lumMod val="0"/>
                        <a:lumOff val="100000"/>
                        <a:alpha val="39000"/>
                      </a:schemeClr>
                    </a:gs>
                    <a:gs pos="0">
                      <a:srgbClr val="202A44">
                        <a:lumMod val="59000"/>
                        <a:alpha val="70000"/>
                      </a:srgbClr>
                    </a:gs>
                  </a:gsLst>
                  <a:lin ang="5400000" scaled="1"/>
                </a:gra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1" name="TextBox 50">
                  <a:extLst>
                    <a:ext uri="{FF2B5EF4-FFF2-40B4-BE49-F238E27FC236}">
                      <a16:creationId xmlns:a16="http://schemas.microsoft.com/office/drawing/2014/main" id="{98EC6FA0-F1E6-5EF3-421B-99D830E13A65}"/>
                    </a:ext>
                  </a:extLst>
                </p:cNvPr>
                <p:cNvSpPr txBox="1"/>
                <p:nvPr/>
              </p:nvSpPr>
              <p:spPr>
                <a:xfrm>
                  <a:off x="9958349" y="7590217"/>
                  <a:ext cx="3504003" cy="40768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grpSp>
          <p:sp>
            <p:nvSpPr>
              <p:cNvPr id="49" name="TextBox 48">
                <a:extLst>
                  <a:ext uri="{FF2B5EF4-FFF2-40B4-BE49-F238E27FC236}">
                    <a16:creationId xmlns:a16="http://schemas.microsoft.com/office/drawing/2014/main" id="{6B4692AF-CB58-283F-2319-5DB8F87A4A50}"/>
                  </a:ext>
                </a:extLst>
              </p:cNvPr>
              <p:cNvSpPr txBox="1"/>
              <p:nvPr/>
            </p:nvSpPr>
            <p:spPr>
              <a:xfrm>
                <a:off x="9118568" y="-2987961"/>
                <a:ext cx="2206267" cy="2673733"/>
              </a:xfrm>
              <a:prstGeom prst="rect">
                <a:avLst/>
              </a:prstGeom>
              <a:noFill/>
              <a:ln>
                <a:no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uLnTx/>
                    <a:uFillTx/>
                    <a:latin typeface="Poppins" panose="00000500000000000000" pitchFamily="2" charset="0"/>
                    <a:ea typeface="+mn-ea"/>
                    <a:cs typeface="Poppins" panose="00000500000000000000" pitchFamily="2" charset="0"/>
                  </a:rPr>
                  <a:t>Name a </a:t>
                </a:r>
                <a:r>
                  <a:rPr kumimoji="0" lang="en-GB" sz="1200" b="1" i="0" u="none" strike="noStrike" kern="1200" cap="none" spc="0" normalizeH="0" baseline="0" noProof="0" err="1">
                    <a:ln>
                      <a:noFill/>
                    </a:ln>
                    <a:solidFill>
                      <a:prstClr val="white"/>
                    </a:solidFill>
                    <a:uLnTx/>
                    <a:uFillTx/>
                    <a:latin typeface="Poppins" panose="00000500000000000000" pitchFamily="2" charset="0"/>
                    <a:ea typeface="+mn-ea"/>
                    <a:cs typeface="Poppins" panose="00000500000000000000" pitchFamily="2" charset="0"/>
                  </a:rPr>
                  <a:t>rol</a:t>
                </a:r>
                <a:r>
                  <a:rPr lang="en-GB" sz="1200" b="1">
                    <a:solidFill>
                      <a:prstClr val="white"/>
                    </a:solidFill>
                    <a:latin typeface="Poppins" panose="00000500000000000000" pitchFamily="2" charset="0"/>
                    <a:cs typeface="Poppins" panose="00000500000000000000" pitchFamily="2" charset="0"/>
                  </a:rPr>
                  <a:t>e</a:t>
                </a:r>
                <a:r>
                  <a:rPr lang="en-GB" sz="1200">
                    <a:solidFill>
                      <a:prstClr val="white"/>
                    </a:solidFill>
                    <a:latin typeface="Poppins" panose="00000500000000000000" pitchFamily="2" charset="0"/>
                    <a:cs typeface="Poppins" panose="00000500000000000000" pitchFamily="2" charset="0"/>
                  </a:rPr>
                  <a:t> within the fire service and its </a:t>
                </a:r>
                <a:r>
                  <a:rPr lang="en-GB" sz="1200" b="1">
                    <a:solidFill>
                      <a:prstClr val="white"/>
                    </a:solidFill>
                    <a:latin typeface="Poppins" panose="00000500000000000000" pitchFamily="2" charset="0"/>
                    <a:cs typeface="Poppins" panose="00000500000000000000" pitchFamily="2" charset="0"/>
                  </a:rPr>
                  <a:t>purpose</a:t>
                </a:r>
                <a:endParaRPr kumimoji="0" lang="en-GB" sz="1200" b="1" i="0" u="none" strike="noStrike" kern="1200" cap="none" spc="0" normalizeH="0" baseline="0" noProof="0">
                  <a:ln>
                    <a:noFill/>
                  </a:ln>
                  <a:solidFill>
                    <a:prstClr val="white"/>
                  </a:solidFill>
                  <a:uLnTx/>
                  <a:uFillTx/>
                  <a:latin typeface="Poppins" panose="00000500000000000000" pitchFamily="2" charset="0"/>
                  <a:cs typeface="Poppins" panose="00000500000000000000" pitchFamily="2" charset="0"/>
                </a:endParaRPr>
              </a:p>
            </p:txBody>
          </p:sp>
        </p:grpSp>
        <p:pic>
          <p:nvPicPr>
            <p:cNvPr id="53" name="Picture 52" descr="Work Responsibility, Manager Roles Silhouette Icon. Responsible ...">
              <a:extLst>
                <a:ext uri="{FF2B5EF4-FFF2-40B4-BE49-F238E27FC236}">
                  <a16:creationId xmlns:a16="http://schemas.microsoft.com/office/drawing/2014/main" id="{4E2382E8-E043-CE96-F7D4-006AF1193EC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34063" y1="33490" x2="34063" y2="33490"/>
                          <a14:foregroundMark x1="82552" y1="28281" x2="82552" y2="28281"/>
                        </a14:backgroundRemoval>
                      </a14:imgEffect>
                      <a14:imgEffect>
                        <a14:brightnessContrast bright="100000"/>
                      </a14:imgEffect>
                    </a14:imgLayer>
                  </a14:imgProps>
                </a:ext>
              </a:extLst>
            </a:blip>
            <a:stretch>
              <a:fillRect/>
            </a:stretch>
          </p:blipFill>
          <p:spPr>
            <a:xfrm>
              <a:off x="499217" y="1072776"/>
              <a:ext cx="636918" cy="636918"/>
            </a:xfrm>
            <a:prstGeom prst="rect">
              <a:avLst/>
            </a:prstGeom>
            <a:effectLst/>
          </p:spPr>
        </p:pic>
      </p:grpSp>
      <p:grpSp>
        <p:nvGrpSpPr>
          <p:cNvPr id="1068" name="Group 1067">
            <a:extLst>
              <a:ext uri="{FF2B5EF4-FFF2-40B4-BE49-F238E27FC236}">
                <a16:creationId xmlns:a16="http://schemas.microsoft.com/office/drawing/2014/main" id="{9CA50A7D-4B6A-AFB2-189C-4463D085BBBA}"/>
              </a:ext>
            </a:extLst>
          </p:cNvPr>
          <p:cNvGrpSpPr/>
          <p:nvPr/>
        </p:nvGrpSpPr>
        <p:grpSpPr>
          <a:xfrm>
            <a:off x="2608343" y="5402441"/>
            <a:ext cx="2246800" cy="1435176"/>
            <a:chOff x="2608343" y="5402441"/>
            <a:chExt cx="2246800" cy="1435176"/>
          </a:xfrm>
        </p:grpSpPr>
        <p:grpSp>
          <p:nvGrpSpPr>
            <p:cNvPr id="33" name="Group 32">
              <a:extLst>
                <a:ext uri="{FF2B5EF4-FFF2-40B4-BE49-F238E27FC236}">
                  <a16:creationId xmlns:a16="http://schemas.microsoft.com/office/drawing/2014/main" id="{00B8CFEF-9180-DF71-5485-A71710A49EC5}"/>
                </a:ext>
              </a:extLst>
            </p:cNvPr>
            <p:cNvGrpSpPr/>
            <p:nvPr/>
          </p:nvGrpSpPr>
          <p:grpSpPr>
            <a:xfrm>
              <a:off x="2608343" y="5402441"/>
              <a:ext cx="2246800" cy="1435176"/>
              <a:chOff x="7715466" y="-3408816"/>
              <a:chExt cx="3927465" cy="4402778"/>
            </a:xfrm>
          </p:grpSpPr>
          <p:grpSp>
            <p:nvGrpSpPr>
              <p:cNvPr id="52" name="Group 51">
                <a:extLst>
                  <a:ext uri="{FF2B5EF4-FFF2-40B4-BE49-F238E27FC236}">
                    <a16:creationId xmlns:a16="http://schemas.microsoft.com/office/drawing/2014/main" id="{3FED2B5F-A8D0-26DA-97BA-869825B70023}"/>
                  </a:ext>
                </a:extLst>
              </p:cNvPr>
              <p:cNvGrpSpPr/>
              <p:nvPr/>
            </p:nvGrpSpPr>
            <p:grpSpPr>
              <a:xfrm>
                <a:off x="7715466" y="-3408816"/>
                <a:ext cx="3927465" cy="4402778"/>
                <a:chOff x="9958349" y="3511785"/>
                <a:chExt cx="3504003" cy="4486116"/>
              </a:xfrm>
            </p:grpSpPr>
            <p:sp>
              <p:nvSpPr>
                <p:cNvPr id="1027" name="Rectangle: Rounded Corners 1026">
                  <a:extLst>
                    <a:ext uri="{FF2B5EF4-FFF2-40B4-BE49-F238E27FC236}">
                      <a16:creationId xmlns:a16="http://schemas.microsoft.com/office/drawing/2014/main" id="{072E2A87-9E2D-F860-489D-4F137DF0A43E}"/>
                    </a:ext>
                  </a:extLst>
                </p:cNvPr>
                <p:cNvSpPr/>
                <p:nvPr/>
              </p:nvSpPr>
              <p:spPr>
                <a:xfrm>
                  <a:off x="10113732" y="3511785"/>
                  <a:ext cx="3144058" cy="3556788"/>
                </a:xfrm>
                <a:prstGeom prst="roundRect">
                  <a:avLst/>
                </a:prstGeom>
                <a:gradFill>
                  <a:gsLst>
                    <a:gs pos="0">
                      <a:schemeClr val="accent1">
                        <a:lumMod val="0"/>
                        <a:lumOff val="100000"/>
                        <a:alpha val="39000"/>
                      </a:schemeClr>
                    </a:gs>
                    <a:gs pos="0">
                      <a:srgbClr val="202A44">
                        <a:lumMod val="59000"/>
                        <a:alpha val="70000"/>
                      </a:srgbClr>
                    </a:gs>
                  </a:gsLst>
                  <a:lin ang="5400000" scaled="1"/>
                </a:gra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2" name="TextBox 1031">
                  <a:extLst>
                    <a:ext uri="{FF2B5EF4-FFF2-40B4-BE49-F238E27FC236}">
                      <a16:creationId xmlns:a16="http://schemas.microsoft.com/office/drawing/2014/main" id="{2B12B0AF-5104-D4E6-C0D0-0643A85FF4C3}"/>
                    </a:ext>
                  </a:extLst>
                </p:cNvPr>
                <p:cNvSpPr txBox="1"/>
                <p:nvPr/>
              </p:nvSpPr>
              <p:spPr>
                <a:xfrm>
                  <a:off x="9958349" y="7590217"/>
                  <a:ext cx="3504003" cy="40768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grpSp>
          <p:sp>
            <p:nvSpPr>
              <p:cNvPr id="1024" name="TextBox 1023">
                <a:extLst>
                  <a:ext uri="{FF2B5EF4-FFF2-40B4-BE49-F238E27FC236}">
                    <a16:creationId xmlns:a16="http://schemas.microsoft.com/office/drawing/2014/main" id="{A1E8B92C-DBB5-BA3B-1AC8-FE2232CF0CDB}"/>
                  </a:ext>
                </a:extLst>
              </p:cNvPr>
              <p:cNvSpPr txBox="1"/>
              <p:nvPr/>
            </p:nvSpPr>
            <p:spPr>
              <a:xfrm>
                <a:off x="8904993" y="-3096193"/>
                <a:ext cx="2437806" cy="2879766"/>
              </a:xfrm>
              <a:prstGeom prst="rect">
                <a:avLst/>
              </a:prstGeom>
              <a:noFill/>
              <a:ln>
                <a:no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uLnTx/>
                    <a:uFillTx/>
                    <a:latin typeface="Poppins" panose="00000500000000000000" pitchFamily="2" charset="0"/>
                    <a:ea typeface="+mn-ea"/>
                    <a:cs typeface="Poppins" panose="00000500000000000000" pitchFamily="2" charset="0"/>
                  </a:rPr>
                  <a:t>Name a</a:t>
                </a:r>
                <a:r>
                  <a:rPr kumimoji="0" lang="en-US" sz="1100" b="1" i="0" u="none" strike="noStrike" kern="1200" cap="none" spc="0" normalizeH="0" baseline="0" noProof="0">
                    <a:ln>
                      <a:noFill/>
                    </a:ln>
                    <a:solidFill>
                      <a:prstClr val="white"/>
                    </a:solidFill>
                    <a:uLnTx/>
                    <a:uFillTx/>
                    <a:latin typeface="Poppins" panose="00000500000000000000" pitchFamily="2" charset="0"/>
                    <a:ea typeface="+mn-ea"/>
                    <a:cs typeface="Poppins" panose="00000500000000000000" pitchFamily="2" charset="0"/>
                  </a:rPr>
                  <a:t> super strength </a:t>
                </a:r>
                <a:r>
                  <a:rPr kumimoji="0" lang="en-US" sz="1100" b="0" i="0" u="none" strike="noStrike" kern="1200" cap="none" spc="0" normalizeH="0" baseline="0" noProof="0">
                    <a:ln>
                      <a:noFill/>
                    </a:ln>
                    <a:solidFill>
                      <a:prstClr val="white"/>
                    </a:solidFill>
                    <a:uLnTx/>
                    <a:uFillTx/>
                    <a:latin typeface="Poppins" panose="00000500000000000000" pitchFamily="2" charset="0"/>
                    <a:ea typeface="+mn-ea"/>
                    <a:cs typeface="Poppins" panose="00000500000000000000" pitchFamily="2" charset="0"/>
                  </a:rPr>
                  <a:t>you have and how it could bring value to the fire service</a:t>
                </a:r>
              </a:p>
            </p:txBody>
          </p:sp>
        </p:grpSp>
        <p:pic>
          <p:nvPicPr>
            <p:cNvPr id="1033" name="Graphic 1032" descr="Muscular arm with solid fill">
              <a:extLst>
                <a:ext uri="{FF2B5EF4-FFF2-40B4-BE49-F238E27FC236}">
                  <a16:creationId xmlns:a16="http://schemas.microsoft.com/office/drawing/2014/main" id="{B419D848-3023-3291-1A31-EB714558081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736671" y="5693572"/>
              <a:ext cx="577932" cy="577932"/>
            </a:xfrm>
            <a:prstGeom prst="rect">
              <a:avLst/>
            </a:prstGeom>
            <a:effectLst/>
          </p:spPr>
        </p:pic>
      </p:grpSp>
      <p:grpSp>
        <p:nvGrpSpPr>
          <p:cNvPr id="5" name="Group 4">
            <a:extLst>
              <a:ext uri="{FF2B5EF4-FFF2-40B4-BE49-F238E27FC236}">
                <a16:creationId xmlns:a16="http://schemas.microsoft.com/office/drawing/2014/main" id="{4DB9564F-9581-504C-2E14-96CABB442883}"/>
              </a:ext>
            </a:extLst>
          </p:cNvPr>
          <p:cNvGrpSpPr/>
          <p:nvPr/>
        </p:nvGrpSpPr>
        <p:grpSpPr>
          <a:xfrm>
            <a:off x="7946677" y="-3258446"/>
            <a:ext cx="3766695" cy="4501946"/>
            <a:chOff x="7531836" y="-4426039"/>
            <a:chExt cx="4194891" cy="5622907"/>
          </a:xfrm>
        </p:grpSpPr>
        <p:grpSp>
          <p:nvGrpSpPr>
            <p:cNvPr id="16" name="Group 15">
              <a:extLst>
                <a:ext uri="{FF2B5EF4-FFF2-40B4-BE49-F238E27FC236}">
                  <a16:creationId xmlns:a16="http://schemas.microsoft.com/office/drawing/2014/main" id="{DC5D232D-985E-6885-86DC-F231748D0B0A}"/>
                </a:ext>
              </a:extLst>
            </p:cNvPr>
            <p:cNvGrpSpPr/>
            <p:nvPr/>
          </p:nvGrpSpPr>
          <p:grpSpPr>
            <a:xfrm>
              <a:off x="7531836" y="-4426039"/>
              <a:ext cx="4194891" cy="5622907"/>
              <a:chOff x="9794518" y="2475308"/>
              <a:chExt cx="3742595" cy="5729341"/>
            </a:xfrm>
          </p:grpSpPr>
          <p:sp>
            <p:nvSpPr>
              <p:cNvPr id="21" name="Rectangle: Rounded Corners 20">
                <a:extLst>
                  <a:ext uri="{FF2B5EF4-FFF2-40B4-BE49-F238E27FC236}">
                    <a16:creationId xmlns:a16="http://schemas.microsoft.com/office/drawing/2014/main" id="{3EACFF78-5DD7-67CB-6105-FD1F44ECAC3A}"/>
                  </a:ext>
                </a:extLst>
              </p:cNvPr>
              <p:cNvSpPr/>
              <p:nvPr/>
            </p:nvSpPr>
            <p:spPr>
              <a:xfrm>
                <a:off x="9794518" y="2475308"/>
                <a:ext cx="3742595" cy="5729341"/>
              </a:xfrm>
              <a:prstGeom prst="roundRect">
                <a:avLst/>
              </a:prstGeom>
              <a:gradFill>
                <a:gsLst>
                  <a:gs pos="0">
                    <a:schemeClr val="accent1">
                      <a:lumMod val="0"/>
                      <a:lumOff val="100000"/>
                    </a:schemeClr>
                  </a:gs>
                  <a:gs pos="23000">
                    <a:srgbClr val="202A44">
                      <a:alpha val="60000"/>
                    </a:srgbClr>
                  </a:gs>
                  <a:gs pos="53000">
                    <a:srgbClr val="202A44">
                      <a:lumMod val="59000"/>
                      <a:alpha val="79000"/>
                    </a:srgbClr>
                  </a:gs>
                </a:gsLst>
                <a:lin ang="5400000" scaled="1"/>
              </a:gra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TextBox 21">
                <a:extLst>
                  <a:ext uri="{FF2B5EF4-FFF2-40B4-BE49-F238E27FC236}">
                    <a16:creationId xmlns:a16="http://schemas.microsoft.com/office/drawing/2014/main" id="{DABE8DFC-2E04-659A-206B-32344C430A41}"/>
                  </a:ext>
                </a:extLst>
              </p:cNvPr>
              <p:cNvSpPr txBox="1"/>
              <p:nvPr/>
            </p:nvSpPr>
            <p:spPr>
              <a:xfrm>
                <a:off x="9958349" y="7590217"/>
                <a:ext cx="3504003" cy="40768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grpSp>
        <p:sp>
          <p:nvSpPr>
            <p:cNvPr id="17" name="TextBox 16">
              <a:extLst>
                <a:ext uri="{FF2B5EF4-FFF2-40B4-BE49-F238E27FC236}">
                  <a16:creationId xmlns:a16="http://schemas.microsoft.com/office/drawing/2014/main" id="{416AB27C-1866-3743-8AB8-D9941448C77D}"/>
                </a:ext>
              </a:extLst>
            </p:cNvPr>
            <p:cNvSpPr txBox="1"/>
            <p:nvPr/>
          </p:nvSpPr>
          <p:spPr>
            <a:xfrm>
              <a:off x="7615676" y="-139174"/>
              <a:ext cx="4028050" cy="88414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Poppins" panose="00000500000000000000" pitchFamily="2" charset="0"/>
                  <a:ea typeface="+mn-ea"/>
                  <a:cs typeface="Poppins" panose="00000500000000000000" pitchFamily="2" charset="0"/>
                </a:rPr>
                <a:t>Keeping communities across Kent safe every day</a:t>
              </a:r>
            </a:p>
          </p:txBody>
        </p:sp>
      </p:grpSp>
      <p:grpSp>
        <p:nvGrpSpPr>
          <p:cNvPr id="23" name="Group 22">
            <a:extLst>
              <a:ext uri="{FF2B5EF4-FFF2-40B4-BE49-F238E27FC236}">
                <a16:creationId xmlns:a16="http://schemas.microsoft.com/office/drawing/2014/main" id="{DC54EFBA-2614-82C6-837D-AE8731B4F7AB}"/>
              </a:ext>
            </a:extLst>
          </p:cNvPr>
          <p:cNvGrpSpPr/>
          <p:nvPr/>
        </p:nvGrpSpPr>
        <p:grpSpPr>
          <a:xfrm>
            <a:off x="7946763" y="-3172077"/>
            <a:ext cx="3784526" cy="4501946"/>
            <a:chOff x="7521908" y="-4426039"/>
            <a:chExt cx="4214749" cy="5622907"/>
          </a:xfrm>
        </p:grpSpPr>
        <p:grpSp>
          <p:nvGrpSpPr>
            <p:cNvPr id="24" name="Group 23">
              <a:extLst>
                <a:ext uri="{FF2B5EF4-FFF2-40B4-BE49-F238E27FC236}">
                  <a16:creationId xmlns:a16="http://schemas.microsoft.com/office/drawing/2014/main" id="{14F48903-F0B2-64F1-D131-8304B223B1E3}"/>
                </a:ext>
              </a:extLst>
            </p:cNvPr>
            <p:cNvGrpSpPr/>
            <p:nvPr/>
          </p:nvGrpSpPr>
          <p:grpSpPr>
            <a:xfrm>
              <a:off x="7531836" y="-4426039"/>
              <a:ext cx="4194891" cy="5622907"/>
              <a:chOff x="9794518" y="2475308"/>
              <a:chExt cx="3742595" cy="5729341"/>
            </a:xfrm>
          </p:grpSpPr>
          <p:sp>
            <p:nvSpPr>
              <p:cNvPr id="30" name="Rectangle: Rounded Corners 29">
                <a:extLst>
                  <a:ext uri="{FF2B5EF4-FFF2-40B4-BE49-F238E27FC236}">
                    <a16:creationId xmlns:a16="http://schemas.microsoft.com/office/drawing/2014/main" id="{67F94E82-9964-9CE1-20CB-5B1B0C79ACBC}"/>
                  </a:ext>
                </a:extLst>
              </p:cNvPr>
              <p:cNvSpPr/>
              <p:nvPr/>
            </p:nvSpPr>
            <p:spPr>
              <a:xfrm>
                <a:off x="9794518" y="2475308"/>
                <a:ext cx="3742595" cy="5729341"/>
              </a:xfrm>
              <a:prstGeom prst="roundRect">
                <a:avLst/>
              </a:prstGeom>
              <a:gradFill>
                <a:gsLst>
                  <a:gs pos="0">
                    <a:schemeClr val="accent1">
                      <a:lumMod val="0"/>
                      <a:lumOff val="100000"/>
                    </a:schemeClr>
                  </a:gs>
                  <a:gs pos="23000">
                    <a:srgbClr val="202A44">
                      <a:alpha val="60000"/>
                    </a:srgbClr>
                  </a:gs>
                  <a:gs pos="53000">
                    <a:srgbClr val="202A44">
                      <a:lumMod val="59000"/>
                      <a:alpha val="79000"/>
                    </a:srgbClr>
                  </a:gs>
                </a:gsLst>
                <a:lin ang="5400000" scaled="1"/>
              </a:gra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1" name="TextBox 30">
                <a:extLst>
                  <a:ext uri="{FF2B5EF4-FFF2-40B4-BE49-F238E27FC236}">
                    <a16:creationId xmlns:a16="http://schemas.microsoft.com/office/drawing/2014/main" id="{21253616-4DDD-0057-602C-990C6E4F94F1}"/>
                  </a:ext>
                </a:extLst>
              </p:cNvPr>
              <p:cNvSpPr txBox="1"/>
              <p:nvPr/>
            </p:nvSpPr>
            <p:spPr>
              <a:xfrm>
                <a:off x="9958349" y="7590217"/>
                <a:ext cx="3504003" cy="40768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grpSp>
        <p:sp>
          <p:nvSpPr>
            <p:cNvPr id="29" name="TextBox 28">
              <a:extLst>
                <a:ext uri="{FF2B5EF4-FFF2-40B4-BE49-F238E27FC236}">
                  <a16:creationId xmlns:a16="http://schemas.microsoft.com/office/drawing/2014/main" id="{C6BDF187-5B8E-C5DD-D943-50F11130245E}"/>
                </a:ext>
              </a:extLst>
            </p:cNvPr>
            <p:cNvSpPr txBox="1"/>
            <p:nvPr/>
          </p:nvSpPr>
          <p:spPr>
            <a:xfrm>
              <a:off x="7521908" y="-322177"/>
              <a:ext cx="4214749" cy="115323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Poppins" panose="00000500000000000000" pitchFamily="2" charset="0"/>
                  <a:ea typeface="+mn-ea"/>
                  <a:cs typeface="Poppins" panose="00000500000000000000" pitchFamily="2" charset="0"/>
                </a:rPr>
                <a:t>Every role across the service contributes to protecting the people of Kent </a:t>
              </a:r>
            </a:p>
          </p:txBody>
        </p:sp>
      </p:grpSp>
      <p:grpSp>
        <p:nvGrpSpPr>
          <p:cNvPr id="1067" name="Group 1066">
            <a:extLst>
              <a:ext uri="{FF2B5EF4-FFF2-40B4-BE49-F238E27FC236}">
                <a16:creationId xmlns:a16="http://schemas.microsoft.com/office/drawing/2014/main" id="{DB12801D-1BBC-62A9-4549-4624C4DB2700}"/>
              </a:ext>
            </a:extLst>
          </p:cNvPr>
          <p:cNvGrpSpPr/>
          <p:nvPr/>
        </p:nvGrpSpPr>
        <p:grpSpPr>
          <a:xfrm>
            <a:off x="4774569" y="5413146"/>
            <a:ext cx="2246800" cy="1435176"/>
            <a:chOff x="4774569" y="5413146"/>
            <a:chExt cx="2246800" cy="1435176"/>
          </a:xfrm>
        </p:grpSpPr>
        <p:grpSp>
          <p:nvGrpSpPr>
            <p:cNvPr id="1034" name="Group 1033">
              <a:extLst>
                <a:ext uri="{FF2B5EF4-FFF2-40B4-BE49-F238E27FC236}">
                  <a16:creationId xmlns:a16="http://schemas.microsoft.com/office/drawing/2014/main" id="{A49CA1C4-3BB2-3A33-FE71-FBD07EA69D44}"/>
                </a:ext>
              </a:extLst>
            </p:cNvPr>
            <p:cNvGrpSpPr/>
            <p:nvPr/>
          </p:nvGrpSpPr>
          <p:grpSpPr>
            <a:xfrm>
              <a:off x="4774569" y="5413146"/>
              <a:ext cx="2246800" cy="1435176"/>
              <a:chOff x="7715466" y="-3408816"/>
              <a:chExt cx="3927465" cy="4402778"/>
            </a:xfrm>
          </p:grpSpPr>
          <p:grpSp>
            <p:nvGrpSpPr>
              <p:cNvPr id="1035" name="Group 1034">
                <a:extLst>
                  <a:ext uri="{FF2B5EF4-FFF2-40B4-BE49-F238E27FC236}">
                    <a16:creationId xmlns:a16="http://schemas.microsoft.com/office/drawing/2014/main" id="{512B856C-21AB-FE21-8F5F-5A9B163B3DE4}"/>
                  </a:ext>
                </a:extLst>
              </p:cNvPr>
              <p:cNvGrpSpPr/>
              <p:nvPr/>
            </p:nvGrpSpPr>
            <p:grpSpPr>
              <a:xfrm>
                <a:off x="7715466" y="-3408816"/>
                <a:ext cx="3927465" cy="4402778"/>
                <a:chOff x="9958349" y="3511785"/>
                <a:chExt cx="3504003" cy="4486116"/>
              </a:xfrm>
            </p:grpSpPr>
            <p:sp>
              <p:nvSpPr>
                <p:cNvPr id="1037" name="Rectangle: Rounded Corners 1036">
                  <a:extLst>
                    <a:ext uri="{FF2B5EF4-FFF2-40B4-BE49-F238E27FC236}">
                      <a16:creationId xmlns:a16="http://schemas.microsoft.com/office/drawing/2014/main" id="{4838AB93-5F46-5B6C-CDF8-A424ED74A49D}"/>
                    </a:ext>
                  </a:extLst>
                </p:cNvPr>
                <p:cNvSpPr/>
                <p:nvPr/>
              </p:nvSpPr>
              <p:spPr>
                <a:xfrm>
                  <a:off x="10113732" y="3511785"/>
                  <a:ext cx="3144058" cy="3556788"/>
                </a:xfrm>
                <a:prstGeom prst="roundRect">
                  <a:avLst/>
                </a:prstGeom>
                <a:gradFill>
                  <a:gsLst>
                    <a:gs pos="0">
                      <a:schemeClr val="accent1">
                        <a:lumMod val="0"/>
                        <a:lumOff val="100000"/>
                        <a:alpha val="39000"/>
                      </a:schemeClr>
                    </a:gs>
                    <a:gs pos="0">
                      <a:srgbClr val="202A44">
                        <a:lumMod val="59000"/>
                        <a:alpha val="70000"/>
                      </a:srgbClr>
                    </a:gs>
                  </a:gsLst>
                  <a:lin ang="5400000" scaled="1"/>
                </a:gra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64" name="TextBox 1063">
                  <a:extLst>
                    <a:ext uri="{FF2B5EF4-FFF2-40B4-BE49-F238E27FC236}">
                      <a16:creationId xmlns:a16="http://schemas.microsoft.com/office/drawing/2014/main" id="{CC560EEB-0E6B-20A7-E187-49CFF6659D6A}"/>
                    </a:ext>
                  </a:extLst>
                </p:cNvPr>
                <p:cNvSpPr txBox="1"/>
                <p:nvPr/>
              </p:nvSpPr>
              <p:spPr>
                <a:xfrm>
                  <a:off x="9958349" y="7590217"/>
                  <a:ext cx="3504003" cy="40768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endParaRPr>
                </a:p>
              </p:txBody>
            </p:sp>
          </p:grpSp>
          <p:sp>
            <p:nvSpPr>
              <p:cNvPr id="1036" name="TextBox 1035">
                <a:extLst>
                  <a:ext uri="{FF2B5EF4-FFF2-40B4-BE49-F238E27FC236}">
                    <a16:creationId xmlns:a16="http://schemas.microsoft.com/office/drawing/2014/main" id="{302E956D-C02F-B00B-BE29-CA94A97D1DFE}"/>
                  </a:ext>
                </a:extLst>
              </p:cNvPr>
              <p:cNvSpPr txBox="1"/>
              <p:nvPr/>
            </p:nvSpPr>
            <p:spPr>
              <a:xfrm>
                <a:off x="9008841" y="-3101942"/>
                <a:ext cx="2229488" cy="2879766"/>
              </a:xfrm>
              <a:prstGeom prst="rect">
                <a:avLst/>
              </a:prstGeom>
              <a:noFill/>
              <a:ln>
                <a:no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uLnTx/>
                    <a:uFillTx/>
                    <a:latin typeface="Poppins" panose="00000500000000000000" pitchFamily="2" charset="0"/>
                    <a:ea typeface="+mn-ea"/>
                    <a:cs typeface="Poppins" panose="00000500000000000000" pitchFamily="2" charset="0"/>
                  </a:rPr>
                  <a:t>Name a </a:t>
                </a:r>
                <a:r>
                  <a:rPr kumimoji="0" lang="en-US" sz="1100" b="1" i="0" u="none" strike="noStrike" kern="1200" cap="none" spc="0" normalizeH="0" baseline="0" noProof="0">
                    <a:ln>
                      <a:noFill/>
                    </a:ln>
                    <a:solidFill>
                      <a:prstClr val="white"/>
                    </a:solidFill>
                    <a:uLnTx/>
                    <a:uFillTx/>
                    <a:latin typeface="Poppins" panose="00000500000000000000" pitchFamily="2" charset="0"/>
                    <a:ea typeface="+mn-ea"/>
                    <a:cs typeface="Poppins" panose="00000500000000000000" pitchFamily="2" charset="0"/>
                  </a:rPr>
                  <a:t>specialist team </a:t>
                </a:r>
                <a:r>
                  <a:rPr kumimoji="0" lang="en-US" sz="1100" b="0" i="0" u="none" strike="noStrike" kern="1200" cap="none" spc="0" normalizeH="0" baseline="0" noProof="0">
                    <a:ln>
                      <a:noFill/>
                    </a:ln>
                    <a:solidFill>
                      <a:prstClr val="white"/>
                    </a:solidFill>
                    <a:uLnTx/>
                    <a:uFillTx/>
                    <a:latin typeface="Poppins" panose="00000500000000000000" pitchFamily="2" charset="0"/>
                    <a:ea typeface="+mn-ea"/>
                    <a:cs typeface="Poppins" panose="00000500000000000000" pitchFamily="2" charset="0"/>
                  </a:rPr>
                  <a:t>and the type of rescue they train for</a:t>
                </a:r>
              </a:p>
            </p:txBody>
          </p:sp>
        </p:grpSp>
        <p:pic>
          <p:nvPicPr>
            <p:cNvPr id="1066" name="Graphic 1065" descr="Group of men with solid fill">
              <a:extLst>
                <a:ext uri="{FF2B5EF4-FFF2-40B4-BE49-F238E27FC236}">
                  <a16:creationId xmlns:a16="http://schemas.microsoft.com/office/drawing/2014/main" id="{2C4B4979-5571-46B4-55D2-0430BE02A7F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965955" y="5712257"/>
              <a:ext cx="540562" cy="540562"/>
            </a:xfrm>
            <a:prstGeom prst="rect">
              <a:avLst/>
            </a:prstGeom>
            <a:effectLst/>
          </p:spPr>
        </p:pic>
      </p:grpSp>
      <p:grpSp>
        <p:nvGrpSpPr>
          <p:cNvPr id="1089" name="Group 1088">
            <a:extLst>
              <a:ext uri="{FF2B5EF4-FFF2-40B4-BE49-F238E27FC236}">
                <a16:creationId xmlns:a16="http://schemas.microsoft.com/office/drawing/2014/main" id="{EA1A6D36-1002-692C-B4BE-1911C42653B3}"/>
              </a:ext>
            </a:extLst>
          </p:cNvPr>
          <p:cNvGrpSpPr/>
          <p:nvPr/>
        </p:nvGrpSpPr>
        <p:grpSpPr>
          <a:xfrm>
            <a:off x="-715041" y="4571051"/>
            <a:ext cx="4607474" cy="549157"/>
            <a:chOff x="-715041" y="4571051"/>
            <a:chExt cx="4607474" cy="549157"/>
          </a:xfrm>
        </p:grpSpPr>
        <p:sp>
          <p:nvSpPr>
            <p:cNvPr id="1069" name="Rectangle: Rounded Corners 1068">
              <a:extLst>
                <a:ext uri="{FF2B5EF4-FFF2-40B4-BE49-F238E27FC236}">
                  <a16:creationId xmlns:a16="http://schemas.microsoft.com/office/drawing/2014/main" id="{828F418F-FC77-56B4-FDDB-FF3B68D1351E}"/>
                </a:ext>
              </a:extLst>
            </p:cNvPr>
            <p:cNvSpPr/>
            <p:nvPr/>
          </p:nvSpPr>
          <p:spPr>
            <a:xfrm>
              <a:off x="-715041" y="4571051"/>
              <a:ext cx="4607474" cy="549157"/>
            </a:xfrm>
            <a:prstGeom prst="roundRect">
              <a:avLst>
                <a:gd name="adj" fmla="val 47381"/>
              </a:avLst>
            </a:prstGeom>
            <a:solidFill>
              <a:srgbClr val="25314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7" name="TextBox 1086">
              <a:extLst>
                <a:ext uri="{FF2B5EF4-FFF2-40B4-BE49-F238E27FC236}">
                  <a16:creationId xmlns:a16="http://schemas.microsoft.com/office/drawing/2014/main" id="{45814134-9486-664A-ECEB-74A7F010B481}"/>
                </a:ext>
              </a:extLst>
            </p:cNvPr>
            <p:cNvSpPr txBox="1"/>
            <p:nvPr/>
          </p:nvSpPr>
          <p:spPr>
            <a:xfrm>
              <a:off x="541908" y="4628044"/>
              <a:ext cx="3285531" cy="461665"/>
            </a:xfrm>
            <a:prstGeom prst="rect">
              <a:avLst/>
            </a:prstGeom>
            <a:noFill/>
          </p:spPr>
          <p:txBody>
            <a:bodyPr wrap="square" rtlCol="0">
              <a:spAutoFit/>
            </a:bodyPr>
            <a:lstStyle/>
            <a:p>
              <a:r>
                <a:rPr lang="en-GB" sz="2400" b="1">
                  <a:solidFill>
                    <a:schemeClr val="bg1"/>
                  </a:solidFill>
                  <a:latin typeface="Poppins" panose="00000500000000000000" pitchFamily="2" charset="0"/>
                  <a:cs typeface="Poppins" panose="00000500000000000000" pitchFamily="2" charset="0"/>
                </a:rPr>
                <a:t>Learning check</a:t>
              </a:r>
            </a:p>
          </p:txBody>
        </p:sp>
      </p:grpSp>
    </p:spTree>
    <p:extLst>
      <p:ext uri="{BB962C8B-B14F-4D97-AF65-F5344CB8AC3E}">
        <p14:creationId xmlns:p14="http://schemas.microsoft.com/office/powerpoint/2010/main" val="305341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80"/>
                                        </p:tgtEl>
                                        <p:attrNameLst>
                                          <p:attrName>style.visibility</p:attrName>
                                        </p:attrNameLst>
                                      </p:cBhvr>
                                      <p:to>
                                        <p:strVal val="visible"/>
                                      </p:to>
                                    </p:set>
                                    <p:animEffect transition="in" filter="fade">
                                      <p:cBhvr>
                                        <p:cTn id="7" dur="1000"/>
                                        <p:tgtEl>
                                          <p:spTgt spid="1080"/>
                                        </p:tgtEl>
                                      </p:cBhvr>
                                    </p:animEffect>
                                    <p:anim calcmode="lin" valueType="num">
                                      <p:cBhvr>
                                        <p:cTn id="8" dur="1000" fill="hold"/>
                                        <p:tgtEl>
                                          <p:spTgt spid="1080"/>
                                        </p:tgtEl>
                                        <p:attrNameLst>
                                          <p:attrName>ppt_x</p:attrName>
                                        </p:attrNameLst>
                                      </p:cBhvr>
                                      <p:tavLst>
                                        <p:tav tm="0">
                                          <p:val>
                                            <p:strVal val="#ppt_x"/>
                                          </p:val>
                                        </p:tav>
                                        <p:tav tm="100000">
                                          <p:val>
                                            <p:strVal val="#ppt_x"/>
                                          </p:val>
                                        </p:tav>
                                      </p:tavLst>
                                    </p:anim>
                                    <p:anim calcmode="lin" valueType="num">
                                      <p:cBhvr>
                                        <p:cTn id="9" dur="1000" fill="hold"/>
                                        <p:tgtEl>
                                          <p:spTgt spid="1080"/>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044"/>
                                        </p:tgtEl>
                                        <p:attrNameLst>
                                          <p:attrName>style.visibility</p:attrName>
                                        </p:attrNameLst>
                                      </p:cBhvr>
                                      <p:to>
                                        <p:strVal val="visible"/>
                                      </p:to>
                                    </p:set>
                                    <p:animEffect transition="in" filter="fade">
                                      <p:cBhvr>
                                        <p:cTn id="12" dur="500"/>
                                        <p:tgtEl>
                                          <p:spTgt spid="1044"/>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045"/>
                                        </p:tgtEl>
                                        <p:attrNameLst>
                                          <p:attrName>style.visibility</p:attrName>
                                        </p:attrNameLst>
                                      </p:cBhvr>
                                      <p:to>
                                        <p:strVal val="visible"/>
                                      </p:to>
                                    </p:set>
                                    <p:animEffect transition="in" filter="fade">
                                      <p:cBhvr>
                                        <p:cTn id="16" dur="500"/>
                                        <p:tgtEl>
                                          <p:spTgt spid="104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043"/>
                                        </p:tgtEl>
                                        <p:attrNameLst>
                                          <p:attrName>style.visibility</p:attrName>
                                        </p:attrNameLst>
                                      </p:cBhvr>
                                      <p:to>
                                        <p:strVal val="visible"/>
                                      </p:to>
                                    </p:set>
                                    <p:animEffect transition="in" filter="fade">
                                      <p:cBhvr>
                                        <p:cTn id="20" dur="500"/>
                                        <p:tgtEl>
                                          <p:spTgt spid="1043"/>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039"/>
                                        </p:tgtEl>
                                        <p:attrNameLst>
                                          <p:attrName>style.visibility</p:attrName>
                                        </p:attrNameLst>
                                      </p:cBhvr>
                                      <p:to>
                                        <p:strVal val="visible"/>
                                      </p:to>
                                    </p:set>
                                    <p:animEffect transition="in" filter="fade">
                                      <p:cBhvr>
                                        <p:cTn id="24" dur="500"/>
                                        <p:tgtEl>
                                          <p:spTgt spid="1039"/>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040"/>
                                        </p:tgtEl>
                                        <p:attrNameLst>
                                          <p:attrName>style.visibility</p:attrName>
                                        </p:attrNameLst>
                                      </p:cBhvr>
                                      <p:to>
                                        <p:strVal val="visible"/>
                                      </p:to>
                                    </p:set>
                                    <p:animEffect transition="in" filter="fade">
                                      <p:cBhvr>
                                        <p:cTn id="28" dur="500"/>
                                        <p:tgtEl>
                                          <p:spTgt spid="1040"/>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038"/>
                                        </p:tgtEl>
                                        <p:attrNameLst>
                                          <p:attrName>style.visibility</p:attrName>
                                        </p:attrNameLst>
                                      </p:cBhvr>
                                      <p:to>
                                        <p:strVal val="visible"/>
                                      </p:to>
                                    </p:set>
                                    <p:animEffect transition="in" filter="fade">
                                      <p:cBhvr>
                                        <p:cTn id="32" dur="500"/>
                                        <p:tgtEl>
                                          <p:spTgt spid="1038"/>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1046"/>
                                        </p:tgtEl>
                                        <p:attrNameLst>
                                          <p:attrName>style.visibility</p:attrName>
                                        </p:attrNameLst>
                                      </p:cBhvr>
                                      <p:to>
                                        <p:strVal val="visible"/>
                                      </p:to>
                                    </p:set>
                                    <p:animEffect transition="in" filter="fade">
                                      <p:cBhvr>
                                        <p:cTn id="36" dur="500"/>
                                        <p:tgtEl>
                                          <p:spTgt spid="1046"/>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042"/>
                                        </p:tgtEl>
                                        <p:attrNameLst>
                                          <p:attrName>style.visibility</p:attrName>
                                        </p:attrNameLst>
                                      </p:cBhvr>
                                      <p:to>
                                        <p:strVal val="visible"/>
                                      </p:to>
                                    </p:set>
                                    <p:animEffect transition="in" filter="fade">
                                      <p:cBhvr>
                                        <p:cTn id="40" dur="500"/>
                                        <p:tgtEl>
                                          <p:spTgt spid="1042"/>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1077"/>
                                        </p:tgtEl>
                                        <p:attrNameLst>
                                          <p:attrName>style.visibility</p:attrName>
                                        </p:attrNameLst>
                                      </p:cBhvr>
                                      <p:to>
                                        <p:strVal val="visible"/>
                                      </p:to>
                                    </p:set>
                                    <p:animEffect transition="in" filter="fade">
                                      <p:cBhvr>
                                        <p:cTn id="44" dur="500"/>
                                        <p:tgtEl>
                                          <p:spTgt spid="1077"/>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1072"/>
                                        </p:tgtEl>
                                        <p:attrNameLst>
                                          <p:attrName>style.visibility</p:attrName>
                                        </p:attrNameLst>
                                      </p:cBhvr>
                                      <p:to>
                                        <p:strVal val="visible"/>
                                      </p:to>
                                    </p:set>
                                    <p:animEffect transition="in" filter="fade">
                                      <p:cBhvr>
                                        <p:cTn id="48" dur="500"/>
                                        <p:tgtEl>
                                          <p:spTgt spid="1072"/>
                                        </p:tgtEl>
                                      </p:cBhvr>
                                    </p:animEffect>
                                  </p:childTnLst>
                                </p:cTn>
                              </p:par>
                            </p:childTnLst>
                          </p:cTn>
                        </p:par>
                        <p:par>
                          <p:cTn id="49" fill="hold">
                            <p:stCondLst>
                              <p:cond delay="5500"/>
                            </p:stCondLst>
                            <p:childTnLst>
                              <p:par>
                                <p:cTn id="50" presetID="10" presetClass="entr" presetSubtype="0" fill="hold" nodeType="afterEffect">
                                  <p:stCondLst>
                                    <p:cond delay="0"/>
                                  </p:stCondLst>
                                  <p:childTnLst>
                                    <p:set>
                                      <p:cBhvr>
                                        <p:cTn id="51" dur="1" fill="hold">
                                          <p:stCondLst>
                                            <p:cond delay="0"/>
                                          </p:stCondLst>
                                        </p:cTn>
                                        <p:tgtEl>
                                          <p:spTgt spid="1074"/>
                                        </p:tgtEl>
                                        <p:attrNameLst>
                                          <p:attrName>style.visibility</p:attrName>
                                        </p:attrNameLst>
                                      </p:cBhvr>
                                      <p:to>
                                        <p:strVal val="visible"/>
                                      </p:to>
                                    </p:set>
                                    <p:animEffect transition="in" filter="fade">
                                      <p:cBhvr>
                                        <p:cTn id="52" dur="500"/>
                                        <p:tgtEl>
                                          <p:spTgt spid="1074"/>
                                        </p:tgtEl>
                                      </p:cBhvr>
                                    </p:animEffect>
                                  </p:childTnLst>
                                </p:cTn>
                              </p:par>
                            </p:childTnLst>
                          </p:cTn>
                        </p:par>
                        <p:par>
                          <p:cTn id="53" fill="hold">
                            <p:stCondLst>
                              <p:cond delay="6000"/>
                            </p:stCondLst>
                            <p:childTnLst>
                              <p:par>
                                <p:cTn id="54" presetID="10" presetClass="entr" presetSubtype="0" fill="hold" nodeType="afterEffect">
                                  <p:stCondLst>
                                    <p:cond delay="0"/>
                                  </p:stCondLst>
                                  <p:childTnLst>
                                    <p:set>
                                      <p:cBhvr>
                                        <p:cTn id="55" dur="1" fill="hold">
                                          <p:stCondLst>
                                            <p:cond delay="0"/>
                                          </p:stCondLst>
                                        </p:cTn>
                                        <p:tgtEl>
                                          <p:spTgt spid="1075"/>
                                        </p:tgtEl>
                                        <p:attrNameLst>
                                          <p:attrName>style.visibility</p:attrName>
                                        </p:attrNameLst>
                                      </p:cBhvr>
                                      <p:to>
                                        <p:strVal val="visible"/>
                                      </p:to>
                                    </p:set>
                                    <p:animEffect transition="in" filter="fade">
                                      <p:cBhvr>
                                        <p:cTn id="56" dur="500"/>
                                        <p:tgtEl>
                                          <p:spTgt spid="1075"/>
                                        </p:tgtEl>
                                      </p:cBhvr>
                                    </p:animEffect>
                                  </p:childTnLst>
                                </p:cTn>
                              </p:par>
                            </p:childTnLst>
                          </p:cTn>
                        </p:par>
                        <p:par>
                          <p:cTn id="57" fill="hold">
                            <p:stCondLst>
                              <p:cond delay="6500"/>
                            </p:stCondLst>
                            <p:childTnLst>
                              <p:par>
                                <p:cTn id="58" presetID="10" presetClass="entr" presetSubtype="0" fill="hold" nodeType="afterEffect">
                                  <p:stCondLst>
                                    <p:cond delay="0"/>
                                  </p:stCondLst>
                                  <p:childTnLst>
                                    <p:set>
                                      <p:cBhvr>
                                        <p:cTn id="59" dur="1" fill="hold">
                                          <p:stCondLst>
                                            <p:cond delay="0"/>
                                          </p:stCondLst>
                                        </p:cTn>
                                        <p:tgtEl>
                                          <p:spTgt spid="1076"/>
                                        </p:tgtEl>
                                        <p:attrNameLst>
                                          <p:attrName>style.visibility</p:attrName>
                                        </p:attrNameLst>
                                      </p:cBhvr>
                                      <p:to>
                                        <p:strVal val="visible"/>
                                      </p:to>
                                    </p:set>
                                    <p:animEffect transition="in" filter="fade">
                                      <p:cBhvr>
                                        <p:cTn id="60" dur="500"/>
                                        <p:tgtEl>
                                          <p:spTgt spid="1076"/>
                                        </p:tgtEl>
                                      </p:cBhvr>
                                    </p:animEffect>
                                  </p:childTnLst>
                                </p:cTn>
                              </p:par>
                            </p:childTnLst>
                          </p:cTn>
                        </p:par>
                        <p:par>
                          <p:cTn id="61" fill="hold">
                            <p:stCondLst>
                              <p:cond delay="7000"/>
                            </p:stCondLst>
                            <p:childTnLst>
                              <p:par>
                                <p:cTn id="62" presetID="10" presetClass="entr" presetSubtype="0" fill="hold" nodeType="afterEffect">
                                  <p:stCondLst>
                                    <p:cond delay="0"/>
                                  </p:stCondLst>
                                  <p:childTnLst>
                                    <p:set>
                                      <p:cBhvr>
                                        <p:cTn id="63" dur="1" fill="hold">
                                          <p:stCondLst>
                                            <p:cond delay="0"/>
                                          </p:stCondLst>
                                        </p:cTn>
                                        <p:tgtEl>
                                          <p:spTgt spid="1071"/>
                                        </p:tgtEl>
                                        <p:attrNameLst>
                                          <p:attrName>style.visibility</p:attrName>
                                        </p:attrNameLst>
                                      </p:cBhvr>
                                      <p:to>
                                        <p:strVal val="visible"/>
                                      </p:to>
                                    </p:set>
                                    <p:animEffect transition="in" filter="fade">
                                      <p:cBhvr>
                                        <p:cTn id="64" dur="500"/>
                                        <p:tgtEl>
                                          <p:spTgt spid="1071"/>
                                        </p:tgtEl>
                                      </p:cBhvr>
                                    </p:animEffect>
                                  </p:childTnLst>
                                </p:cTn>
                              </p:par>
                            </p:childTnLst>
                          </p:cTn>
                        </p:par>
                        <p:par>
                          <p:cTn id="65" fill="hold">
                            <p:stCondLst>
                              <p:cond delay="7500"/>
                            </p:stCondLst>
                            <p:childTnLst>
                              <p:par>
                                <p:cTn id="66" presetID="10" presetClass="entr" presetSubtype="0" fill="hold" nodeType="afterEffect">
                                  <p:stCondLst>
                                    <p:cond delay="0"/>
                                  </p:stCondLst>
                                  <p:childTnLst>
                                    <p:set>
                                      <p:cBhvr>
                                        <p:cTn id="67" dur="1" fill="hold">
                                          <p:stCondLst>
                                            <p:cond delay="0"/>
                                          </p:stCondLst>
                                        </p:cTn>
                                        <p:tgtEl>
                                          <p:spTgt spid="1070"/>
                                        </p:tgtEl>
                                        <p:attrNameLst>
                                          <p:attrName>style.visibility</p:attrName>
                                        </p:attrNameLst>
                                      </p:cBhvr>
                                      <p:to>
                                        <p:strVal val="visible"/>
                                      </p:to>
                                    </p:set>
                                    <p:animEffect transition="in" filter="fade">
                                      <p:cBhvr>
                                        <p:cTn id="68" dur="500"/>
                                        <p:tgtEl>
                                          <p:spTgt spid="1070"/>
                                        </p:tgtEl>
                                      </p:cBhvr>
                                    </p:animEffect>
                                  </p:childTnLst>
                                </p:cTn>
                              </p:par>
                            </p:childTnLst>
                          </p:cTn>
                        </p:par>
                        <p:par>
                          <p:cTn id="69" fill="hold">
                            <p:stCondLst>
                              <p:cond delay="8000"/>
                            </p:stCondLst>
                            <p:childTnLst>
                              <p:par>
                                <p:cTn id="70" presetID="10" presetClass="entr" presetSubtype="0" fill="hold" nodeType="afterEffect">
                                  <p:stCondLst>
                                    <p:cond delay="0"/>
                                  </p:stCondLst>
                                  <p:childTnLst>
                                    <p:set>
                                      <p:cBhvr>
                                        <p:cTn id="71" dur="1" fill="hold">
                                          <p:stCondLst>
                                            <p:cond delay="0"/>
                                          </p:stCondLst>
                                        </p:cTn>
                                        <p:tgtEl>
                                          <p:spTgt spid="1059"/>
                                        </p:tgtEl>
                                        <p:attrNameLst>
                                          <p:attrName>style.visibility</p:attrName>
                                        </p:attrNameLst>
                                      </p:cBhvr>
                                      <p:to>
                                        <p:strVal val="visible"/>
                                      </p:to>
                                    </p:set>
                                    <p:animEffect transition="in" filter="fade">
                                      <p:cBhvr>
                                        <p:cTn id="72" dur="500"/>
                                        <p:tgtEl>
                                          <p:spTgt spid="1059"/>
                                        </p:tgtEl>
                                      </p:cBhvr>
                                    </p:animEffect>
                                  </p:childTnLst>
                                </p:cTn>
                              </p:par>
                            </p:childTnLst>
                          </p:cTn>
                        </p:par>
                        <p:par>
                          <p:cTn id="73" fill="hold">
                            <p:stCondLst>
                              <p:cond delay="8500"/>
                            </p:stCondLst>
                            <p:childTnLst>
                              <p:par>
                                <p:cTn id="74" presetID="10" presetClass="entr" presetSubtype="0" fill="hold" nodeType="afterEffect">
                                  <p:stCondLst>
                                    <p:cond delay="0"/>
                                  </p:stCondLst>
                                  <p:childTnLst>
                                    <p:set>
                                      <p:cBhvr>
                                        <p:cTn id="75" dur="1" fill="hold">
                                          <p:stCondLst>
                                            <p:cond delay="0"/>
                                          </p:stCondLst>
                                        </p:cTn>
                                        <p:tgtEl>
                                          <p:spTgt spid="1058"/>
                                        </p:tgtEl>
                                        <p:attrNameLst>
                                          <p:attrName>style.visibility</p:attrName>
                                        </p:attrNameLst>
                                      </p:cBhvr>
                                      <p:to>
                                        <p:strVal val="visible"/>
                                      </p:to>
                                    </p:set>
                                    <p:animEffect transition="in" filter="fade">
                                      <p:cBhvr>
                                        <p:cTn id="76" dur="500"/>
                                        <p:tgtEl>
                                          <p:spTgt spid="1058"/>
                                        </p:tgtEl>
                                      </p:cBhvr>
                                    </p:animEffect>
                                  </p:childTnLst>
                                </p:cTn>
                              </p:par>
                            </p:childTnLst>
                          </p:cTn>
                        </p:par>
                        <p:par>
                          <p:cTn id="77" fill="hold">
                            <p:stCondLst>
                              <p:cond delay="9000"/>
                            </p:stCondLst>
                            <p:childTnLst>
                              <p:par>
                                <p:cTn id="78" presetID="10" presetClass="entr" presetSubtype="0" fill="hold" nodeType="afterEffect">
                                  <p:stCondLst>
                                    <p:cond delay="0"/>
                                  </p:stCondLst>
                                  <p:childTnLst>
                                    <p:set>
                                      <p:cBhvr>
                                        <p:cTn id="79" dur="1" fill="hold">
                                          <p:stCondLst>
                                            <p:cond delay="0"/>
                                          </p:stCondLst>
                                        </p:cTn>
                                        <p:tgtEl>
                                          <p:spTgt spid="1047"/>
                                        </p:tgtEl>
                                        <p:attrNameLst>
                                          <p:attrName>style.visibility</p:attrName>
                                        </p:attrNameLst>
                                      </p:cBhvr>
                                      <p:to>
                                        <p:strVal val="visible"/>
                                      </p:to>
                                    </p:set>
                                    <p:animEffect transition="in" filter="fade">
                                      <p:cBhvr>
                                        <p:cTn id="80" dur="500"/>
                                        <p:tgtEl>
                                          <p:spTgt spid="1047"/>
                                        </p:tgtEl>
                                      </p:cBhvr>
                                    </p:animEffect>
                                  </p:childTnLst>
                                </p:cTn>
                              </p:par>
                            </p:childTnLst>
                          </p:cTn>
                        </p:par>
                        <p:par>
                          <p:cTn id="81" fill="hold">
                            <p:stCondLst>
                              <p:cond delay="9500"/>
                            </p:stCondLst>
                            <p:childTnLst>
                              <p:par>
                                <p:cTn id="82" presetID="10" presetClass="entr" presetSubtype="0" fill="hold" nodeType="afterEffect">
                                  <p:stCondLst>
                                    <p:cond delay="0"/>
                                  </p:stCondLst>
                                  <p:childTnLst>
                                    <p:set>
                                      <p:cBhvr>
                                        <p:cTn id="83" dur="1" fill="hold">
                                          <p:stCondLst>
                                            <p:cond delay="0"/>
                                          </p:stCondLst>
                                        </p:cTn>
                                        <p:tgtEl>
                                          <p:spTgt spid="1073"/>
                                        </p:tgtEl>
                                        <p:attrNameLst>
                                          <p:attrName>style.visibility</p:attrName>
                                        </p:attrNameLst>
                                      </p:cBhvr>
                                      <p:to>
                                        <p:strVal val="visible"/>
                                      </p:to>
                                    </p:set>
                                    <p:animEffect transition="in" filter="fade">
                                      <p:cBhvr>
                                        <p:cTn id="84" dur="500"/>
                                        <p:tgtEl>
                                          <p:spTgt spid="1073"/>
                                        </p:tgtEl>
                                      </p:cBhvr>
                                    </p:animEffect>
                                  </p:childTnLst>
                                </p:cTn>
                              </p:par>
                            </p:childTnLst>
                          </p:cTn>
                        </p:par>
                        <p:par>
                          <p:cTn id="85" fill="hold">
                            <p:stCondLst>
                              <p:cond delay="10000"/>
                            </p:stCondLst>
                            <p:childTnLst>
                              <p:par>
                                <p:cTn id="86" presetID="10" presetClass="entr" presetSubtype="0" fill="hold" nodeType="afterEffect">
                                  <p:stCondLst>
                                    <p:cond delay="0"/>
                                  </p:stCondLst>
                                  <p:childTnLst>
                                    <p:set>
                                      <p:cBhvr>
                                        <p:cTn id="87" dur="1" fill="hold">
                                          <p:stCondLst>
                                            <p:cond delay="0"/>
                                          </p:stCondLst>
                                        </p:cTn>
                                        <p:tgtEl>
                                          <p:spTgt spid="1060"/>
                                        </p:tgtEl>
                                        <p:attrNameLst>
                                          <p:attrName>style.visibility</p:attrName>
                                        </p:attrNameLst>
                                      </p:cBhvr>
                                      <p:to>
                                        <p:strVal val="visible"/>
                                      </p:to>
                                    </p:set>
                                    <p:animEffect transition="in" filter="fade">
                                      <p:cBhvr>
                                        <p:cTn id="88" dur="500"/>
                                        <p:tgtEl>
                                          <p:spTgt spid="1060"/>
                                        </p:tgtEl>
                                      </p:cBhvr>
                                    </p:animEffect>
                                  </p:childTnLst>
                                </p:cTn>
                              </p:par>
                            </p:childTnLst>
                          </p:cTn>
                        </p:par>
                        <p:par>
                          <p:cTn id="89" fill="hold">
                            <p:stCondLst>
                              <p:cond delay="10500"/>
                            </p:stCondLst>
                            <p:childTnLst>
                              <p:par>
                                <p:cTn id="90" presetID="10" presetClass="entr" presetSubtype="0" fill="hold" nodeType="afterEffect">
                                  <p:stCondLst>
                                    <p:cond delay="0"/>
                                  </p:stCondLst>
                                  <p:childTnLst>
                                    <p:set>
                                      <p:cBhvr>
                                        <p:cTn id="91" dur="1" fill="hold">
                                          <p:stCondLst>
                                            <p:cond delay="0"/>
                                          </p:stCondLst>
                                        </p:cTn>
                                        <p:tgtEl>
                                          <p:spTgt spid="1062"/>
                                        </p:tgtEl>
                                        <p:attrNameLst>
                                          <p:attrName>style.visibility</p:attrName>
                                        </p:attrNameLst>
                                      </p:cBhvr>
                                      <p:to>
                                        <p:strVal val="visible"/>
                                      </p:to>
                                    </p:set>
                                    <p:animEffect transition="in" filter="fade">
                                      <p:cBhvr>
                                        <p:cTn id="92" dur="500"/>
                                        <p:tgtEl>
                                          <p:spTgt spid="1062"/>
                                        </p:tgtEl>
                                      </p:cBhvr>
                                    </p:animEffect>
                                  </p:childTnLst>
                                </p:cTn>
                              </p:par>
                            </p:childTnLst>
                          </p:cTn>
                        </p:par>
                        <p:par>
                          <p:cTn id="93" fill="hold">
                            <p:stCondLst>
                              <p:cond delay="11000"/>
                            </p:stCondLst>
                            <p:childTnLst>
                              <p:par>
                                <p:cTn id="94" presetID="10" presetClass="entr" presetSubtype="0" fill="hold" nodeType="afterEffect">
                                  <p:stCondLst>
                                    <p:cond delay="0"/>
                                  </p:stCondLst>
                                  <p:childTnLst>
                                    <p:set>
                                      <p:cBhvr>
                                        <p:cTn id="95" dur="1" fill="hold">
                                          <p:stCondLst>
                                            <p:cond delay="0"/>
                                          </p:stCondLst>
                                        </p:cTn>
                                        <p:tgtEl>
                                          <p:spTgt spid="1063"/>
                                        </p:tgtEl>
                                        <p:attrNameLst>
                                          <p:attrName>style.visibility</p:attrName>
                                        </p:attrNameLst>
                                      </p:cBhvr>
                                      <p:to>
                                        <p:strVal val="visible"/>
                                      </p:to>
                                    </p:set>
                                    <p:animEffect transition="in" filter="fade">
                                      <p:cBhvr>
                                        <p:cTn id="96" dur="500"/>
                                        <p:tgtEl>
                                          <p:spTgt spid="1063"/>
                                        </p:tgtEl>
                                      </p:cBhvr>
                                    </p:animEffect>
                                  </p:childTnLst>
                                </p:cTn>
                              </p:par>
                            </p:childTnLst>
                          </p:cTn>
                        </p:par>
                        <p:par>
                          <p:cTn id="97" fill="hold">
                            <p:stCondLst>
                              <p:cond delay="11500"/>
                            </p:stCondLst>
                            <p:childTnLst>
                              <p:par>
                                <p:cTn id="98" presetID="10" presetClass="entr" presetSubtype="0" fill="hold" nodeType="afterEffect">
                                  <p:stCondLst>
                                    <p:cond delay="0"/>
                                  </p:stCondLst>
                                  <p:childTnLst>
                                    <p:set>
                                      <p:cBhvr>
                                        <p:cTn id="99" dur="1" fill="hold">
                                          <p:stCondLst>
                                            <p:cond delay="0"/>
                                          </p:stCondLst>
                                        </p:cTn>
                                        <p:tgtEl>
                                          <p:spTgt spid="1061"/>
                                        </p:tgtEl>
                                        <p:attrNameLst>
                                          <p:attrName>style.visibility</p:attrName>
                                        </p:attrNameLst>
                                      </p:cBhvr>
                                      <p:to>
                                        <p:strVal val="visible"/>
                                      </p:to>
                                    </p:set>
                                    <p:animEffect transition="in" filter="fade">
                                      <p:cBhvr>
                                        <p:cTn id="100" dur="500"/>
                                        <p:tgtEl>
                                          <p:spTgt spid="1061"/>
                                        </p:tgtEl>
                                      </p:cBhvr>
                                    </p:animEffect>
                                  </p:childTnLst>
                                </p:cTn>
                              </p:par>
                            </p:childTnLst>
                          </p:cTn>
                        </p:par>
                        <p:par>
                          <p:cTn id="101" fill="hold">
                            <p:stCondLst>
                              <p:cond delay="12000"/>
                            </p:stCondLst>
                            <p:childTnLst>
                              <p:par>
                                <p:cTn id="102" presetID="10" presetClass="entr" presetSubtype="0" fill="hold" nodeType="afterEffect">
                                  <p:stCondLst>
                                    <p:cond delay="0"/>
                                  </p:stCondLst>
                                  <p:childTnLst>
                                    <p:set>
                                      <p:cBhvr>
                                        <p:cTn id="103" dur="1" fill="hold">
                                          <p:stCondLst>
                                            <p:cond delay="0"/>
                                          </p:stCondLst>
                                        </p:cTn>
                                        <p:tgtEl>
                                          <p:spTgt spid="1057"/>
                                        </p:tgtEl>
                                        <p:attrNameLst>
                                          <p:attrName>style.visibility</p:attrName>
                                        </p:attrNameLst>
                                      </p:cBhvr>
                                      <p:to>
                                        <p:strVal val="visible"/>
                                      </p:to>
                                    </p:set>
                                    <p:animEffect transition="in" filter="fade">
                                      <p:cBhvr>
                                        <p:cTn id="104" dur="500"/>
                                        <p:tgtEl>
                                          <p:spTgt spid="1057"/>
                                        </p:tgtEl>
                                      </p:cBhvr>
                                    </p:animEffect>
                                  </p:childTnLst>
                                </p:cTn>
                              </p:par>
                              <p:par>
                                <p:cTn id="105" presetID="47" presetClass="exit" presetSubtype="0" fill="hold" nodeType="withEffect">
                                  <p:stCondLst>
                                    <p:cond delay="0"/>
                                  </p:stCondLst>
                                  <p:childTnLst>
                                    <p:animEffect transition="out" filter="fade">
                                      <p:cBhvr>
                                        <p:cTn id="106" dur="1000"/>
                                        <p:tgtEl>
                                          <p:spTgt spid="1080"/>
                                        </p:tgtEl>
                                      </p:cBhvr>
                                    </p:animEffect>
                                    <p:anim calcmode="lin" valueType="num">
                                      <p:cBhvr>
                                        <p:cTn id="107" dur="1000"/>
                                        <p:tgtEl>
                                          <p:spTgt spid="1080"/>
                                        </p:tgtEl>
                                        <p:attrNameLst>
                                          <p:attrName>ppt_x</p:attrName>
                                        </p:attrNameLst>
                                      </p:cBhvr>
                                      <p:tavLst>
                                        <p:tav tm="0">
                                          <p:val>
                                            <p:strVal val="ppt_x"/>
                                          </p:val>
                                        </p:tav>
                                        <p:tav tm="100000">
                                          <p:val>
                                            <p:strVal val="ppt_x"/>
                                          </p:val>
                                        </p:tav>
                                      </p:tavLst>
                                    </p:anim>
                                    <p:anim calcmode="lin" valueType="num">
                                      <p:cBhvr>
                                        <p:cTn id="108" dur="1000"/>
                                        <p:tgtEl>
                                          <p:spTgt spid="1080"/>
                                        </p:tgtEl>
                                        <p:attrNameLst>
                                          <p:attrName>ppt_y</p:attrName>
                                        </p:attrNameLst>
                                      </p:cBhvr>
                                      <p:tavLst>
                                        <p:tav tm="0">
                                          <p:val>
                                            <p:strVal val="ppt_y"/>
                                          </p:val>
                                        </p:tav>
                                        <p:tav tm="100000">
                                          <p:val>
                                            <p:strVal val="ppt_y-.1"/>
                                          </p:val>
                                        </p:tav>
                                      </p:tavLst>
                                    </p:anim>
                                    <p:set>
                                      <p:cBhvr>
                                        <p:cTn id="109" dur="1" fill="hold">
                                          <p:stCondLst>
                                            <p:cond delay="999"/>
                                          </p:stCondLst>
                                        </p:cTn>
                                        <p:tgtEl>
                                          <p:spTgt spid="1080"/>
                                        </p:tgtEl>
                                        <p:attrNameLst>
                                          <p:attrName>style.visibility</p:attrName>
                                        </p:attrNameLst>
                                      </p:cBhvr>
                                      <p:to>
                                        <p:strVal val="hidden"/>
                                      </p:to>
                                    </p:set>
                                  </p:childTnLst>
                                </p:cTn>
                              </p:par>
                            </p:childTnLst>
                          </p:cTn>
                        </p:par>
                        <p:par>
                          <p:cTn id="110" fill="hold">
                            <p:stCondLst>
                              <p:cond delay="13000"/>
                            </p:stCondLst>
                            <p:childTnLst>
                              <p:par>
                                <p:cTn id="111" presetID="10" presetClass="entr" presetSubtype="0" fill="hold" nodeType="afterEffect">
                                  <p:stCondLst>
                                    <p:cond delay="0"/>
                                  </p:stCondLst>
                                  <p:childTnLst>
                                    <p:set>
                                      <p:cBhvr>
                                        <p:cTn id="112" dur="1" fill="hold">
                                          <p:stCondLst>
                                            <p:cond delay="0"/>
                                          </p:stCondLst>
                                        </p:cTn>
                                        <p:tgtEl>
                                          <p:spTgt spid="1056"/>
                                        </p:tgtEl>
                                        <p:attrNameLst>
                                          <p:attrName>style.visibility</p:attrName>
                                        </p:attrNameLst>
                                      </p:cBhvr>
                                      <p:to>
                                        <p:strVal val="visible"/>
                                      </p:to>
                                    </p:set>
                                    <p:animEffect transition="in" filter="fade">
                                      <p:cBhvr>
                                        <p:cTn id="113" dur="500"/>
                                        <p:tgtEl>
                                          <p:spTgt spid="1056"/>
                                        </p:tgtEl>
                                      </p:cBhvr>
                                    </p:animEffect>
                                  </p:childTnLst>
                                </p:cTn>
                              </p:par>
                              <p:par>
                                <p:cTn id="114" presetID="47" presetClass="entr" presetSubtype="0" fill="hold" nodeType="withEffect">
                                  <p:stCondLst>
                                    <p:cond delay="0"/>
                                  </p:stCondLst>
                                  <p:childTnLst>
                                    <p:set>
                                      <p:cBhvr>
                                        <p:cTn id="115" dur="1" fill="hold">
                                          <p:stCondLst>
                                            <p:cond delay="0"/>
                                          </p:stCondLst>
                                        </p:cTn>
                                        <p:tgtEl>
                                          <p:spTgt spid="5"/>
                                        </p:tgtEl>
                                        <p:attrNameLst>
                                          <p:attrName>style.visibility</p:attrName>
                                        </p:attrNameLst>
                                      </p:cBhvr>
                                      <p:to>
                                        <p:strVal val="visible"/>
                                      </p:to>
                                    </p:set>
                                    <p:animEffect transition="in" filter="fade">
                                      <p:cBhvr>
                                        <p:cTn id="116" dur="1000"/>
                                        <p:tgtEl>
                                          <p:spTgt spid="5"/>
                                        </p:tgtEl>
                                      </p:cBhvr>
                                    </p:animEffect>
                                    <p:anim calcmode="lin" valueType="num">
                                      <p:cBhvr>
                                        <p:cTn id="117" dur="1000" fill="hold"/>
                                        <p:tgtEl>
                                          <p:spTgt spid="5"/>
                                        </p:tgtEl>
                                        <p:attrNameLst>
                                          <p:attrName>ppt_x</p:attrName>
                                        </p:attrNameLst>
                                      </p:cBhvr>
                                      <p:tavLst>
                                        <p:tav tm="0">
                                          <p:val>
                                            <p:strVal val="#ppt_x"/>
                                          </p:val>
                                        </p:tav>
                                        <p:tav tm="100000">
                                          <p:val>
                                            <p:strVal val="#ppt_x"/>
                                          </p:val>
                                        </p:tav>
                                      </p:tavLst>
                                    </p:anim>
                                    <p:anim calcmode="lin" valueType="num">
                                      <p:cBhvr>
                                        <p:cTn id="118" dur="1000" fill="hold"/>
                                        <p:tgtEl>
                                          <p:spTgt spid="5"/>
                                        </p:tgtEl>
                                        <p:attrNameLst>
                                          <p:attrName>ppt_y</p:attrName>
                                        </p:attrNameLst>
                                      </p:cBhvr>
                                      <p:tavLst>
                                        <p:tav tm="0">
                                          <p:val>
                                            <p:strVal val="#ppt_y-.1"/>
                                          </p:val>
                                        </p:tav>
                                        <p:tav tm="100000">
                                          <p:val>
                                            <p:strVal val="#ppt_y"/>
                                          </p:val>
                                        </p:tav>
                                      </p:tavLst>
                                    </p:anim>
                                  </p:childTnLst>
                                </p:cTn>
                              </p:par>
                            </p:childTnLst>
                          </p:cTn>
                        </p:par>
                        <p:par>
                          <p:cTn id="119" fill="hold">
                            <p:stCondLst>
                              <p:cond delay="14000"/>
                            </p:stCondLst>
                            <p:childTnLst>
                              <p:par>
                                <p:cTn id="120" presetID="10" presetClass="entr" presetSubtype="0" fill="hold" nodeType="afterEffect">
                                  <p:stCondLst>
                                    <p:cond delay="0"/>
                                  </p:stCondLst>
                                  <p:childTnLst>
                                    <p:set>
                                      <p:cBhvr>
                                        <p:cTn id="121" dur="1" fill="hold">
                                          <p:stCondLst>
                                            <p:cond delay="0"/>
                                          </p:stCondLst>
                                        </p:cTn>
                                        <p:tgtEl>
                                          <p:spTgt spid="1055"/>
                                        </p:tgtEl>
                                        <p:attrNameLst>
                                          <p:attrName>style.visibility</p:attrName>
                                        </p:attrNameLst>
                                      </p:cBhvr>
                                      <p:to>
                                        <p:strVal val="visible"/>
                                      </p:to>
                                    </p:set>
                                    <p:animEffect transition="in" filter="fade">
                                      <p:cBhvr>
                                        <p:cTn id="122" dur="500"/>
                                        <p:tgtEl>
                                          <p:spTgt spid="1055"/>
                                        </p:tgtEl>
                                      </p:cBhvr>
                                    </p:animEffect>
                                  </p:childTnLst>
                                </p:cTn>
                              </p:par>
                            </p:childTnLst>
                          </p:cTn>
                        </p:par>
                        <p:par>
                          <p:cTn id="123" fill="hold">
                            <p:stCondLst>
                              <p:cond delay="14500"/>
                            </p:stCondLst>
                            <p:childTnLst>
                              <p:par>
                                <p:cTn id="124" presetID="10" presetClass="entr" presetSubtype="0" fill="hold" nodeType="afterEffect">
                                  <p:stCondLst>
                                    <p:cond delay="0"/>
                                  </p:stCondLst>
                                  <p:childTnLst>
                                    <p:set>
                                      <p:cBhvr>
                                        <p:cTn id="125" dur="1" fill="hold">
                                          <p:stCondLst>
                                            <p:cond delay="0"/>
                                          </p:stCondLst>
                                        </p:cTn>
                                        <p:tgtEl>
                                          <p:spTgt spid="1050"/>
                                        </p:tgtEl>
                                        <p:attrNameLst>
                                          <p:attrName>style.visibility</p:attrName>
                                        </p:attrNameLst>
                                      </p:cBhvr>
                                      <p:to>
                                        <p:strVal val="visible"/>
                                      </p:to>
                                    </p:set>
                                    <p:animEffect transition="in" filter="fade">
                                      <p:cBhvr>
                                        <p:cTn id="126" dur="500"/>
                                        <p:tgtEl>
                                          <p:spTgt spid="1050"/>
                                        </p:tgtEl>
                                      </p:cBhvr>
                                    </p:animEffect>
                                  </p:childTnLst>
                                </p:cTn>
                              </p:par>
                            </p:childTnLst>
                          </p:cTn>
                        </p:par>
                        <p:par>
                          <p:cTn id="127" fill="hold">
                            <p:stCondLst>
                              <p:cond delay="15000"/>
                            </p:stCondLst>
                            <p:childTnLst>
                              <p:par>
                                <p:cTn id="128" presetID="10" presetClass="entr" presetSubtype="0" fill="hold" nodeType="afterEffect">
                                  <p:stCondLst>
                                    <p:cond delay="0"/>
                                  </p:stCondLst>
                                  <p:childTnLst>
                                    <p:set>
                                      <p:cBhvr>
                                        <p:cTn id="129" dur="1" fill="hold">
                                          <p:stCondLst>
                                            <p:cond delay="0"/>
                                          </p:stCondLst>
                                        </p:cTn>
                                        <p:tgtEl>
                                          <p:spTgt spid="1051"/>
                                        </p:tgtEl>
                                        <p:attrNameLst>
                                          <p:attrName>style.visibility</p:attrName>
                                        </p:attrNameLst>
                                      </p:cBhvr>
                                      <p:to>
                                        <p:strVal val="visible"/>
                                      </p:to>
                                    </p:set>
                                    <p:animEffect transition="in" filter="fade">
                                      <p:cBhvr>
                                        <p:cTn id="130" dur="500"/>
                                        <p:tgtEl>
                                          <p:spTgt spid="1051"/>
                                        </p:tgtEl>
                                      </p:cBhvr>
                                    </p:animEffect>
                                  </p:childTnLst>
                                </p:cTn>
                              </p:par>
                            </p:childTnLst>
                          </p:cTn>
                        </p:par>
                        <p:par>
                          <p:cTn id="131" fill="hold">
                            <p:stCondLst>
                              <p:cond delay="15500"/>
                            </p:stCondLst>
                            <p:childTnLst>
                              <p:par>
                                <p:cTn id="132" presetID="10" presetClass="entr" presetSubtype="0" fill="hold" nodeType="afterEffect">
                                  <p:stCondLst>
                                    <p:cond delay="0"/>
                                  </p:stCondLst>
                                  <p:childTnLst>
                                    <p:set>
                                      <p:cBhvr>
                                        <p:cTn id="133" dur="1" fill="hold">
                                          <p:stCondLst>
                                            <p:cond delay="0"/>
                                          </p:stCondLst>
                                        </p:cTn>
                                        <p:tgtEl>
                                          <p:spTgt spid="1049"/>
                                        </p:tgtEl>
                                        <p:attrNameLst>
                                          <p:attrName>style.visibility</p:attrName>
                                        </p:attrNameLst>
                                      </p:cBhvr>
                                      <p:to>
                                        <p:strVal val="visible"/>
                                      </p:to>
                                    </p:set>
                                    <p:animEffect transition="in" filter="fade">
                                      <p:cBhvr>
                                        <p:cTn id="134" dur="500"/>
                                        <p:tgtEl>
                                          <p:spTgt spid="1049"/>
                                        </p:tgtEl>
                                      </p:cBhvr>
                                    </p:animEffect>
                                  </p:childTnLst>
                                </p:cTn>
                              </p:par>
                            </p:childTnLst>
                          </p:cTn>
                        </p:par>
                        <p:par>
                          <p:cTn id="135" fill="hold">
                            <p:stCondLst>
                              <p:cond delay="16000"/>
                            </p:stCondLst>
                            <p:childTnLst>
                              <p:par>
                                <p:cTn id="136" presetID="10" presetClass="entr" presetSubtype="0" fill="hold" nodeType="afterEffect">
                                  <p:stCondLst>
                                    <p:cond delay="0"/>
                                  </p:stCondLst>
                                  <p:childTnLst>
                                    <p:set>
                                      <p:cBhvr>
                                        <p:cTn id="137" dur="1" fill="hold">
                                          <p:stCondLst>
                                            <p:cond delay="0"/>
                                          </p:stCondLst>
                                        </p:cTn>
                                        <p:tgtEl>
                                          <p:spTgt spid="1054"/>
                                        </p:tgtEl>
                                        <p:attrNameLst>
                                          <p:attrName>style.visibility</p:attrName>
                                        </p:attrNameLst>
                                      </p:cBhvr>
                                      <p:to>
                                        <p:strVal val="visible"/>
                                      </p:to>
                                    </p:set>
                                    <p:animEffect transition="in" filter="fade">
                                      <p:cBhvr>
                                        <p:cTn id="138" dur="500"/>
                                        <p:tgtEl>
                                          <p:spTgt spid="1054"/>
                                        </p:tgtEl>
                                      </p:cBhvr>
                                    </p:animEffect>
                                  </p:childTnLst>
                                </p:cTn>
                              </p:par>
                            </p:childTnLst>
                          </p:cTn>
                        </p:par>
                        <p:par>
                          <p:cTn id="139" fill="hold">
                            <p:stCondLst>
                              <p:cond delay="16500"/>
                            </p:stCondLst>
                            <p:childTnLst>
                              <p:par>
                                <p:cTn id="140" presetID="10" presetClass="entr" presetSubtype="0" fill="hold" nodeType="afterEffect">
                                  <p:stCondLst>
                                    <p:cond delay="0"/>
                                  </p:stCondLst>
                                  <p:childTnLst>
                                    <p:set>
                                      <p:cBhvr>
                                        <p:cTn id="141" dur="1" fill="hold">
                                          <p:stCondLst>
                                            <p:cond delay="0"/>
                                          </p:stCondLst>
                                        </p:cTn>
                                        <p:tgtEl>
                                          <p:spTgt spid="1048"/>
                                        </p:tgtEl>
                                        <p:attrNameLst>
                                          <p:attrName>style.visibility</p:attrName>
                                        </p:attrNameLst>
                                      </p:cBhvr>
                                      <p:to>
                                        <p:strVal val="visible"/>
                                      </p:to>
                                    </p:set>
                                    <p:animEffect transition="in" filter="fade">
                                      <p:cBhvr>
                                        <p:cTn id="142" dur="500"/>
                                        <p:tgtEl>
                                          <p:spTgt spid="1048"/>
                                        </p:tgtEl>
                                      </p:cBhvr>
                                    </p:animEffect>
                                  </p:childTnLst>
                                </p:cTn>
                              </p:par>
                            </p:childTnLst>
                          </p:cTn>
                        </p:par>
                        <p:par>
                          <p:cTn id="143" fill="hold">
                            <p:stCondLst>
                              <p:cond delay="17000"/>
                            </p:stCondLst>
                            <p:childTnLst>
                              <p:par>
                                <p:cTn id="144" presetID="10" presetClass="entr" presetSubtype="0" fill="hold" nodeType="afterEffect">
                                  <p:stCondLst>
                                    <p:cond delay="0"/>
                                  </p:stCondLst>
                                  <p:childTnLst>
                                    <p:set>
                                      <p:cBhvr>
                                        <p:cTn id="145" dur="1" fill="hold">
                                          <p:stCondLst>
                                            <p:cond delay="0"/>
                                          </p:stCondLst>
                                        </p:cTn>
                                        <p:tgtEl>
                                          <p:spTgt spid="1053"/>
                                        </p:tgtEl>
                                        <p:attrNameLst>
                                          <p:attrName>style.visibility</p:attrName>
                                        </p:attrNameLst>
                                      </p:cBhvr>
                                      <p:to>
                                        <p:strVal val="visible"/>
                                      </p:to>
                                    </p:set>
                                    <p:animEffect transition="in" filter="fade">
                                      <p:cBhvr>
                                        <p:cTn id="146" dur="500"/>
                                        <p:tgtEl>
                                          <p:spTgt spid="1053"/>
                                        </p:tgtEl>
                                      </p:cBhvr>
                                    </p:animEffect>
                                  </p:childTnLst>
                                </p:cTn>
                              </p:par>
                            </p:childTnLst>
                          </p:cTn>
                        </p:par>
                        <p:par>
                          <p:cTn id="147" fill="hold">
                            <p:stCondLst>
                              <p:cond delay="17500"/>
                            </p:stCondLst>
                            <p:childTnLst>
                              <p:par>
                                <p:cTn id="148" presetID="10" presetClass="entr" presetSubtype="0" fill="hold" nodeType="afterEffect">
                                  <p:stCondLst>
                                    <p:cond delay="0"/>
                                  </p:stCondLst>
                                  <p:childTnLst>
                                    <p:set>
                                      <p:cBhvr>
                                        <p:cTn id="149" dur="1" fill="hold">
                                          <p:stCondLst>
                                            <p:cond delay="0"/>
                                          </p:stCondLst>
                                        </p:cTn>
                                        <p:tgtEl>
                                          <p:spTgt spid="1052"/>
                                        </p:tgtEl>
                                        <p:attrNameLst>
                                          <p:attrName>style.visibility</p:attrName>
                                        </p:attrNameLst>
                                      </p:cBhvr>
                                      <p:to>
                                        <p:strVal val="visible"/>
                                      </p:to>
                                    </p:set>
                                    <p:animEffect transition="in" filter="fade">
                                      <p:cBhvr>
                                        <p:cTn id="150" dur="500"/>
                                        <p:tgtEl>
                                          <p:spTgt spid="1052"/>
                                        </p:tgtEl>
                                      </p:cBhvr>
                                    </p:animEffect>
                                  </p:childTnLst>
                                </p:cTn>
                              </p:par>
                            </p:childTnLst>
                          </p:cTn>
                        </p:par>
                        <p:par>
                          <p:cTn id="151" fill="hold">
                            <p:stCondLst>
                              <p:cond delay="18000"/>
                            </p:stCondLst>
                            <p:childTnLst>
                              <p:par>
                                <p:cTn id="152" presetID="10" presetClass="entr" presetSubtype="0" fill="hold" nodeType="afterEffect">
                                  <p:stCondLst>
                                    <p:cond delay="0"/>
                                  </p:stCondLst>
                                  <p:childTnLst>
                                    <p:set>
                                      <p:cBhvr>
                                        <p:cTn id="153" dur="1" fill="hold">
                                          <p:stCondLst>
                                            <p:cond delay="0"/>
                                          </p:stCondLst>
                                        </p:cTn>
                                        <p:tgtEl>
                                          <p:spTgt spid="1041"/>
                                        </p:tgtEl>
                                        <p:attrNameLst>
                                          <p:attrName>style.visibility</p:attrName>
                                        </p:attrNameLst>
                                      </p:cBhvr>
                                      <p:to>
                                        <p:strVal val="visible"/>
                                      </p:to>
                                    </p:set>
                                    <p:animEffect transition="in" filter="fade">
                                      <p:cBhvr>
                                        <p:cTn id="154" dur="500"/>
                                        <p:tgtEl>
                                          <p:spTgt spid="1041"/>
                                        </p:tgtEl>
                                      </p:cBhvr>
                                    </p:animEffect>
                                  </p:childTnLst>
                                </p:cTn>
                              </p:par>
                            </p:childTnLst>
                          </p:cTn>
                        </p:par>
                        <p:par>
                          <p:cTn id="155" fill="hold">
                            <p:stCondLst>
                              <p:cond delay="18500"/>
                            </p:stCondLst>
                            <p:childTnLst>
                              <p:par>
                                <p:cTn id="156" presetID="10" presetClass="entr" presetSubtype="0" fill="hold" nodeType="afterEffect">
                                  <p:stCondLst>
                                    <p:cond delay="0"/>
                                  </p:stCondLst>
                                  <p:childTnLst>
                                    <p:set>
                                      <p:cBhvr>
                                        <p:cTn id="157" dur="1" fill="hold">
                                          <p:stCondLst>
                                            <p:cond delay="0"/>
                                          </p:stCondLst>
                                        </p:cTn>
                                        <p:tgtEl>
                                          <p:spTgt spid="6"/>
                                        </p:tgtEl>
                                        <p:attrNameLst>
                                          <p:attrName>style.visibility</p:attrName>
                                        </p:attrNameLst>
                                      </p:cBhvr>
                                      <p:to>
                                        <p:strVal val="visible"/>
                                      </p:to>
                                    </p:set>
                                    <p:animEffect transition="in" filter="fade">
                                      <p:cBhvr>
                                        <p:cTn id="158" dur="500"/>
                                        <p:tgtEl>
                                          <p:spTgt spid="6"/>
                                        </p:tgtEl>
                                      </p:cBhvr>
                                    </p:animEffect>
                                  </p:childTnLst>
                                </p:cTn>
                              </p:par>
                            </p:childTnLst>
                          </p:cTn>
                        </p:par>
                        <p:par>
                          <p:cTn id="159" fill="hold">
                            <p:stCondLst>
                              <p:cond delay="19000"/>
                            </p:stCondLst>
                            <p:childTnLst>
                              <p:par>
                                <p:cTn id="160" presetID="10" presetClass="entr" presetSubtype="0" fill="hold" nodeType="afterEffect">
                                  <p:stCondLst>
                                    <p:cond delay="0"/>
                                  </p:stCondLst>
                                  <p:childTnLst>
                                    <p:set>
                                      <p:cBhvr>
                                        <p:cTn id="161" dur="1" fill="hold">
                                          <p:stCondLst>
                                            <p:cond delay="0"/>
                                          </p:stCondLst>
                                        </p:cTn>
                                        <p:tgtEl>
                                          <p:spTgt spid="7"/>
                                        </p:tgtEl>
                                        <p:attrNameLst>
                                          <p:attrName>style.visibility</p:attrName>
                                        </p:attrNameLst>
                                      </p:cBhvr>
                                      <p:to>
                                        <p:strVal val="visible"/>
                                      </p:to>
                                    </p:set>
                                    <p:animEffect transition="in" filter="fade">
                                      <p:cBhvr>
                                        <p:cTn id="162" dur="500"/>
                                        <p:tgtEl>
                                          <p:spTgt spid="7"/>
                                        </p:tgtEl>
                                      </p:cBhvr>
                                    </p:animEffect>
                                  </p:childTnLst>
                                </p:cTn>
                              </p:par>
                            </p:childTnLst>
                          </p:cTn>
                        </p:par>
                        <p:par>
                          <p:cTn id="163" fill="hold">
                            <p:stCondLst>
                              <p:cond delay="19500"/>
                            </p:stCondLst>
                            <p:childTnLst>
                              <p:par>
                                <p:cTn id="164" presetID="10" presetClass="entr" presetSubtype="0" fill="hold" nodeType="afterEffect">
                                  <p:stCondLst>
                                    <p:cond delay="0"/>
                                  </p:stCondLst>
                                  <p:childTnLst>
                                    <p:set>
                                      <p:cBhvr>
                                        <p:cTn id="165" dur="1" fill="hold">
                                          <p:stCondLst>
                                            <p:cond delay="0"/>
                                          </p:stCondLst>
                                        </p:cTn>
                                        <p:tgtEl>
                                          <p:spTgt spid="11"/>
                                        </p:tgtEl>
                                        <p:attrNameLst>
                                          <p:attrName>style.visibility</p:attrName>
                                        </p:attrNameLst>
                                      </p:cBhvr>
                                      <p:to>
                                        <p:strVal val="visible"/>
                                      </p:to>
                                    </p:set>
                                    <p:animEffect transition="in" filter="fade">
                                      <p:cBhvr>
                                        <p:cTn id="166" dur="500"/>
                                        <p:tgtEl>
                                          <p:spTgt spid="11"/>
                                        </p:tgtEl>
                                      </p:cBhvr>
                                    </p:animEffect>
                                  </p:childTnLst>
                                </p:cTn>
                              </p:par>
                            </p:childTnLst>
                          </p:cTn>
                        </p:par>
                        <p:par>
                          <p:cTn id="167" fill="hold">
                            <p:stCondLst>
                              <p:cond delay="20000"/>
                            </p:stCondLst>
                            <p:childTnLst>
                              <p:par>
                                <p:cTn id="168" presetID="10" presetClass="entr" presetSubtype="0" fill="hold" nodeType="afterEffect">
                                  <p:stCondLst>
                                    <p:cond delay="0"/>
                                  </p:stCondLst>
                                  <p:childTnLst>
                                    <p:set>
                                      <p:cBhvr>
                                        <p:cTn id="169" dur="1" fill="hold">
                                          <p:stCondLst>
                                            <p:cond delay="0"/>
                                          </p:stCondLst>
                                        </p:cTn>
                                        <p:tgtEl>
                                          <p:spTgt spid="12"/>
                                        </p:tgtEl>
                                        <p:attrNameLst>
                                          <p:attrName>style.visibility</p:attrName>
                                        </p:attrNameLst>
                                      </p:cBhvr>
                                      <p:to>
                                        <p:strVal val="visible"/>
                                      </p:to>
                                    </p:set>
                                    <p:animEffect transition="in" filter="fade">
                                      <p:cBhvr>
                                        <p:cTn id="170" dur="500"/>
                                        <p:tgtEl>
                                          <p:spTgt spid="12"/>
                                        </p:tgtEl>
                                      </p:cBhvr>
                                    </p:animEffect>
                                  </p:childTnLst>
                                </p:cTn>
                              </p:par>
                            </p:childTnLst>
                          </p:cTn>
                        </p:par>
                        <p:par>
                          <p:cTn id="171" fill="hold">
                            <p:stCondLst>
                              <p:cond delay="20500"/>
                            </p:stCondLst>
                            <p:childTnLst>
                              <p:par>
                                <p:cTn id="172" presetID="10" presetClass="entr" presetSubtype="0" fill="hold" nodeType="afterEffect">
                                  <p:stCondLst>
                                    <p:cond delay="0"/>
                                  </p:stCondLst>
                                  <p:childTnLst>
                                    <p:set>
                                      <p:cBhvr>
                                        <p:cTn id="173" dur="1" fill="hold">
                                          <p:stCondLst>
                                            <p:cond delay="0"/>
                                          </p:stCondLst>
                                        </p:cTn>
                                        <p:tgtEl>
                                          <p:spTgt spid="45"/>
                                        </p:tgtEl>
                                        <p:attrNameLst>
                                          <p:attrName>style.visibility</p:attrName>
                                        </p:attrNameLst>
                                      </p:cBhvr>
                                      <p:to>
                                        <p:strVal val="visible"/>
                                      </p:to>
                                    </p:set>
                                    <p:animEffect transition="in" filter="fade">
                                      <p:cBhvr>
                                        <p:cTn id="174" dur="500"/>
                                        <p:tgtEl>
                                          <p:spTgt spid="45"/>
                                        </p:tgtEl>
                                      </p:cBhvr>
                                    </p:animEffect>
                                  </p:childTnLst>
                                </p:cTn>
                              </p:par>
                            </p:childTnLst>
                          </p:cTn>
                        </p:par>
                        <p:par>
                          <p:cTn id="175" fill="hold">
                            <p:stCondLst>
                              <p:cond delay="21000"/>
                            </p:stCondLst>
                            <p:childTnLst>
                              <p:par>
                                <p:cTn id="176" presetID="10" presetClass="entr" presetSubtype="0" fill="hold" nodeType="afterEffect">
                                  <p:stCondLst>
                                    <p:cond delay="0"/>
                                  </p:stCondLst>
                                  <p:childTnLst>
                                    <p:set>
                                      <p:cBhvr>
                                        <p:cTn id="177" dur="1" fill="hold">
                                          <p:stCondLst>
                                            <p:cond delay="0"/>
                                          </p:stCondLst>
                                        </p:cTn>
                                        <p:tgtEl>
                                          <p:spTgt spid="44"/>
                                        </p:tgtEl>
                                        <p:attrNameLst>
                                          <p:attrName>style.visibility</p:attrName>
                                        </p:attrNameLst>
                                      </p:cBhvr>
                                      <p:to>
                                        <p:strVal val="visible"/>
                                      </p:to>
                                    </p:set>
                                    <p:animEffect transition="in" filter="fade">
                                      <p:cBhvr>
                                        <p:cTn id="178" dur="500"/>
                                        <p:tgtEl>
                                          <p:spTgt spid="44"/>
                                        </p:tgtEl>
                                      </p:cBhvr>
                                    </p:animEffect>
                                  </p:childTnLst>
                                </p:cTn>
                              </p:par>
                            </p:childTnLst>
                          </p:cTn>
                        </p:par>
                        <p:par>
                          <p:cTn id="179" fill="hold">
                            <p:stCondLst>
                              <p:cond delay="21500"/>
                            </p:stCondLst>
                            <p:childTnLst>
                              <p:par>
                                <p:cTn id="180" presetID="10" presetClass="entr" presetSubtype="0" fill="hold" nodeType="afterEffect">
                                  <p:stCondLst>
                                    <p:cond delay="0"/>
                                  </p:stCondLst>
                                  <p:childTnLst>
                                    <p:set>
                                      <p:cBhvr>
                                        <p:cTn id="181" dur="1" fill="hold">
                                          <p:stCondLst>
                                            <p:cond delay="0"/>
                                          </p:stCondLst>
                                        </p:cTn>
                                        <p:tgtEl>
                                          <p:spTgt spid="43"/>
                                        </p:tgtEl>
                                        <p:attrNameLst>
                                          <p:attrName>style.visibility</p:attrName>
                                        </p:attrNameLst>
                                      </p:cBhvr>
                                      <p:to>
                                        <p:strVal val="visible"/>
                                      </p:to>
                                    </p:set>
                                    <p:animEffect transition="in" filter="fade">
                                      <p:cBhvr>
                                        <p:cTn id="182" dur="500"/>
                                        <p:tgtEl>
                                          <p:spTgt spid="43"/>
                                        </p:tgtEl>
                                      </p:cBhvr>
                                    </p:animEffect>
                                  </p:childTnLst>
                                </p:cTn>
                              </p:par>
                            </p:childTnLst>
                          </p:cTn>
                        </p:par>
                        <p:par>
                          <p:cTn id="183" fill="hold">
                            <p:stCondLst>
                              <p:cond delay="22000"/>
                            </p:stCondLst>
                            <p:childTnLst>
                              <p:par>
                                <p:cTn id="184" presetID="10" presetClass="entr" presetSubtype="0" fill="hold" nodeType="afterEffect">
                                  <p:stCondLst>
                                    <p:cond delay="0"/>
                                  </p:stCondLst>
                                  <p:childTnLst>
                                    <p:set>
                                      <p:cBhvr>
                                        <p:cTn id="185" dur="1" fill="hold">
                                          <p:stCondLst>
                                            <p:cond delay="0"/>
                                          </p:stCondLst>
                                        </p:cTn>
                                        <p:tgtEl>
                                          <p:spTgt spid="1079"/>
                                        </p:tgtEl>
                                        <p:attrNameLst>
                                          <p:attrName>style.visibility</p:attrName>
                                        </p:attrNameLst>
                                      </p:cBhvr>
                                      <p:to>
                                        <p:strVal val="visible"/>
                                      </p:to>
                                    </p:set>
                                    <p:animEffect transition="in" filter="fade">
                                      <p:cBhvr>
                                        <p:cTn id="186" dur="500"/>
                                        <p:tgtEl>
                                          <p:spTgt spid="1079"/>
                                        </p:tgtEl>
                                      </p:cBhvr>
                                    </p:animEffect>
                                  </p:childTnLst>
                                </p:cTn>
                              </p:par>
                            </p:childTnLst>
                          </p:cTn>
                        </p:par>
                        <p:par>
                          <p:cTn id="187" fill="hold">
                            <p:stCondLst>
                              <p:cond delay="22500"/>
                            </p:stCondLst>
                            <p:childTnLst>
                              <p:par>
                                <p:cTn id="188" presetID="10" presetClass="entr" presetSubtype="0" fill="hold" nodeType="afterEffect">
                                  <p:stCondLst>
                                    <p:cond delay="0"/>
                                  </p:stCondLst>
                                  <p:childTnLst>
                                    <p:set>
                                      <p:cBhvr>
                                        <p:cTn id="189" dur="1" fill="hold">
                                          <p:stCondLst>
                                            <p:cond delay="0"/>
                                          </p:stCondLst>
                                        </p:cTn>
                                        <p:tgtEl>
                                          <p:spTgt spid="42"/>
                                        </p:tgtEl>
                                        <p:attrNameLst>
                                          <p:attrName>style.visibility</p:attrName>
                                        </p:attrNameLst>
                                      </p:cBhvr>
                                      <p:to>
                                        <p:strVal val="visible"/>
                                      </p:to>
                                    </p:set>
                                    <p:animEffect transition="in" filter="fade">
                                      <p:cBhvr>
                                        <p:cTn id="190" dur="500"/>
                                        <p:tgtEl>
                                          <p:spTgt spid="42"/>
                                        </p:tgtEl>
                                      </p:cBhvr>
                                    </p:animEffect>
                                  </p:childTnLst>
                                </p:cTn>
                              </p:par>
                              <p:par>
                                <p:cTn id="191" presetID="47" presetClass="exit" presetSubtype="0" fill="hold" nodeType="withEffect">
                                  <p:stCondLst>
                                    <p:cond delay="0"/>
                                  </p:stCondLst>
                                  <p:childTnLst>
                                    <p:animEffect transition="out" filter="fade">
                                      <p:cBhvr>
                                        <p:cTn id="192" dur="1000"/>
                                        <p:tgtEl>
                                          <p:spTgt spid="5"/>
                                        </p:tgtEl>
                                      </p:cBhvr>
                                    </p:animEffect>
                                    <p:anim calcmode="lin" valueType="num">
                                      <p:cBhvr>
                                        <p:cTn id="193" dur="1000"/>
                                        <p:tgtEl>
                                          <p:spTgt spid="5"/>
                                        </p:tgtEl>
                                        <p:attrNameLst>
                                          <p:attrName>ppt_x</p:attrName>
                                        </p:attrNameLst>
                                      </p:cBhvr>
                                      <p:tavLst>
                                        <p:tav tm="0">
                                          <p:val>
                                            <p:strVal val="ppt_x"/>
                                          </p:val>
                                        </p:tav>
                                        <p:tav tm="100000">
                                          <p:val>
                                            <p:strVal val="ppt_x"/>
                                          </p:val>
                                        </p:tav>
                                      </p:tavLst>
                                    </p:anim>
                                    <p:anim calcmode="lin" valueType="num">
                                      <p:cBhvr>
                                        <p:cTn id="194" dur="1000"/>
                                        <p:tgtEl>
                                          <p:spTgt spid="5"/>
                                        </p:tgtEl>
                                        <p:attrNameLst>
                                          <p:attrName>ppt_y</p:attrName>
                                        </p:attrNameLst>
                                      </p:cBhvr>
                                      <p:tavLst>
                                        <p:tav tm="0">
                                          <p:val>
                                            <p:strVal val="ppt_y"/>
                                          </p:val>
                                        </p:tav>
                                        <p:tav tm="100000">
                                          <p:val>
                                            <p:strVal val="ppt_y-.1"/>
                                          </p:val>
                                        </p:tav>
                                      </p:tavLst>
                                    </p:anim>
                                    <p:set>
                                      <p:cBhvr>
                                        <p:cTn id="195" dur="1" fill="hold">
                                          <p:stCondLst>
                                            <p:cond delay="999"/>
                                          </p:stCondLst>
                                        </p:cTn>
                                        <p:tgtEl>
                                          <p:spTgt spid="5"/>
                                        </p:tgtEl>
                                        <p:attrNameLst>
                                          <p:attrName>style.visibility</p:attrName>
                                        </p:attrNameLst>
                                      </p:cBhvr>
                                      <p:to>
                                        <p:strVal val="hidden"/>
                                      </p:to>
                                    </p:set>
                                  </p:childTnLst>
                                </p:cTn>
                              </p:par>
                              <p:par>
                                <p:cTn id="196" presetID="47" presetClass="entr" presetSubtype="0" fill="hold" nodeType="withEffect">
                                  <p:stCondLst>
                                    <p:cond delay="500"/>
                                  </p:stCondLst>
                                  <p:childTnLst>
                                    <p:set>
                                      <p:cBhvr>
                                        <p:cTn id="197" dur="1" fill="hold">
                                          <p:stCondLst>
                                            <p:cond delay="0"/>
                                          </p:stCondLst>
                                        </p:cTn>
                                        <p:tgtEl>
                                          <p:spTgt spid="23"/>
                                        </p:tgtEl>
                                        <p:attrNameLst>
                                          <p:attrName>style.visibility</p:attrName>
                                        </p:attrNameLst>
                                      </p:cBhvr>
                                      <p:to>
                                        <p:strVal val="visible"/>
                                      </p:to>
                                    </p:set>
                                    <p:animEffect transition="in" filter="fade">
                                      <p:cBhvr>
                                        <p:cTn id="198" dur="1000"/>
                                        <p:tgtEl>
                                          <p:spTgt spid="23"/>
                                        </p:tgtEl>
                                      </p:cBhvr>
                                    </p:animEffect>
                                    <p:anim calcmode="lin" valueType="num">
                                      <p:cBhvr>
                                        <p:cTn id="199" dur="1000" fill="hold"/>
                                        <p:tgtEl>
                                          <p:spTgt spid="23"/>
                                        </p:tgtEl>
                                        <p:attrNameLst>
                                          <p:attrName>ppt_x</p:attrName>
                                        </p:attrNameLst>
                                      </p:cBhvr>
                                      <p:tavLst>
                                        <p:tav tm="0">
                                          <p:val>
                                            <p:strVal val="#ppt_x"/>
                                          </p:val>
                                        </p:tav>
                                        <p:tav tm="100000">
                                          <p:val>
                                            <p:strVal val="#ppt_x"/>
                                          </p:val>
                                        </p:tav>
                                      </p:tavLst>
                                    </p:anim>
                                    <p:anim calcmode="lin" valueType="num">
                                      <p:cBhvr>
                                        <p:cTn id="200" dur="1000" fill="hold"/>
                                        <p:tgtEl>
                                          <p:spTgt spid="23"/>
                                        </p:tgtEl>
                                        <p:attrNameLst>
                                          <p:attrName>ppt_y</p:attrName>
                                        </p:attrNameLst>
                                      </p:cBhvr>
                                      <p:tavLst>
                                        <p:tav tm="0">
                                          <p:val>
                                            <p:strVal val="#ppt_y-.1"/>
                                          </p:val>
                                        </p:tav>
                                        <p:tav tm="100000">
                                          <p:val>
                                            <p:strVal val="#ppt_y"/>
                                          </p:val>
                                        </p:tav>
                                      </p:tavLst>
                                    </p:anim>
                                  </p:childTnLst>
                                </p:cTn>
                              </p:par>
                            </p:childTnLst>
                          </p:cTn>
                        </p:par>
                        <p:par>
                          <p:cTn id="201" fill="hold">
                            <p:stCondLst>
                              <p:cond delay="24000"/>
                            </p:stCondLst>
                            <p:childTnLst>
                              <p:par>
                                <p:cTn id="202" presetID="10" presetClass="entr" presetSubtype="0" fill="hold" nodeType="afterEffect">
                                  <p:stCondLst>
                                    <p:cond delay="0"/>
                                  </p:stCondLst>
                                  <p:childTnLst>
                                    <p:set>
                                      <p:cBhvr>
                                        <p:cTn id="203" dur="1" fill="hold">
                                          <p:stCondLst>
                                            <p:cond delay="0"/>
                                          </p:stCondLst>
                                        </p:cTn>
                                        <p:tgtEl>
                                          <p:spTgt spid="10"/>
                                        </p:tgtEl>
                                        <p:attrNameLst>
                                          <p:attrName>style.visibility</p:attrName>
                                        </p:attrNameLst>
                                      </p:cBhvr>
                                      <p:to>
                                        <p:strVal val="visible"/>
                                      </p:to>
                                    </p:set>
                                    <p:animEffect transition="in" filter="fade">
                                      <p:cBhvr>
                                        <p:cTn id="204" dur="500"/>
                                        <p:tgtEl>
                                          <p:spTgt spid="10"/>
                                        </p:tgtEl>
                                      </p:cBhvr>
                                    </p:animEffect>
                                  </p:childTnLst>
                                </p:cTn>
                              </p:par>
                            </p:childTnLst>
                          </p:cTn>
                        </p:par>
                        <p:par>
                          <p:cTn id="205" fill="hold">
                            <p:stCondLst>
                              <p:cond delay="24500"/>
                            </p:stCondLst>
                            <p:childTnLst>
                              <p:par>
                                <p:cTn id="206" presetID="10" presetClass="entr" presetSubtype="0" fill="hold" nodeType="afterEffect">
                                  <p:stCondLst>
                                    <p:cond delay="0"/>
                                  </p:stCondLst>
                                  <p:childTnLst>
                                    <p:set>
                                      <p:cBhvr>
                                        <p:cTn id="207" dur="1" fill="hold">
                                          <p:stCondLst>
                                            <p:cond delay="0"/>
                                          </p:stCondLst>
                                        </p:cTn>
                                        <p:tgtEl>
                                          <p:spTgt spid="9"/>
                                        </p:tgtEl>
                                        <p:attrNameLst>
                                          <p:attrName>style.visibility</p:attrName>
                                        </p:attrNameLst>
                                      </p:cBhvr>
                                      <p:to>
                                        <p:strVal val="visible"/>
                                      </p:to>
                                    </p:set>
                                    <p:animEffect transition="in" filter="fade">
                                      <p:cBhvr>
                                        <p:cTn id="208" dur="500"/>
                                        <p:tgtEl>
                                          <p:spTgt spid="9"/>
                                        </p:tgtEl>
                                      </p:cBhvr>
                                    </p:animEffect>
                                  </p:childTnLst>
                                </p:cTn>
                              </p:par>
                            </p:childTnLst>
                          </p:cTn>
                        </p:par>
                        <p:par>
                          <p:cTn id="209" fill="hold">
                            <p:stCondLst>
                              <p:cond delay="25000"/>
                            </p:stCondLst>
                            <p:childTnLst>
                              <p:par>
                                <p:cTn id="210" presetID="10" presetClass="entr" presetSubtype="0" fill="hold" nodeType="afterEffect">
                                  <p:stCondLst>
                                    <p:cond delay="0"/>
                                  </p:stCondLst>
                                  <p:childTnLst>
                                    <p:set>
                                      <p:cBhvr>
                                        <p:cTn id="211" dur="1" fill="hold">
                                          <p:stCondLst>
                                            <p:cond delay="0"/>
                                          </p:stCondLst>
                                        </p:cTn>
                                        <p:tgtEl>
                                          <p:spTgt spid="8"/>
                                        </p:tgtEl>
                                        <p:attrNameLst>
                                          <p:attrName>style.visibility</p:attrName>
                                        </p:attrNameLst>
                                      </p:cBhvr>
                                      <p:to>
                                        <p:strVal val="visible"/>
                                      </p:to>
                                    </p:set>
                                    <p:animEffect transition="in" filter="fade">
                                      <p:cBhvr>
                                        <p:cTn id="212" dur="500"/>
                                        <p:tgtEl>
                                          <p:spTgt spid="8"/>
                                        </p:tgtEl>
                                      </p:cBhvr>
                                    </p:animEffect>
                                  </p:childTnLst>
                                </p:cTn>
                              </p:par>
                            </p:childTnLst>
                          </p:cTn>
                        </p:par>
                        <p:par>
                          <p:cTn id="213" fill="hold">
                            <p:stCondLst>
                              <p:cond delay="25500"/>
                            </p:stCondLst>
                            <p:childTnLst>
                              <p:par>
                                <p:cTn id="214" presetID="10" presetClass="entr" presetSubtype="0" fill="hold" nodeType="afterEffect">
                                  <p:stCondLst>
                                    <p:cond delay="0"/>
                                  </p:stCondLst>
                                  <p:childTnLst>
                                    <p:set>
                                      <p:cBhvr>
                                        <p:cTn id="215" dur="1" fill="hold">
                                          <p:stCondLst>
                                            <p:cond delay="0"/>
                                          </p:stCondLst>
                                        </p:cTn>
                                        <p:tgtEl>
                                          <p:spTgt spid="14"/>
                                        </p:tgtEl>
                                        <p:attrNameLst>
                                          <p:attrName>style.visibility</p:attrName>
                                        </p:attrNameLst>
                                      </p:cBhvr>
                                      <p:to>
                                        <p:strVal val="visible"/>
                                      </p:to>
                                    </p:set>
                                    <p:animEffect transition="in" filter="fade">
                                      <p:cBhvr>
                                        <p:cTn id="216" dur="500"/>
                                        <p:tgtEl>
                                          <p:spTgt spid="14"/>
                                        </p:tgtEl>
                                      </p:cBhvr>
                                    </p:animEffect>
                                  </p:childTnLst>
                                </p:cTn>
                              </p:par>
                            </p:childTnLst>
                          </p:cTn>
                        </p:par>
                        <p:par>
                          <p:cTn id="217" fill="hold">
                            <p:stCondLst>
                              <p:cond delay="26000"/>
                            </p:stCondLst>
                            <p:childTnLst>
                              <p:par>
                                <p:cTn id="218" presetID="10" presetClass="entr" presetSubtype="0" fill="hold" nodeType="afterEffect">
                                  <p:stCondLst>
                                    <p:cond delay="0"/>
                                  </p:stCondLst>
                                  <p:childTnLst>
                                    <p:set>
                                      <p:cBhvr>
                                        <p:cTn id="219" dur="1" fill="hold">
                                          <p:stCondLst>
                                            <p:cond delay="0"/>
                                          </p:stCondLst>
                                        </p:cTn>
                                        <p:tgtEl>
                                          <p:spTgt spid="13"/>
                                        </p:tgtEl>
                                        <p:attrNameLst>
                                          <p:attrName>style.visibility</p:attrName>
                                        </p:attrNameLst>
                                      </p:cBhvr>
                                      <p:to>
                                        <p:strVal val="visible"/>
                                      </p:to>
                                    </p:set>
                                    <p:animEffect transition="in" filter="fade">
                                      <p:cBhvr>
                                        <p:cTn id="220" dur="500"/>
                                        <p:tgtEl>
                                          <p:spTgt spid="13"/>
                                        </p:tgtEl>
                                      </p:cBhvr>
                                    </p:animEffect>
                                  </p:childTnLst>
                                </p:cTn>
                              </p:par>
                            </p:childTnLst>
                          </p:cTn>
                        </p:par>
                        <p:par>
                          <p:cTn id="221" fill="hold">
                            <p:stCondLst>
                              <p:cond delay="26500"/>
                            </p:stCondLst>
                            <p:childTnLst>
                              <p:par>
                                <p:cTn id="222" presetID="10" presetClass="entr" presetSubtype="0" fill="hold" nodeType="afterEffect">
                                  <p:stCondLst>
                                    <p:cond delay="0"/>
                                  </p:stCondLst>
                                  <p:childTnLst>
                                    <p:set>
                                      <p:cBhvr>
                                        <p:cTn id="223" dur="1" fill="hold">
                                          <p:stCondLst>
                                            <p:cond delay="0"/>
                                          </p:stCondLst>
                                        </p:cTn>
                                        <p:tgtEl>
                                          <p:spTgt spid="40"/>
                                        </p:tgtEl>
                                        <p:attrNameLst>
                                          <p:attrName>style.visibility</p:attrName>
                                        </p:attrNameLst>
                                      </p:cBhvr>
                                      <p:to>
                                        <p:strVal val="visible"/>
                                      </p:to>
                                    </p:set>
                                    <p:animEffect transition="in" filter="fade">
                                      <p:cBhvr>
                                        <p:cTn id="224" dur="500"/>
                                        <p:tgtEl>
                                          <p:spTgt spid="40"/>
                                        </p:tgtEl>
                                      </p:cBhvr>
                                    </p:animEffect>
                                  </p:childTnLst>
                                </p:cTn>
                              </p:par>
                            </p:childTnLst>
                          </p:cTn>
                        </p:par>
                        <p:par>
                          <p:cTn id="225" fill="hold">
                            <p:stCondLst>
                              <p:cond delay="27000"/>
                            </p:stCondLst>
                            <p:childTnLst>
                              <p:par>
                                <p:cTn id="226" presetID="10" presetClass="entr" presetSubtype="0" fill="hold" nodeType="afterEffect">
                                  <p:stCondLst>
                                    <p:cond delay="0"/>
                                  </p:stCondLst>
                                  <p:childTnLst>
                                    <p:set>
                                      <p:cBhvr>
                                        <p:cTn id="227" dur="1" fill="hold">
                                          <p:stCondLst>
                                            <p:cond delay="0"/>
                                          </p:stCondLst>
                                        </p:cTn>
                                        <p:tgtEl>
                                          <p:spTgt spid="41"/>
                                        </p:tgtEl>
                                        <p:attrNameLst>
                                          <p:attrName>style.visibility</p:attrName>
                                        </p:attrNameLst>
                                      </p:cBhvr>
                                      <p:to>
                                        <p:strVal val="visible"/>
                                      </p:to>
                                    </p:set>
                                    <p:animEffect transition="in" filter="fade">
                                      <p:cBhvr>
                                        <p:cTn id="228" dur="500"/>
                                        <p:tgtEl>
                                          <p:spTgt spid="41"/>
                                        </p:tgtEl>
                                      </p:cBhvr>
                                    </p:animEffect>
                                  </p:childTnLst>
                                </p:cTn>
                              </p:par>
                            </p:childTnLst>
                          </p:cTn>
                        </p:par>
                        <p:par>
                          <p:cTn id="229" fill="hold">
                            <p:stCondLst>
                              <p:cond delay="27500"/>
                            </p:stCondLst>
                            <p:childTnLst>
                              <p:par>
                                <p:cTn id="230" presetID="10" presetClass="entr" presetSubtype="0" fill="hold" nodeType="afterEffect">
                                  <p:stCondLst>
                                    <p:cond delay="0"/>
                                  </p:stCondLst>
                                  <p:childTnLst>
                                    <p:set>
                                      <p:cBhvr>
                                        <p:cTn id="231" dur="1" fill="hold">
                                          <p:stCondLst>
                                            <p:cond delay="0"/>
                                          </p:stCondLst>
                                        </p:cTn>
                                        <p:tgtEl>
                                          <p:spTgt spid="46"/>
                                        </p:tgtEl>
                                        <p:attrNameLst>
                                          <p:attrName>style.visibility</p:attrName>
                                        </p:attrNameLst>
                                      </p:cBhvr>
                                      <p:to>
                                        <p:strVal val="visible"/>
                                      </p:to>
                                    </p:set>
                                    <p:animEffect transition="in" filter="fade">
                                      <p:cBhvr>
                                        <p:cTn id="232" dur="500"/>
                                        <p:tgtEl>
                                          <p:spTgt spid="46"/>
                                        </p:tgtEl>
                                      </p:cBhvr>
                                    </p:animEffect>
                                  </p:childTnLst>
                                </p:cTn>
                              </p:par>
                            </p:childTnLst>
                          </p:cTn>
                        </p:par>
                        <p:par>
                          <p:cTn id="233" fill="hold">
                            <p:stCondLst>
                              <p:cond delay="28000"/>
                            </p:stCondLst>
                            <p:childTnLst>
                              <p:par>
                                <p:cTn id="234" presetID="10" presetClass="entr" presetSubtype="0" fill="hold" nodeType="afterEffect">
                                  <p:stCondLst>
                                    <p:cond delay="0"/>
                                  </p:stCondLst>
                                  <p:childTnLst>
                                    <p:set>
                                      <p:cBhvr>
                                        <p:cTn id="235" dur="1" fill="hold">
                                          <p:stCondLst>
                                            <p:cond delay="0"/>
                                          </p:stCondLst>
                                        </p:cTn>
                                        <p:tgtEl>
                                          <p:spTgt spid="39"/>
                                        </p:tgtEl>
                                        <p:attrNameLst>
                                          <p:attrName>style.visibility</p:attrName>
                                        </p:attrNameLst>
                                      </p:cBhvr>
                                      <p:to>
                                        <p:strVal val="visible"/>
                                      </p:to>
                                    </p:set>
                                    <p:animEffect transition="in" filter="fade">
                                      <p:cBhvr>
                                        <p:cTn id="236" dur="500"/>
                                        <p:tgtEl>
                                          <p:spTgt spid="39"/>
                                        </p:tgtEl>
                                      </p:cBhvr>
                                    </p:animEffect>
                                  </p:childTnLst>
                                </p:cTn>
                              </p:par>
                            </p:childTnLst>
                          </p:cTn>
                        </p:par>
                        <p:par>
                          <p:cTn id="237" fill="hold">
                            <p:stCondLst>
                              <p:cond delay="28500"/>
                            </p:stCondLst>
                            <p:childTnLst>
                              <p:par>
                                <p:cTn id="238" presetID="10" presetClass="entr" presetSubtype="0" fill="hold" nodeType="afterEffect">
                                  <p:stCondLst>
                                    <p:cond delay="0"/>
                                  </p:stCondLst>
                                  <p:childTnLst>
                                    <p:set>
                                      <p:cBhvr>
                                        <p:cTn id="239" dur="1" fill="hold">
                                          <p:stCondLst>
                                            <p:cond delay="0"/>
                                          </p:stCondLst>
                                        </p:cTn>
                                        <p:tgtEl>
                                          <p:spTgt spid="38"/>
                                        </p:tgtEl>
                                        <p:attrNameLst>
                                          <p:attrName>style.visibility</p:attrName>
                                        </p:attrNameLst>
                                      </p:cBhvr>
                                      <p:to>
                                        <p:strVal val="visible"/>
                                      </p:to>
                                    </p:set>
                                    <p:animEffect transition="in" filter="fade">
                                      <p:cBhvr>
                                        <p:cTn id="240" dur="500"/>
                                        <p:tgtEl>
                                          <p:spTgt spid="38"/>
                                        </p:tgtEl>
                                      </p:cBhvr>
                                    </p:animEffect>
                                  </p:childTnLst>
                                </p:cTn>
                              </p:par>
                            </p:childTnLst>
                          </p:cTn>
                        </p:par>
                        <p:par>
                          <p:cTn id="241" fill="hold">
                            <p:stCondLst>
                              <p:cond delay="29000"/>
                            </p:stCondLst>
                            <p:childTnLst>
                              <p:par>
                                <p:cTn id="242" presetID="10" presetClass="entr" presetSubtype="0" fill="hold" nodeType="afterEffect">
                                  <p:stCondLst>
                                    <p:cond delay="0"/>
                                  </p:stCondLst>
                                  <p:childTnLst>
                                    <p:set>
                                      <p:cBhvr>
                                        <p:cTn id="243" dur="1" fill="hold">
                                          <p:stCondLst>
                                            <p:cond delay="0"/>
                                          </p:stCondLst>
                                        </p:cTn>
                                        <p:tgtEl>
                                          <p:spTgt spid="35"/>
                                        </p:tgtEl>
                                        <p:attrNameLst>
                                          <p:attrName>style.visibility</p:attrName>
                                        </p:attrNameLst>
                                      </p:cBhvr>
                                      <p:to>
                                        <p:strVal val="visible"/>
                                      </p:to>
                                    </p:set>
                                    <p:animEffect transition="in" filter="fade">
                                      <p:cBhvr>
                                        <p:cTn id="244" dur="500"/>
                                        <p:tgtEl>
                                          <p:spTgt spid="35"/>
                                        </p:tgtEl>
                                      </p:cBhvr>
                                    </p:animEffect>
                                  </p:childTnLst>
                                </p:cTn>
                              </p:par>
                            </p:childTnLst>
                          </p:cTn>
                        </p:par>
                        <p:par>
                          <p:cTn id="245" fill="hold">
                            <p:stCondLst>
                              <p:cond delay="29500"/>
                            </p:stCondLst>
                            <p:childTnLst>
                              <p:par>
                                <p:cTn id="246" presetID="10" presetClass="entr" presetSubtype="0" fill="hold" nodeType="afterEffect">
                                  <p:stCondLst>
                                    <p:cond delay="0"/>
                                  </p:stCondLst>
                                  <p:childTnLst>
                                    <p:set>
                                      <p:cBhvr>
                                        <p:cTn id="247" dur="1" fill="hold">
                                          <p:stCondLst>
                                            <p:cond delay="0"/>
                                          </p:stCondLst>
                                        </p:cTn>
                                        <p:tgtEl>
                                          <p:spTgt spid="36"/>
                                        </p:tgtEl>
                                        <p:attrNameLst>
                                          <p:attrName>style.visibility</p:attrName>
                                        </p:attrNameLst>
                                      </p:cBhvr>
                                      <p:to>
                                        <p:strVal val="visible"/>
                                      </p:to>
                                    </p:set>
                                    <p:animEffect transition="in" filter="fade">
                                      <p:cBhvr>
                                        <p:cTn id="248" dur="500"/>
                                        <p:tgtEl>
                                          <p:spTgt spid="36"/>
                                        </p:tgtEl>
                                      </p:cBhvr>
                                    </p:animEffect>
                                  </p:childTnLst>
                                </p:cTn>
                              </p:par>
                            </p:childTnLst>
                          </p:cTn>
                        </p:par>
                        <p:par>
                          <p:cTn id="249" fill="hold">
                            <p:stCondLst>
                              <p:cond delay="30000"/>
                            </p:stCondLst>
                            <p:childTnLst>
                              <p:par>
                                <p:cTn id="250" presetID="10" presetClass="entr" presetSubtype="0" fill="hold" nodeType="afterEffect">
                                  <p:stCondLst>
                                    <p:cond delay="0"/>
                                  </p:stCondLst>
                                  <p:childTnLst>
                                    <p:set>
                                      <p:cBhvr>
                                        <p:cTn id="251" dur="1" fill="hold">
                                          <p:stCondLst>
                                            <p:cond delay="0"/>
                                          </p:stCondLst>
                                        </p:cTn>
                                        <p:tgtEl>
                                          <p:spTgt spid="37"/>
                                        </p:tgtEl>
                                        <p:attrNameLst>
                                          <p:attrName>style.visibility</p:attrName>
                                        </p:attrNameLst>
                                      </p:cBhvr>
                                      <p:to>
                                        <p:strVal val="visible"/>
                                      </p:to>
                                    </p:set>
                                    <p:animEffect transition="in" filter="fade">
                                      <p:cBhvr>
                                        <p:cTn id="252" dur="500"/>
                                        <p:tgtEl>
                                          <p:spTgt spid="37"/>
                                        </p:tgtEl>
                                      </p:cBhvr>
                                    </p:animEffect>
                                  </p:childTnLst>
                                </p:cTn>
                              </p:par>
                            </p:childTnLst>
                          </p:cTn>
                        </p:par>
                        <p:par>
                          <p:cTn id="253" fill="hold">
                            <p:stCondLst>
                              <p:cond delay="30500"/>
                            </p:stCondLst>
                            <p:childTnLst>
                              <p:par>
                                <p:cTn id="254" presetID="2" presetClass="entr" presetSubtype="8" fill="hold" nodeType="afterEffect">
                                  <p:stCondLst>
                                    <p:cond delay="0"/>
                                  </p:stCondLst>
                                  <p:childTnLst>
                                    <p:set>
                                      <p:cBhvr>
                                        <p:cTn id="255" dur="1" fill="hold">
                                          <p:stCondLst>
                                            <p:cond delay="0"/>
                                          </p:stCondLst>
                                        </p:cTn>
                                        <p:tgtEl>
                                          <p:spTgt spid="1089"/>
                                        </p:tgtEl>
                                        <p:attrNameLst>
                                          <p:attrName>style.visibility</p:attrName>
                                        </p:attrNameLst>
                                      </p:cBhvr>
                                      <p:to>
                                        <p:strVal val="visible"/>
                                      </p:to>
                                    </p:set>
                                    <p:anim calcmode="lin" valueType="num">
                                      <p:cBhvr additive="base">
                                        <p:cTn id="256" dur="500" fill="hold"/>
                                        <p:tgtEl>
                                          <p:spTgt spid="1089"/>
                                        </p:tgtEl>
                                        <p:attrNameLst>
                                          <p:attrName>ppt_x</p:attrName>
                                        </p:attrNameLst>
                                      </p:cBhvr>
                                      <p:tavLst>
                                        <p:tav tm="0">
                                          <p:val>
                                            <p:strVal val="0-#ppt_w/2"/>
                                          </p:val>
                                        </p:tav>
                                        <p:tav tm="100000">
                                          <p:val>
                                            <p:strVal val="#ppt_x"/>
                                          </p:val>
                                        </p:tav>
                                      </p:tavLst>
                                    </p:anim>
                                    <p:anim calcmode="lin" valueType="num">
                                      <p:cBhvr additive="base">
                                        <p:cTn id="257" dur="500" fill="hold"/>
                                        <p:tgtEl>
                                          <p:spTgt spid="1089"/>
                                        </p:tgtEl>
                                        <p:attrNameLst>
                                          <p:attrName>ppt_y</p:attrName>
                                        </p:attrNameLst>
                                      </p:cBhvr>
                                      <p:tavLst>
                                        <p:tav tm="0">
                                          <p:val>
                                            <p:strVal val="#ppt_y"/>
                                          </p:val>
                                        </p:tav>
                                        <p:tav tm="100000">
                                          <p:val>
                                            <p:strVal val="#ppt_y"/>
                                          </p:val>
                                        </p:tav>
                                      </p:tavLst>
                                    </p:anim>
                                  </p:childTnLst>
                                </p:cTn>
                              </p:par>
                            </p:childTnLst>
                          </p:cTn>
                        </p:par>
                      </p:childTnLst>
                    </p:cTn>
                  </p:par>
                  <p:par>
                    <p:cTn id="258" fill="hold">
                      <p:stCondLst>
                        <p:cond delay="indefinite"/>
                      </p:stCondLst>
                      <p:childTnLst>
                        <p:par>
                          <p:cTn id="259" fill="hold">
                            <p:stCondLst>
                              <p:cond delay="0"/>
                            </p:stCondLst>
                            <p:childTnLst>
                              <p:par>
                                <p:cTn id="260" presetID="10" presetClass="entr" presetSubtype="0" fill="hold" nodeType="clickEffect">
                                  <p:stCondLst>
                                    <p:cond delay="0"/>
                                  </p:stCondLst>
                                  <p:childTnLst>
                                    <p:set>
                                      <p:cBhvr>
                                        <p:cTn id="261" dur="1" fill="hold">
                                          <p:stCondLst>
                                            <p:cond delay="0"/>
                                          </p:stCondLst>
                                        </p:cTn>
                                        <p:tgtEl>
                                          <p:spTgt spid="1029"/>
                                        </p:tgtEl>
                                        <p:attrNameLst>
                                          <p:attrName>style.visibility</p:attrName>
                                        </p:attrNameLst>
                                      </p:cBhvr>
                                      <p:to>
                                        <p:strVal val="visible"/>
                                      </p:to>
                                    </p:set>
                                    <p:animEffect transition="in" filter="fade">
                                      <p:cBhvr>
                                        <p:cTn id="262" dur="500"/>
                                        <p:tgtEl>
                                          <p:spTgt spid="1029"/>
                                        </p:tgtEl>
                                      </p:cBhvr>
                                    </p:animEffect>
                                  </p:childTnLst>
                                </p:cTn>
                              </p:par>
                            </p:childTnLst>
                          </p:cTn>
                        </p:par>
                      </p:childTnLst>
                    </p:cTn>
                  </p:par>
                  <p:par>
                    <p:cTn id="263" fill="hold">
                      <p:stCondLst>
                        <p:cond delay="indefinite"/>
                      </p:stCondLst>
                      <p:childTnLst>
                        <p:par>
                          <p:cTn id="264" fill="hold">
                            <p:stCondLst>
                              <p:cond delay="0"/>
                            </p:stCondLst>
                            <p:childTnLst>
                              <p:par>
                                <p:cTn id="265" presetID="10" presetClass="entr" presetSubtype="0" fill="hold" nodeType="clickEffect">
                                  <p:stCondLst>
                                    <p:cond delay="0"/>
                                  </p:stCondLst>
                                  <p:childTnLst>
                                    <p:set>
                                      <p:cBhvr>
                                        <p:cTn id="266" dur="1" fill="hold">
                                          <p:stCondLst>
                                            <p:cond delay="0"/>
                                          </p:stCondLst>
                                        </p:cTn>
                                        <p:tgtEl>
                                          <p:spTgt spid="1068"/>
                                        </p:tgtEl>
                                        <p:attrNameLst>
                                          <p:attrName>style.visibility</p:attrName>
                                        </p:attrNameLst>
                                      </p:cBhvr>
                                      <p:to>
                                        <p:strVal val="visible"/>
                                      </p:to>
                                    </p:set>
                                    <p:animEffect transition="in" filter="fade">
                                      <p:cBhvr>
                                        <p:cTn id="267" dur="500"/>
                                        <p:tgtEl>
                                          <p:spTgt spid="1068"/>
                                        </p:tgtEl>
                                      </p:cBhvr>
                                    </p:animEffect>
                                  </p:childTnLst>
                                </p:cTn>
                              </p:par>
                            </p:childTnLst>
                          </p:cTn>
                        </p:par>
                      </p:childTnLst>
                    </p:cTn>
                  </p:par>
                  <p:par>
                    <p:cTn id="268" fill="hold">
                      <p:stCondLst>
                        <p:cond delay="indefinite"/>
                      </p:stCondLst>
                      <p:childTnLst>
                        <p:par>
                          <p:cTn id="269" fill="hold">
                            <p:stCondLst>
                              <p:cond delay="0"/>
                            </p:stCondLst>
                            <p:childTnLst>
                              <p:par>
                                <p:cTn id="270" presetID="10" presetClass="entr" presetSubtype="0" fill="hold" nodeType="clickEffect">
                                  <p:stCondLst>
                                    <p:cond delay="0"/>
                                  </p:stCondLst>
                                  <p:childTnLst>
                                    <p:set>
                                      <p:cBhvr>
                                        <p:cTn id="271" dur="1" fill="hold">
                                          <p:stCondLst>
                                            <p:cond delay="0"/>
                                          </p:stCondLst>
                                        </p:cTn>
                                        <p:tgtEl>
                                          <p:spTgt spid="1067"/>
                                        </p:tgtEl>
                                        <p:attrNameLst>
                                          <p:attrName>style.visibility</p:attrName>
                                        </p:attrNameLst>
                                      </p:cBhvr>
                                      <p:to>
                                        <p:strVal val="visible"/>
                                      </p:to>
                                    </p:set>
                                    <p:animEffect transition="in" filter="fade">
                                      <p:cBhvr>
                                        <p:cTn id="272" dur="500"/>
                                        <p:tgtEl>
                                          <p:spTgt spid="1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viewDate xmlns="a9cd6353-4bdc-48ea-8b6c-d67cad6a4074">2025-12-31T09:00:00+00:00</ReviewDate>
    <lcf76f155ced4ddcb4097134ff3c332f xmlns="a9cd6353-4bdc-48ea-8b6c-d67cad6a4074">
      <Terms xmlns="http://schemas.microsoft.com/office/infopath/2007/PartnerControls"/>
    </lcf76f155ced4ddcb4097134ff3c332f>
    <ld4c9de5fa4b42fe861a69ca2e97822e xmlns="a9cd6353-4bdc-48ea-8b6c-d67cad6a4074">
      <Terms xmlns="http://schemas.microsoft.com/office/infopath/2007/PartnerControls"/>
    </ld4c9de5fa4b42fe861a69ca2e97822e>
    <TaxCatchAll xmlns="c098f24a-1cb3-4fc3-88f7-84ecf7f1a205" xsi:nil="true"/>
    <b5f3ea236e644136b6c8d67ccdfd8958 xmlns="a9cd6353-4bdc-48ea-8b6c-d67cad6a4074">
      <Terms xmlns="http://schemas.microsoft.com/office/infopath/2007/PartnerControls"/>
    </b5f3ea236e644136b6c8d67ccdfd8958>
    <heded1f4442b405584f36ce86ec16b71 xmlns="a9cd6353-4bdc-48ea-8b6c-d67cad6a4074">
      <Terms xmlns="http://schemas.microsoft.com/office/infopath/2007/PartnerControls"/>
    </heded1f4442b405584f36ce86ec16b71>
    <he10b2555333403f9849374efad87293 xmlns="a9cd6353-4bdc-48ea-8b6c-d67cad6a4074">
      <Terms xmlns="http://schemas.microsoft.com/office/infopath/2007/PartnerControls"/>
    </he10b2555333403f9849374efad87293>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62B4D1DEDD1645A69839EDE0926038" ma:contentTypeVersion="27" ma:contentTypeDescription="Create a new document." ma:contentTypeScope="" ma:versionID="3269f487f40afd2b04b41d2bbc3f9432">
  <xsd:schema xmlns:xsd="http://www.w3.org/2001/XMLSchema" xmlns:xs="http://www.w3.org/2001/XMLSchema" xmlns:p="http://schemas.microsoft.com/office/2006/metadata/properties" xmlns:ns2="a9cd6353-4bdc-48ea-8b6c-d67cad6a4074" xmlns:ns3="c098f24a-1cb3-4fc3-88f7-84ecf7f1a205" xmlns:ns4="882e0157-3d32-489e-8046-8940daedff66" targetNamespace="http://schemas.microsoft.com/office/2006/metadata/properties" ma:root="true" ma:fieldsID="e52dc6f7f063f9c3747dc9ea1457ec4b" ns2:_="" ns3:_="" ns4:_="">
    <xsd:import namespace="a9cd6353-4bdc-48ea-8b6c-d67cad6a4074"/>
    <xsd:import namespace="c098f24a-1cb3-4fc3-88f7-84ecf7f1a205"/>
    <xsd:import namespace="882e0157-3d32-489e-8046-8940daedff66"/>
    <xsd:element name="properties">
      <xsd:complexType>
        <xsd:sequence>
          <xsd:element name="documentManagement">
            <xsd:complexType>
              <xsd:all>
                <xsd:element ref="ns2:heded1f4442b405584f36ce86ec16b71" minOccurs="0"/>
                <xsd:element ref="ns3:TaxCatchAll" minOccurs="0"/>
                <xsd:element ref="ns2:he10b2555333403f9849374efad87293" minOccurs="0"/>
                <xsd:element ref="ns2:b5f3ea236e644136b6c8d67ccdfd8958" minOccurs="0"/>
                <xsd:element ref="ns2:ld4c9de5fa4b42fe861a69ca2e97822e" minOccurs="0"/>
                <xsd:element ref="ns2:MediaServiceMetadata" minOccurs="0"/>
                <xsd:element ref="ns2:MediaServiceFastMetadata" minOccurs="0"/>
                <xsd:element ref="ns2:MediaServiceAutoKeyPoints" minOccurs="0"/>
                <xsd:element ref="ns2:MediaServiceKeyPoints" minOccurs="0"/>
                <xsd:element ref="ns4:SharedWithUsers" minOccurs="0"/>
                <xsd:element ref="ns4:SharedWithDetails"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ReviewDat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cd6353-4bdc-48ea-8b6c-d67cad6a4074" elementFormDefault="qualified">
    <xsd:import namespace="http://schemas.microsoft.com/office/2006/documentManagement/types"/>
    <xsd:import namespace="http://schemas.microsoft.com/office/infopath/2007/PartnerControls"/>
    <xsd:element name="heded1f4442b405584f36ce86ec16b71" ma:index="9" nillable="true" ma:taxonomy="true" ma:internalName="heded1f4442b405584f36ce86ec16b71" ma:taxonomyFieldName="DocumentType" ma:displayName="DocumentType" ma:default="" ma:fieldId="{1eded1f4-442b-4055-84f3-6ce86ec16b71}" ma:sspId="273cd7ea-5514-489e-98f0-acd0d6f7a540" ma:termSetId="876672e5-7801-41e6-9b1c-4b1b7dc67ea9" ma:anchorId="00000000-0000-0000-0000-000000000000" ma:open="true" ma:isKeyword="false">
      <xsd:complexType>
        <xsd:sequence>
          <xsd:element ref="pc:Terms" minOccurs="0" maxOccurs="1"/>
        </xsd:sequence>
      </xsd:complexType>
    </xsd:element>
    <xsd:element name="he10b2555333403f9849374efad87293" ma:index="12" nillable="true" ma:taxonomy="true" ma:internalName="he10b2555333403f9849374efad87293" ma:taxonomyFieldName="Topic" ma:displayName="Topic" ma:default="" ma:fieldId="{1e10b255-5333-403f-9849-374efad87293}" ma:sspId="273cd7ea-5514-489e-98f0-acd0d6f7a540" ma:termSetId="7dd3e761-923b-47fc-9eff-d3d1c4ad3dbe" ma:anchorId="00000000-0000-0000-0000-000000000000" ma:open="false" ma:isKeyword="false">
      <xsd:complexType>
        <xsd:sequence>
          <xsd:element ref="pc:Terms" minOccurs="0" maxOccurs="1"/>
        </xsd:sequence>
      </xsd:complexType>
    </xsd:element>
    <xsd:element name="b5f3ea236e644136b6c8d67ccdfd8958" ma:index="14" nillable="true" ma:taxonomy="true" ma:internalName="b5f3ea236e644136b6c8d67ccdfd8958" ma:taxonomyFieldName="RelatedTopics" ma:displayName="RelatedTopics" ma:default="" ma:fieldId="{b5f3ea23-6e64-4136-b6c8-d67ccdfd8958}" ma:taxonomyMulti="true" ma:sspId="273cd7ea-5514-489e-98f0-acd0d6f7a540" ma:termSetId="7dd3e761-923b-47fc-9eff-d3d1c4ad3dbe" ma:anchorId="00000000-0000-0000-0000-000000000000" ma:open="false" ma:isKeyword="false">
      <xsd:complexType>
        <xsd:sequence>
          <xsd:element ref="pc:Terms" minOccurs="0" maxOccurs="1"/>
        </xsd:sequence>
      </xsd:complexType>
    </xsd:element>
    <xsd:element name="ld4c9de5fa4b42fe861a69ca2e97822e" ma:index="16" nillable="true" ma:taxonomy="true" ma:internalName="ld4c9de5fa4b42fe861a69ca2e97822e" ma:taxonomyFieldName="Local_x0020_Topic" ma:displayName="Local Topic" ma:default="" ma:fieldId="{5d4c9de5-fa4b-42fe-861a-69ca2e97822e}" ma:sspId="273cd7ea-5514-489e-98f0-acd0d6f7a540" ma:termSetId="86fa20d9-a15c-4c46-ac9c-9ab26ca093d3" ma:anchorId="00000000-0000-0000-0000-000000000000" ma:open="false" ma:isKeyword="false">
      <xsd:complexType>
        <xsd:sequence>
          <xsd:element ref="pc:Terms" minOccurs="0" maxOccurs="1"/>
        </xsd:sequence>
      </xsd:complex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DateTaken" ma:index="26" nillable="true" ma:displayName="MediaServiceDateTaken" ma:hidden="true" ma:indexed="true" ma:internalName="MediaServiceDateTaken" ma:readOnly="true">
      <xsd:simpleType>
        <xsd:restriction base="dms:Text"/>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EventHashCode" ma:index="28" nillable="true" ma:displayName="MediaServiceEventHashCode" ma:hidden="true" ma:internalName="MediaServiceEventHashCode" ma:readOnly="true">
      <xsd:simpleType>
        <xsd:restriction base="dms:Text"/>
      </xsd:simpleType>
    </xsd:element>
    <xsd:element name="MediaLengthInSeconds" ma:index="29" nillable="true" ma:displayName="MediaLengthInSeconds" ma:hidden="true" ma:internalName="MediaLengthInSeconds" ma:readOnly="true">
      <xsd:simpleType>
        <xsd:restriction base="dms:Unknown"/>
      </xsd:simpleType>
    </xsd:element>
    <xsd:element name="lcf76f155ced4ddcb4097134ff3c332f" ma:index="31" nillable="true" ma:taxonomy="true" ma:internalName="lcf76f155ced4ddcb4097134ff3c332f" ma:taxonomyFieldName="MediaServiceImageTags" ma:displayName="Image Tags" ma:readOnly="false" ma:fieldId="{5cf76f15-5ced-4ddc-b409-7134ff3c332f}" ma:taxonomyMulti="true" ma:sspId="273cd7ea-5514-489e-98f0-acd0d6f7a540" ma:termSetId="09814cd3-568e-fe90-9814-8d621ff8fb84" ma:anchorId="fba54fb3-c3e1-fe81-a776-ca4b69148c4d" ma:open="true" ma:isKeyword="false">
      <xsd:complexType>
        <xsd:sequence>
          <xsd:element ref="pc:Terms" minOccurs="0" maxOccurs="1"/>
        </xsd:sequence>
      </xsd:complexType>
    </xsd:element>
    <xsd:element name="MediaServiceOCR" ma:index="32" nillable="true" ma:displayName="Extracted Text" ma:internalName="MediaServiceOCR" ma:readOnly="true">
      <xsd:simpleType>
        <xsd:restriction base="dms:Note">
          <xsd:maxLength value="255"/>
        </xsd:restriction>
      </xsd:simpleType>
    </xsd:element>
    <xsd:element name="ReviewDate" ma:index="33" nillable="true" ma:displayName="Review Date" ma:default="2025-12-31T09:00:00.000Z" ma:description="Date to review resources" ma:format="DateOnly" ma:internalName="ReviewDate">
      <xsd:simpleType>
        <xsd:restriction base="dms:DateTime"/>
      </xsd:simpleType>
    </xsd:element>
    <xsd:element name="MediaServiceBillingMetadata" ma:index="3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98f24a-1cb3-4fc3-88f7-84ecf7f1a20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a5068a48-69ff-4623-adda-39166c174099}" ma:internalName="TaxCatchAll" ma:showField="CatchAllData" ma:web="882e0157-3d32-489e-8046-8940daedff6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82e0157-3d32-489e-8046-8940daedff66"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55D95A-B3A6-4F86-9E48-8BB794483177}">
  <ds:schemaRefs>
    <ds:schemaRef ds:uri="882e0157-3d32-489e-8046-8940daedff66"/>
    <ds:schemaRef ds:uri="a9cd6353-4bdc-48ea-8b6c-d67cad6a4074"/>
    <ds:schemaRef ds:uri="c098f24a-1cb3-4fc3-88f7-84ecf7f1a20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ADE96D3-F103-46C3-BD05-2D87D837F1F1}">
  <ds:schemaRefs>
    <ds:schemaRef ds:uri="882e0157-3d32-489e-8046-8940daedff66"/>
    <ds:schemaRef ds:uri="a9cd6353-4bdc-48ea-8b6c-d67cad6a4074"/>
    <ds:schemaRef ds:uri="c098f24a-1cb3-4fc3-88f7-84ecf7f1a2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0BF4D4D-4768-4437-A3F7-8912B43D38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4362</Words>
  <Application>Microsoft Office PowerPoint</Application>
  <PresentationFormat>Widescreen</PresentationFormat>
  <Paragraphs>304</Paragraphs>
  <Slides>42</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Aptos</vt:lpstr>
      <vt:lpstr>Aptos Display</vt:lpstr>
      <vt:lpstr>Arial</vt:lpstr>
      <vt:lpstr>Helvetica </vt:lpstr>
      <vt:lpstr>HelveticaNeueLT Pro 55 Roman</vt:lpstr>
      <vt:lpstr>Lucida Calligraphy</vt:lpstr>
      <vt:lpstr>Poppins</vt:lpstr>
      <vt:lpstr>Poppins Medium</vt:lpstr>
      <vt:lpstr>Office Theme</vt:lpstr>
      <vt:lpstr>PowerPoint Presentation</vt:lpstr>
      <vt:lpstr>Aims and objectives</vt:lpstr>
      <vt:lpstr>PowerPoint Presentation</vt:lpstr>
      <vt:lpstr>So, let’s think of some examples</vt:lpstr>
      <vt:lpstr>What roles are there in the Fire Service?</vt:lpstr>
      <vt:lpstr>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Shae Crawley</dc:creator>
  <cp:lastModifiedBy>Shae Crawley</cp:lastModifiedBy>
  <cp:revision>2</cp:revision>
  <dcterms:created xsi:type="dcterms:W3CDTF">2026-08-18T12:36:42Z</dcterms:created>
  <dcterms:modified xsi:type="dcterms:W3CDTF">2026-10-16T10:07:39Z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0x0101000F62B4D1DEDD1645A69839EDE0926038</vt:lpwstr>
  </property>
  <property fmtid="{D5CDD505-2E9C-101B-9397-08002B2CF9AE}" pid="3" name="Local_x0020_Topic">
    <vt:lpwstr/>
  </property>
  <property fmtid="{D5CDD505-2E9C-101B-9397-08002B2CF9AE}" pid="4" name="RelatedTopics">
    <vt:lpwstr/>
  </property>
  <property fmtid="{D5CDD505-2E9C-101B-9397-08002B2CF9AE}" pid="5" name="Topic">
    <vt:lpwstr/>
  </property>
  <property fmtid="{D5CDD505-2E9C-101B-9397-08002B2CF9AE}" pid="6" name="MediaServiceImageTags">
    <vt:lpwstr/>
  </property>
  <property fmtid="{D5CDD505-2E9C-101B-9397-08002B2CF9AE}" pid="7" name="Local Topic">
    <vt:lpwstr/>
  </property>
  <property fmtid="{D5CDD505-2E9C-101B-9397-08002B2CF9AE}" pid="8" name="DocumentType">
    <vt:lpwstr/>
  </property>
</Properties>
</file>