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9" r:id="rId7"/>
    <p:sldId id="260" r:id="rId8"/>
    <p:sldId id="261" r:id="rId9"/>
    <p:sldId id="262" r:id="rId10"/>
    <p:sldId id="270" r:id="rId11"/>
    <p:sldId id="273" r:id="rId12"/>
    <p:sldId id="264" r:id="rId13"/>
    <p:sldId id="265" r:id="rId14"/>
    <p:sldId id="266" r:id="rId15"/>
    <p:sldId id="267" r:id="rId16"/>
    <p:sldId id="274" r:id="rId17"/>
    <p:sldId id="275" r:id="rId18"/>
    <p:sldId id="268" r:id="rId19"/>
    <p:sldId id="277" r:id="rId20"/>
    <p:sldId id="27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A44"/>
    <a:srgbClr val="CC0000"/>
    <a:srgbClr val="408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479" autoAdjust="0"/>
  </p:normalViewPr>
  <p:slideViewPr>
    <p:cSldViewPr snapToGrid="0">
      <p:cViewPr varScale="1">
        <p:scale>
          <a:sx n="79" d="100"/>
          <a:sy n="79" d="100"/>
        </p:scale>
        <p:origin x="1830" y="84"/>
      </p:cViewPr>
      <p:guideLst>
        <p:guide orient="horz" pos="2160"/>
        <p:guide pos="3840"/>
      </p:guideLst>
    </p:cSldViewPr>
  </p:slideViewPr>
  <p:notesTextViewPr>
    <p:cViewPr>
      <p:scale>
        <a:sx n="3" d="2"/>
        <a:sy n="3" d="2"/>
      </p:scale>
      <p:origin x="0" y="0"/>
    </p:cViewPr>
  </p:notesTextViewPr>
  <p:notesViewPr>
    <p:cSldViewPr snapToGrid="0" showGuides="1">
      <p:cViewPr varScale="1">
        <p:scale>
          <a:sx n="83" d="100"/>
          <a:sy n="83" d="100"/>
        </p:scale>
        <p:origin x="14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gif"/><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 Id="rId4" Type="http://schemas.openxmlformats.org/officeDocument/2006/relationships/image" Target="../media/image11.jpg"/></Relationships>
</file>

<file path=ppt/diagrams/_rels/data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e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gif"/><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 Id="rId4" Type="http://schemas.openxmlformats.org/officeDocument/2006/relationships/image" Target="../media/image11.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e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A4457-DA0C-4178-A399-635726C59CF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2A1E102-F098-40CB-A3A5-24294AD0E548}">
      <dgm:prSet phldrT="[Text]"/>
      <dgm:spPr>
        <a:solidFill>
          <a:srgbClr val="002060"/>
        </a:solidFill>
      </dgm:spPr>
      <dgm:t>
        <a:bodyPr/>
        <a:lstStyle/>
        <a:p>
          <a:r>
            <a:rPr lang="en-GB" dirty="0"/>
            <a:t>Organisational Overview &amp; External Environment</a:t>
          </a:r>
        </a:p>
      </dgm:t>
    </dgm:pt>
    <dgm:pt modelId="{FE5A3D61-5D28-4CAD-9C13-0EE6461CFB55}" type="parTrans" cxnId="{CF620862-2CB0-45E6-BE01-A485EE6FB261}">
      <dgm:prSet/>
      <dgm:spPr/>
      <dgm:t>
        <a:bodyPr/>
        <a:lstStyle/>
        <a:p>
          <a:endParaRPr lang="en-GB"/>
        </a:p>
      </dgm:t>
    </dgm:pt>
    <dgm:pt modelId="{093D3E54-839A-4C33-B5F3-74432B459625}" type="sibTrans" cxnId="{CF620862-2CB0-45E6-BE01-A485EE6FB261}">
      <dgm:prSet/>
      <dgm:spPr/>
      <dgm:t>
        <a:bodyPr/>
        <a:lstStyle/>
        <a:p>
          <a:endParaRPr lang="en-GB"/>
        </a:p>
      </dgm:t>
    </dgm:pt>
    <dgm:pt modelId="{AF75C51C-596D-495F-9064-88D947AA5E2C}">
      <dgm:prSet phldrT="[Text]"/>
      <dgm:spPr>
        <a:solidFill>
          <a:srgbClr val="002060"/>
        </a:solidFill>
      </dgm:spPr>
      <dgm:t>
        <a:bodyPr/>
        <a:lstStyle/>
        <a:p>
          <a:r>
            <a:rPr lang="en-GB" dirty="0"/>
            <a:t>Objectives and Strategies</a:t>
          </a:r>
        </a:p>
      </dgm:t>
    </dgm:pt>
    <dgm:pt modelId="{BAE8C9A5-3508-400A-8FA2-8A8DECADB3EF}" type="parTrans" cxnId="{A1D93EBF-4C77-468C-853D-BD74DA72DDF6}">
      <dgm:prSet/>
      <dgm:spPr/>
      <dgm:t>
        <a:bodyPr/>
        <a:lstStyle/>
        <a:p>
          <a:endParaRPr lang="en-GB"/>
        </a:p>
      </dgm:t>
    </dgm:pt>
    <dgm:pt modelId="{0B07C67D-B1F8-43F7-A0B2-D71D38A68780}" type="sibTrans" cxnId="{A1D93EBF-4C77-468C-853D-BD74DA72DDF6}">
      <dgm:prSet/>
      <dgm:spPr/>
      <dgm:t>
        <a:bodyPr/>
        <a:lstStyle/>
        <a:p>
          <a:endParaRPr lang="en-GB"/>
        </a:p>
      </dgm:t>
    </dgm:pt>
    <dgm:pt modelId="{26E4B349-678E-4876-A25E-6922490E5CEC}">
      <dgm:prSet phldrT="[Text]"/>
      <dgm:spPr>
        <a:solidFill>
          <a:srgbClr val="002060"/>
        </a:solidFill>
        <a:ln>
          <a:solidFill>
            <a:srgbClr val="002060"/>
          </a:solidFill>
        </a:ln>
      </dgm:spPr>
      <dgm:t>
        <a:bodyPr/>
        <a:lstStyle/>
        <a:p>
          <a:r>
            <a:rPr lang="en-GB" dirty="0"/>
            <a:t>Performance and Outlook</a:t>
          </a:r>
        </a:p>
      </dgm:t>
    </dgm:pt>
    <dgm:pt modelId="{58C143FE-D5BB-437B-B60F-53982CB6E8B4}" type="parTrans" cxnId="{4E47DA8F-C7FB-4B77-8B4B-5889FF21D49F}">
      <dgm:prSet/>
      <dgm:spPr/>
      <dgm:t>
        <a:bodyPr/>
        <a:lstStyle/>
        <a:p>
          <a:endParaRPr lang="en-GB"/>
        </a:p>
      </dgm:t>
    </dgm:pt>
    <dgm:pt modelId="{EE7B5CA7-09A8-4DAA-AD98-FEAF9CE2EF6C}" type="sibTrans" cxnId="{4E47DA8F-C7FB-4B77-8B4B-5889FF21D49F}">
      <dgm:prSet/>
      <dgm:spPr/>
      <dgm:t>
        <a:bodyPr/>
        <a:lstStyle/>
        <a:p>
          <a:endParaRPr lang="en-GB"/>
        </a:p>
      </dgm:t>
    </dgm:pt>
    <dgm:pt modelId="{192B751F-E308-45A7-AF21-D96ACD823589}">
      <dgm:prSet phldrT="[Text]"/>
      <dgm:spPr>
        <a:solidFill>
          <a:srgbClr val="002060"/>
        </a:solidFill>
      </dgm:spPr>
      <dgm:t>
        <a:bodyPr/>
        <a:lstStyle/>
        <a:p>
          <a:r>
            <a:rPr lang="en-GB" dirty="0"/>
            <a:t>Use of Resources</a:t>
          </a:r>
        </a:p>
      </dgm:t>
    </dgm:pt>
    <dgm:pt modelId="{3F654B6A-6BE1-4740-B6BD-E9D9660234F9}" type="parTrans" cxnId="{52B02607-0B4A-458B-B9B4-3541AB6BCBC8}">
      <dgm:prSet/>
      <dgm:spPr/>
      <dgm:t>
        <a:bodyPr/>
        <a:lstStyle/>
        <a:p>
          <a:endParaRPr lang="en-GB"/>
        </a:p>
      </dgm:t>
    </dgm:pt>
    <dgm:pt modelId="{359CA075-D4B7-4F15-BE90-D735C6F66DF6}" type="sibTrans" cxnId="{52B02607-0B4A-458B-B9B4-3541AB6BCBC8}">
      <dgm:prSet/>
      <dgm:spPr/>
      <dgm:t>
        <a:bodyPr/>
        <a:lstStyle/>
        <a:p>
          <a:endParaRPr lang="en-GB"/>
        </a:p>
      </dgm:t>
    </dgm:pt>
    <dgm:pt modelId="{21C7A60A-7AF2-4E7F-8A37-D879DE378F06}">
      <dgm:prSet phldrT="[Text]"/>
      <dgm:spPr>
        <a:solidFill>
          <a:srgbClr val="002060"/>
        </a:solidFill>
      </dgm:spPr>
      <dgm:t>
        <a:bodyPr/>
        <a:lstStyle/>
        <a:p>
          <a:r>
            <a:rPr lang="en-GB" dirty="0"/>
            <a:t>Explains Some of the Key Financial Information</a:t>
          </a:r>
        </a:p>
      </dgm:t>
    </dgm:pt>
    <dgm:pt modelId="{BABBA860-AEB0-4945-9274-98DC66C9DDC5}" type="parTrans" cxnId="{843884D3-66E4-4B8B-B09E-45F3F0F1A252}">
      <dgm:prSet/>
      <dgm:spPr/>
      <dgm:t>
        <a:bodyPr/>
        <a:lstStyle/>
        <a:p>
          <a:endParaRPr lang="en-GB"/>
        </a:p>
      </dgm:t>
    </dgm:pt>
    <dgm:pt modelId="{3DC86E8C-8E29-4170-9F4E-354FE3A16365}" type="sibTrans" cxnId="{843884D3-66E4-4B8B-B09E-45F3F0F1A252}">
      <dgm:prSet/>
      <dgm:spPr/>
      <dgm:t>
        <a:bodyPr/>
        <a:lstStyle/>
        <a:p>
          <a:endParaRPr lang="en-GB"/>
        </a:p>
      </dgm:t>
    </dgm:pt>
    <dgm:pt modelId="{0698733B-75DD-44DF-8E2D-762041AB6DD9}">
      <dgm:prSet phldrT="[Text]"/>
      <dgm:spPr>
        <a:solidFill>
          <a:srgbClr val="FF0000"/>
        </a:solidFill>
      </dgm:spPr>
      <dgm:t>
        <a:bodyPr/>
        <a:lstStyle/>
        <a:p>
          <a:r>
            <a:rPr lang="en-GB" dirty="0"/>
            <a:t>Narrative Report</a:t>
          </a:r>
        </a:p>
      </dgm:t>
    </dgm:pt>
    <dgm:pt modelId="{1D03E798-E004-49C6-A914-2B55ACA38C6E}" type="parTrans" cxnId="{A873D2DE-463D-45FD-9C37-A76C70843E57}">
      <dgm:prSet/>
      <dgm:spPr/>
      <dgm:t>
        <a:bodyPr/>
        <a:lstStyle/>
        <a:p>
          <a:endParaRPr lang="en-GB"/>
        </a:p>
      </dgm:t>
    </dgm:pt>
    <dgm:pt modelId="{F6B5D534-E7C5-401C-AC47-5EB11BE15456}" type="sibTrans" cxnId="{A873D2DE-463D-45FD-9C37-A76C70843E57}">
      <dgm:prSet/>
      <dgm:spPr/>
      <dgm:t>
        <a:bodyPr/>
        <a:lstStyle/>
        <a:p>
          <a:endParaRPr lang="en-GB"/>
        </a:p>
      </dgm:t>
    </dgm:pt>
    <dgm:pt modelId="{E69EB711-478A-469C-A7E9-425381B8844A}" type="pres">
      <dgm:prSet presAssocID="{444A4457-DA0C-4178-A399-635726C59CF4}" presName="CompostProcess" presStyleCnt="0">
        <dgm:presLayoutVars>
          <dgm:dir/>
          <dgm:resizeHandles val="exact"/>
        </dgm:presLayoutVars>
      </dgm:prSet>
      <dgm:spPr/>
    </dgm:pt>
    <dgm:pt modelId="{F1D54736-714D-439D-9C48-0B9C79B62C86}" type="pres">
      <dgm:prSet presAssocID="{444A4457-DA0C-4178-A399-635726C59CF4}" presName="arrow" presStyleLbl="bgShp" presStyleIdx="0" presStyleCnt="1" custLinFactNeighborX="-775"/>
      <dgm:spPr/>
    </dgm:pt>
    <dgm:pt modelId="{36709AC3-53F5-4156-A170-66B20E05DF8F}" type="pres">
      <dgm:prSet presAssocID="{444A4457-DA0C-4178-A399-635726C59CF4}" presName="linearProcess" presStyleCnt="0"/>
      <dgm:spPr/>
    </dgm:pt>
    <dgm:pt modelId="{11B6D318-ADA0-4556-8EBB-00E59790EE58}" type="pres">
      <dgm:prSet presAssocID="{C2A1E102-F098-40CB-A3A5-24294AD0E548}" presName="textNode" presStyleLbl="node1" presStyleIdx="0" presStyleCnt="6">
        <dgm:presLayoutVars>
          <dgm:bulletEnabled val="1"/>
        </dgm:presLayoutVars>
      </dgm:prSet>
      <dgm:spPr/>
    </dgm:pt>
    <dgm:pt modelId="{FEECC57D-FBE3-4F21-B6A5-B7B8D6D74F67}" type="pres">
      <dgm:prSet presAssocID="{093D3E54-839A-4C33-B5F3-74432B459625}" presName="sibTrans" presStyleCnt="0"/>
      <dgm:spPr/>
    </dgm:pt>
    <dgm:pt modelId="{20506D8F-9B38-497E-9E7B-D727156AA470}" type="pres">
      <dgm:prSet presAssocID="{AF75C51C-596D-495F-9064-88D947AA5E2C}" presName="textNode" presStyleLbl="node1" presStyleIdx="1" presStyleCnt="6">
        <dgm:presLayoutVars>
          <dgm:bulletEnabled val="1"/>
        </dgm:presLayoutVars>
      </dgm:prSet>
      <dgm:spPr/>
    </dgm:pt>
    <dgm:pt modelId="{A1883DDC-BAFC-406A-A547-7B04C3881ABE}" type="pres">
      <dgm:prSet presAssocID="{0B07C67D-B1F8-43F7-A0B2-D71D38A68780}" presName="sibTrans" presStyleCnt="0"/>
      <dgm:spPr/>
    </dgm:pt>
    <dgm:pt modelId="{25E091BE-3304-4767-9AC7-DA3BACBCF420}" type="pres">
      <dgm:prSet presAssocID="{26E4B349-678E-4876-A25E-6922490E5CEC}" presName="textNode" presStyleLbl="node1" presStyleIdx="2" presStyleCnt="6">
        <dgm:presLayoutVars>
          <dgm:bulletEnabled val="1"/>
        </dgm:presLayoutVars>
      </dgm:prSet>
      <dgm:spPr/>
    </dgm:pt>
    <dgm:pt modelId="{800100A6-309A-44C5-9948-74EAE0C631D5}" type="pres">
      <dgm:prSet presAssocID="{EE7B5CA7-09A8-4DAA-AD98-FEAF9CE2EF6C}" presName="sibTrans" presStyleCnt="0"/>
      <dgm:spPr/>
    </dgm:pt>
    <dgm:pt modelId="{5CB28D35-971A-4B47-AC70-FC268F9338C9}" type="pres">
      <dgm:prSet presAssocID="{192B751F-E308-45A7-AF21-D96ACD823589}" presName="textNode" presStyleLbl="node1" presStyleIdx="3" presStyleCnt="6" custLinFactNeighborX="-20520" custLinFactNeighborY="-1234">
        <dgm:presLayoutVars>
          <dgm:bulletEnabled val="1"/>
        </dgm:presLayoutVars>
      </dgm:prSet>
      <dgm:spPr/>
    </dgm:pt>
    <dgm:pt modelId="{919F38A4-98C4-4FC5-A670-D95F746C4AD3}" type="pres">
      <dgm:prSet presAssocID="{359CA075-D4B7-4F15-BE90-D735C6F66DF6}" presName="sibTrans" presStyleCnt="0"/>
      <dgm:spPr/>
    </dgm:pt>
    <dgm:pt modelId="{3BF6B27A-E654-4635-B64B-6394DC0FE03F}" type="pres">
      <dgm:prSet presAssocID="{21C7A60A-7AF2-4E7F-8A37-D879DE378F06}" presName="textNode" presStyleLbl="node1" presStyleIdx="4" presStyleCnt="6">
        <dgm:presLayoutVars>
          <dgm:bulletEnabled val="1"/>
        </dgm:presLayoutVars>
      </dgm:prSet>
      <dgm:spPr/>
    </dgm:pt>
    <dgm:pt modelId="{855B30A8-4C10-4697-BDEC-43818583C41F}" type="pres">
      <dgm:prSet presAssocID="{3DC86E8C-8E29-4170-9F4E-354FE3A16365}" presName="sibTrans" presStyleCnt="0"/>
      <dgm:spPr/>
    </dgm:pt>
    <dgm:pt modelId="{70843380-6099-4D3C-8E6B-9CFFC7F4576E}" type="pres">
      <dgm:prSet presAssocID="{0698733B-75DD-44DF-8E2D-762041AB6DD9}" presName="textNode" presStyleLbl="node1" presStyleIdx="5" presStyleCnt="6">
        <dgm:presLayoutVars>
          <dgm:bulletEnabled val="1"/>
        </dgm:presLayoutVars>
      </dgm:prSet>
      <dgm:spPr/>
    </dgm:pt>
  </dgm:ptLst>
  <dgm:cxnLst>
    <dgm:cxn modelId="{52B02607-0B4A-458B-B9B4-3541AB6BCBC8}" srcId="{444A4457-DA0C-4178-A399-635726C59CF4}" destId="{192B751F-E308-45A7-AF21-D96ACD823589}" srcOrd="3" destOrd="0" parTransId="{3F654B6A-6BE1-4740-B6BD-E9D9660234F9}" sibTransId="{359CA075-D4B7-4F15-BE90-D735C6F66DF6}"/>
    <dgm:cxn modelId="{2620CD09-FBB6-40FF-897A-9BA88CAE506B}" type="presOf" srcId="{444A4457-DA0C-4178-A399-635726C59CF4}" destId="{E69EB711-478A-469C-A7E9-425381B8844A}" srcOrd="0" destOrd="0" presId="urn:microsoft.com/office/officeart/2005/8/layout/hProcess9"/>
    <dgm:cxn modelId="{9443C55E-2351-441B-838F-6D93F5E85C92}" type="presOf" srcId="{26E4B349-678E-4876-A25E-6922490E5CEC}" destId="{25E091BE-3304-4767-9AC7-DA3BACBCF420}" srcOrd="0" destOrd="0" presId="urn:microsoft.com/office/officeart/2005/8/layout/hProcess9"/>
    <dgm:cxn modelId="{BAC50042-585B-498C-ADF4-C51566C83EA6}" type="presOf" srcId="{AF75C51C-596D-495F-9064-88D947AA5E2C}" destId="{20506D8F-9B38-497E-9E7B-D727156AA470}" srcOrd="0" destOrd="0" presId="urn:microsoft.com/office/officeart/2005/8/layout/hProcess9"/>
    <dgm:cxn modelId="{CF620862-2CB0-45E6-BE01-A485EE6FB261}" srcId="{444A4457-DA0C-4178-A399-635726C59CF4}" destId="{C2A1E102-F098-40CB-A3A5-24294AD0E548}" srcOrd="0" destOrd="0" parTransId="{FE5A3D61-5D28-4CAD-9C13-0EE6461CFB55}" sibTransId="{093D3E54-839A-4C33-B5F3-74432B459625}"/>
    <dgm:cxn modelId="{C72EA584-AC60-41B4-871C-6B5B275C8329}" type="presOf" srcId="{C2A1E102-F098-40CB-A3A5-24294AD0E548}" destId="{11B6D318-ADA0-4556-8EBB-00E59790EE58}" srcOrd="0" destOrd="0" presId="urn:microsoft.com/office/officeart/2005/8/layout/hProcess9"/>
    <dgm:cxn modelId="{4E47DA8F-C7FB-4B77-8B4B-5889FF21D49F}" srcId="{444A4457-DA0C-4178-A399-635726C59CF4}" destId="{26E4B349-678E-4876-A25E-6922490E5CEC}" srcOrd="2" destOrd="0" parTransId="{58C143FE-D5BB-437B-B60F-53982CB6E8B4}" sibTransId="{EE7B5CA7-09A8-4DAA-AD98-FEAF9CE2EF6C}"/>
    <dgm:cxn modelId="{514B2792-F2D1-4AD1-AD11-43555F648E0E}" type="presOf" srcId="{0698733B-75DD-44DF-8E2D-762041AB6DD9}" destId="{70843380-6099-4D3C-8E6B-9CFFC7F4576E}" srcOrd="0" destOrd="0" presId="urn:microsoft.com/office/officeart/2005/8/layout/hProcess9"/>
    <dgm:cxn modelId="{A014E5B3-E465-49BB-929D-6388F96F3109}" type="presOf" srcId="{192B751F-E308-45A7-AF21-D96ACD823589}" destId="{5CB28D35-971A-4B47-AC70-FC268F9338C9}" srcOrd="0" destOrd="0" presId="urn:microsoft.com/office/officeart/2005/8/layout/hProcess9"/>
    <dgm:cxn modelId="{0FE334BD-BD8F-4509-9C25-D015C3E8F087}" type="presOf" srcId="{21C7A60A-7AF2-4E7F-8A37-D879DE378F06}" destId="{3BF6B27A-E654-4635-B64B-6394DC0FE03F}" srcOrd="0" destOrd="0" presId="urn:microsoft.com/office/officeart/2005/8/layout/hProcess9"/>
    <dgm:cxn modelId="{A1D93EBF-4C77-468C-853D-BD74DA72DDF6}" srcId="{444A4457-DA0C-4178-A399-635726C59CF4}" destId="{AF75C51C-596D-495F-9064-88D947AA5E2C}" srcOrd="1" destOrd="0" parTransId="{BAE8C9A5-3508-400A-8FA2-8A8DECADB3EF}" sibTransId="{0B07C67D-B1F8-43F7-A0B2-D71D38A68780}"/>
    <dgm:cxn modelId="{843884D3-66E4-4B8B-B09E-45F3F0F1A252}" srcId="{444A4457-DA0C-4178-A399-635726C59CF4}" destId="{21C7A60A-7AF2-4E7F-8A37-D879DE378F06}" srcOrd="4" destOrd="0" parTransId="{BABBA860-AEB0-4945-9274-98DC66C9DDC5}" sibTransId="{3DC86E8C-8E29-4170-9F4E-354FE3A16365}"/>
    <dgm:cxn modelId="{A873D2DE-463D-45FD-9C37-A76C70843E57}" srcId="{444A4457-DA0C-4178-A399-635726C59CF4}" destId="{0698733B-75DD-44DF-8E2D-762041AB6DD9}" srcOrd="5" destOrd="0" parTransId="{1D03E798-E004-49C6-A914-2B55ACA38C6E}" sibTransId="{F6B5D534-E7C5-401C-AC47-5EB11BE15456}"/>
    <dgm:cxn modelId="{F5073675-B4A4-4534-B63A-49CC5472DE1E}" type="presParOf" srcId="{E69EB711-478A-469C-A7E9-425381B8844A}" destId="{F1D54736-714D-439D-9C48-0B9C79B62C86}" srcOrd="0" destOrd="0" presId="urn:microsoft.com/office/officeart/2005/8/layout/hProcess9"/>
    <dgm:cxn modelId="{89770605-ECE6-47E4-9771-51ABE02271D9}" type="presParOf" srcId="{E69EB711-478A-469C-A7E9-425381B8844A}" destId="{36709AC3-53F5-4156-A170-66B20E05DF8F}" srcOrd="1" destOrd="0" presId="urn:microsoft.com/office/officeart/2005/8/layout/hProcess9"/>
    <dgm:cxn modelId="{3888719F-9E6B-4FBC-8CBD-586BFDA6A70D}" type="presParOf" srcId="{36709AC3-53F5-4156-A170-66B20E05DF8F}" destId="{11B6D318-ADA0-4556-8EBB-00E59790EE58}" srcOrd="0" destOrd="0" presId="urn:microsoft.com/office/officeart/2005/8/layout/hProcess9"/>
    <dgm:cxn modelId="{2E56068E-D415-4EDB-B6BE-604B65CD3019}" type="presParOf" srcId="{36709AC3-53F5-4156-A170-66B20E05DF8F}" destId="{FEECC57D-FBE3-4F21-B6A5-B7B8D6D74F67}" srcOrd="1" destOrd="0" presId="urn:microsoft.com/office/officeart/2005/8/layout/hProcess9"/>
    <dgm:cxn modelId="{3F7119CB-E781-4303-8C83-89CB132BBDB7}" type="presParOf" srcId="{36709AC3-53F5-4156-A170-66B20E05DF8F}" destId="{20506D8F-9B38-497E-9E7B-D727156AA470}" srcOrd="2" destOrd="0" presId="urn:microsoft.com/office/officeart/2005/8/layout/hProcess9"/>
    <dgm:cxn modelId="{B96BC7C5-6BD6-45DA-A71C-67A249E8E7CE}" type="presParOf" srcId="{36709AC3-53F5-4156-A170-66B20E05DF8F}" destId="{A1883DDC-BAFC-406A-A547-7B04C3881ABE}" srcOrd="3" destOrd="0" presId="urn:microsoft.com/office/officeart/2005/8/layout/hProcess9"/>
    <dgm:cxn modelId="{C5A3C07A-3043-4EE0-A30F-148CB8369258}" type="presParOf" srcId="{36709AC3-53F5-4156-A170-66B20E05DF8F}" destId="{25E091BE-3304-4767-9AC7-DA3BACBCF420}" srcOrd="4" destOrd="0" presId="urn:microsoft.com/office/officeart/2005/8/layout/hProcess9"/>
    <dgm:cxn modelId="{0504F445-6B28-4B68-BE10-FD7EB97829B5}" type="presParOf" srcId="{36709AC3-53F5-4156-A170-66B20E05DF8F}" destId="{800100A6-309A-44C5-9948-74EAE0C631D5}" srcOrd="5" destOrd="0" presId="urn:microsoft.com/office/officeart/2005/8/layout/hProcess9"/>
    <dgm:cxn modelId="{6D2A7613-363E-4093-8D47-A27A1DBF87AA}" type="presParOf" srcId="{36709AC3-53F5-4156-A170-66B20E05DF8F}" destId="{5CB28D35-971A-4B47-AC70-FC268F9338C9}" srcOrd="6" destOrd="0" presId="urn:microsoft.com/office/officeart/2005/8/layout/hProcess9"/>
    <dgm:cxn modelId="{730A54E9-0202-4F56-A87F-F2260E75C1FC}" type="presParOf" srcId="{36709AC3-53F5-4156-A170-66B20E05DF8F}" destId="{919F38A4-98C4-4FC5-A670-D95F746C4AD3}" srcOrd="7" destOrd="0" presId="urn:microsoft.com/office/officeart/2005/8/layout/hProcess9"/>
    <dgm:cxn modelId="{000FBCB4-8CC8-4FAA-8ABC-5EFA6CFF4167}" type="presParOf" srcId="{36709AC3-53F5-4156-A170-66B20E05DF8F}" destId="{3BF6B27A-E654-4635-B64B-6394DC0FE03F}" srcOrd="8" destOrd="0" presId="urn:microsoft.com/office/officeart/2005/8/layout/hProcess9"/>
    <dgm:cxn modelId="{3BA8FFF8-B83E-48D0-BD05-20E82B26FF79}" type="presParOf" srcId="{36709AC3-53F5-4156-A170-66B20E05DF8F}" destId="{855B30A8-4C10-4697-BDEC-43818583C41F}" srcOrd="9" destOrd="0" presId="urn:microsoft.com/office/officeart/2005/8/layout/hProcess9"/>
    <dgm:cxn modelId="{64918DA0-53BA-4D76-B586-F66268352F96}" type="presParOf" srcId="{36709AC3-53F5-4156-A170-66B20E05DF8F}" destId="{70843380-6099-4D3C-8E6B-9CFFC7F4576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E3596-0073-4C63-ACDC-D3CAC442CF1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EEE74579-DF07-43E5-A26B-533D18547F83}">
      <dgm:prSet phldrT="[Text]"/>
      <dgm:spPr/>
      <dgm:t>
        <a:bodyPr/>
        <a:lstStyle/>
        <a:p>
          <a:r>
            <a:rPr lang="en-GB" dirty="0"/>
            <a:t>£49.7m Frontline Response	</a:t>
          </a:r>
        </a:p>
      </dgm:t>
    </dgm:pt>
    <dgm:pt modelId="{DD004231-4FBC-447E-8005-12761AA5B3E9}" type="parTrans" cxnId="{777B00EA-256D-4C7C-AC66-44283FCE0F45}">
      <dgm:prSet/>
      <dgm:spPr/>
      <dgm:t>
        <a:bodyPr/>
        <a:lstStyle/>
        <a:p>
          <a:endParaRPr lang="en-GB"/>
        </a:p>
      </dgm:t>
    </dgm:pt>
    <dgm:pt modelId="{60732D15-4836-4FC6-9A82-65357A54C21B}" type="sibTrans" cxnId="{777B00EA-256D-4C7C-AC66-44283FCE0F45}">
      <dgm:prSet/>
      <dgm:spPr/>
      <dgm:t>
        <a:bodyPr/>
        <a:lstStyle/>
        <a:p>
          <a:endParaRPr lang="en-GB"/>
        </a:p>
      </dgm:t>
    </dgm:pt>
    <dgm:pt modelId="{5D535D0B-A19A-4977-8D9E-4683A968E9A3}">
      <dgm:prSet phldrT="[Text]"/>
      <dgm:spPr/>
      <dgm:t>
        <a:bodyPr/>
        <a:lstStyle/>
        <a:p>
          <a:r>
            <a:rPr lang="en-GB" dirty="0"/>
            <a:t>£6.8m Keeping you safe at home and work	</a:t>
          </a:r>
        </a:p>
      </dgm:t>
    </dgm:pt>
    <dgm:pt modelId="{4A0DB6B7-15D8-43B1-8702-160623FA924B}" type="parTrans" cxnId="{38E375D4-7D91-4977-98C2-3CC834D37CE9}">
      <dgm:prSet/>
      <dgm:spPr/>
      <dgm:t>
        <a:bodyPr/>
        <a:lstStyle/>
        <a:p>
          <a:endParaRPr lang="en-GB"/>
        </a:p>
      </dgm:t>
    </dgm:pt>
    <dgm:pt modelId="{8676815B-7B84-4D03-AA6F-0A7EBAA735E8}" type="sibTrans" cxnId="{38E375D4-7D91-4977-98C2-3CC834D37CE9}">
      <dgm:prSet/>
      <dgm:spPr/>
      <dgm:t>
        <a:bodyPr/>
        <a:lstStyle/>
        <a:p>
          <a:endParaRPr lang="en-GB"/>
        </a:p>
      </dgm:t>
    </dgm:pt>
    <dgm:pt modelId="{40989A3F-C74F-410B-8A02-3FAC7346110A}">
      <dgm:prSet phldrT="[Text]"/>
      <dgm:spPr/>
      <dgm:t>
        <a:bodyPr/>
        <a:lstStyle/>
        <a:p>
          <a:r>
            <a:rPr lang="en-GB" dirty="0"/>
            <a:t>£21.6m Supporting Frontline Services</a:t>
          </a:r>
        </a:p>
      </dgm:t>
    </dgm:pt>
    <dgm:pt modelId="{401A2AA8-2856-4599-B783-0CD95AA9984D}" type="parTrans" cxnId="{38229765-EFCE-4218-B311-B775B1E9A54F}">
      <dgm:prSet/>
      <dgm:spPr/>
      <dgm:t>
        <a:bodyPr/>
        <a:lstStyle/>
        <a:p>
          <a:endParaRPr lang="en-GB"/>
        </a:p>
      </dgm:t>
    </dgm:pt>
    <dgm:pt modelId="{0131C50E-451F-4064-B837-8044366BE5EF}" type="sibTrans" cxnId="{38229765-EFCE-4218-B311-B775B1E9A54F}">
      <dgm:prSet/>
      <dgm:spPr/>
      <dgm:t>
        <a:bodyPr/>
        <a:lstStyle/>
        <a:p>
          <a:endParaRPr lang="en-GB"/>
        </a:p>
      </dgm:t>
    </dgm:pt>
    <dgm:pt modelId="{C481776F-76F0-4751-A9EA-EFE580B24953}">
      <dgm:prSet phldrT="[Text]"/>
      <dgm:spPr/>
      <dgm:t>
        <a:bodyPr/>
        <a:lstStyle/>
        <a:p>
          <a:r>
            <a:rPr lang="en-GB" dirty="0"/>
            <a:t>£0.1m Pensions and Financing Costs</a:t>
          </a:r>
        </a:p>
      </dgm:t>
    </dgm:pt>
    <dgm:pt modelId="{742B6372-668C-4292-801F-0D9FF198D19C}" type="parTrans" cxnId="{26026684-E74F-4D92-B839-3524D15D3A2F}">
      <dgm:prSet/>
      <dgm:spPr/>
      <dgm:t>
        <a:bodyPr/>
        <a:lstStyle/>
        <a:p>
          <a:endParaRPr lang="en-GB"/>
        </a:p>
      </dgm:t>
    </dgm:pt>
    <dgm:pt modelId="{53A4E9A7-3A4C-4C37-9A31-C7A6B93A61DA}" type="sibTrans" cxnId="{26026684-E74F-4D92-B839-3524D15D3A2F}">
      <dgm:prSet/>
      <dgm:spPr/>
      <dgm:t>
        <a:bodyPr/>
        <a:lstStyle/>
        <a:p>
          <a:endParaRPr lang="en-GB"/>
        </a:p>
      </dgm:t>
    </dgm:pt>
    <dgm:pt modelId="{5570E73F-4C50-4381-9B0B-BDA829702611}" type="pres">
      <dgm:prSet presAssocID="{EE1E3596-0073-4C63-ACDC-D3CAC442CF11}" presName="Name0" presStyleCnt="0">
        <dgm:presLayoutVars>
          <dgm:dir/>
          <dgm:resizeHandles val="exact"/>
        </dgm:presLayoutVars>
      </dgm:prSet>
      <dgm:spPr/>
    </dgm:pt>
    <dgm:pt modelId="{B1552506-43A9-4AA7-A4E9-8C3283C5B9B0}" type="pres">
      <dgm:prSet presAssocID="{EEE74579-DF07-43E5-A26B-533D18547F83}" presName="compNode" presStyleCnt="0"/>
      <dgm:spPr/>
    </dgm:pt>
    <dgm:pt modelId="{BF129A29-0B49-4120-9A5A-9007A28DCE8F}" type="pres">
      <dgm:prSet presAssocID="{EEE74579-DF07-43E5-A26B-533D18547F83}"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CD9E2DF4-6451-4B77-ACC4-E2F2142D2F22}" type="pres">
      <dgm:prSet presAssocID="{EEE74579-DF07-43E5-A26B-533D18547F83}" presName="textRect" presStyleLbl="revTx" presStyleIdx="0" presStyleCnt="4">
        <dgm:presLayoutVars>
          <dgm:bulletEnabled val="1"/>
        </dgm:presLayoutVars>
      </dgm:prSet>
      <dgm:spPr/>
    </dgm:pt>
    <dgm:pt modelId="{848A0FF2-B5E0-47D0-91E5-4963B0792755}" type="pres">
      <dgm:prSet presAssocID="{60732D15-4836-4FC6-9A82-65357A54C21B}" presName="sibTrans" presStyleLbl="sibTrans2D1" presStyleIdx="0" presStyleCnt="0"/>
      <dgm:spPr/>
    </dgm:pt>
    <dgm:pt modelId="{2DB3DCED-A331-4F48-9723-07CACBAAB650}" type="pres">
      <dgm:prSet presAssocID="{5D535D0B-A19A-4977-8D9E-4683A968E9A3}" presName="compNode" presStyleCnt="0"/>
      <dgm:spPr/>
    </dgm:pt>
    <dgm:pt modelId="{96AB903A-F58D-43E8-80B1-C8040551A471}" type="pres">
      <dgm:prSet presAssocID="{5D535D0B-A19A-4977-8D9E-4683A968E9A3}"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F89A471D-C257-48CE-9560-14AA62AC7EA2}" type="pres">
      <dgm:prSet presAssocID="{5D535D0B-A19A-4977-8D9E-4683A968E9A3}" presName="textRect" presStyleLbl="revTx" presStyleIdx="1" presStyleCnt="4">
        <dgm:presLayoutVars>
          <dgm:bulletEnabled val="1"/>
        </dgm:presLayoutVars>
      </dgm:prSet>
      <dgm:spPr/>
    </dgm:pt>
    <dgm:pt modelId="{B070B163-C7A7-41B4-A162-13C28F54D963}" type="pres">
      <dgm:prSet presAssocID="{8676815B-7B84-4D03-AA6F-0A7EBAA735E8}" presName="sibTrans" presStyleLbl="sibTrans2D1" presStyleIdx="0" presStyleCnt="0"/>
      <dgm:spPr/>
    </dgm:pt>
    <dgm:pt modelId="{8A73537A-DD3F-4025-9F54-DC0651BC1838}" type="pres">
      <dgm:prSet presAssocID="{40989A3F-C74F-410B-8A02-3FAC7346110A}" presName="compNode" presStyleCnt="0"/>
      <dgm:spPr/>
    </dgm:pt>
    <dgm:pt modelId="{3AD46D9F-BF3A-4075-A5AF-50DB98CBCB6F}" type="pres">
      <dgm:prSet presAssocID="{40989A3F-C74F-410B-8A02-3FAC7346110A}" presName="pictRect" presStyleLbl="node1" presStyleIdx="2" presStyleCnt="4" custLinFactNeighborX="-998"/>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318D97E7-B060-47F5-9880-44099C60BEF6}" type="pres">
      <dgm:prSet presAssocID="{40989A3F-C74F-410B-8A02-3FAC7346110A}" presName="textRect" presStyleLbl="revTx" presStyleIdx="2" presStyleCnt="4">
        <dgm:presLayoutVars>
          <dgm:bulletEnabled val="1"/>
        </dgm:presLayoutVars>
      </dgm:prSet>
      <dgm:spPr/>
    </dgm:pt>
    <dgm:pt modelId="{18BC5A43-192B-4809-8F6F-161E40AD47C1}" type="pres">
      <dgm:prSet presAssocID="{0131C50E-451F-4064-B837-8044366BE5EF}" presName="sibTrans" presStyleLbl="sibTrans2D1" presStyleIdx="0" presStyleCnt="0"/>
      <dgm:spPr/>
    </dgm:pt>
    <dgm:pt modelId="{544EC8E1-6DB8-4C6D-AFD4-418D6A814716}" type="pres">
      <dgm:prSet presAssocID="{C481776F-76F0-4751-A9EA-EFE580B24953}" presName="compNode" presStyleCnt="0"/>
      <dgm:spPr/>
    </dgm:pt>
    <dgm:pt modelId="{7CABA34E-080C-4126-818A-C251E35C9D8F}" type="pres">
      <dgm:prSet presAssocID="{C481776F-76F0-4751-A9EA-EFE580B24953}"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EB4239C8-CFB2-4026-A09C-2773BE5DEDD4}" type="pres">
      <dgm:prSet presAssocID="{C481776F-76F0-4751-A9EA-EFE580B24953}" presName="textRect" presStyleLbl="revTx" presStyleIdx="3" presStyleCnt="4">
        <dgm:presLayoutVars>
          <dgm:bulletEnabled val="1"/>
        </dgm:presLayoutVars>
      </dgm:prSet>
      <dgm:spPr/>
    </dgm:pt>
  </dgm:ptLst>
  <dgm:cxnLst>
    <dgm:cxn modelId="{DC25582F-0850-4A75-A6AD-9FF61F3B978B}" type="presOf" srcId="{60732D15-4836-4FC6-9A82-65357A54C21B}" destId="{848A0FF2-B5E0-47D0-91E5-4963B0792755}" srcOrd="0" destOrd="0" presId="urn:microsoft.com/office/officeart/2005/8/layout/pList1"/>
    <dgm:cxn modelId="{6733BD35-C7DF-4A85-9942-C2EFEC1589FC}" type="presOf" srcId="{0131C50E-451F-4064-B837-8044366BE5EF}" destId="{18BC5A43-192B-4809-8F6F-161E40AD47C1}" srcOrd="0" destOrd="0" presId="urn:microsoft.com/office/officeart/2005/8/layout/pList1"/>
    <dgm:cxn modelId="{A19E5C3E-5193-48D2-89E0-7A3CEB7165AB}" type="presOf" srcId="{C481776F-76F0-4751-A9EA-EFE580B24953}" destId="{EB4239C8-CFB2-4026-A09C-2773BE5DEDD4}" srcOrd="0" destOrd="0" presId="urn:microsoft.com/office/officeart/2005/8/layout/pList1"/>
    <dgm:cxn modelId="{38229765-EFCE-4218-B311-B775B1E9A54F}" srcId="{EE1E3596-0073-4C63-ACDC-D3CAC442CF11}" destId="{40989A3F-C74F-410B-8A02-3FAC7346110A}" srcOrd="2" destOrd="0" parTransId="{401A2AA8-2856-4599-B783-0CD95AA9984D}" sibTransId="{0131C50E-451F-4064-B837-8044366BE5EF}"/>
    <dgm:cxn modelId="{F6424977-5433-4968-A58E-F2EEB42B2E24}" type="presOf" srcId="{5D535D0B-A19A-4977-8D9E-4683A968E9A3}" destId="{F89A471D-C257-48CE-9560-14AA62AC7EA2}" srcOrd="0" destOrd="0" presId="urn:microsoft.com/office/officeart/2005/8/layout/pList1"/>
    <dgm:cxn modelId="{BEA15577-F981-4227-93EC-BE74048A2566}" type="presOf" srcId="{EE1E3596-0073-4C63-ACDC-D3CAC442CF11}" destId="{5570E73F-4C50-4381-9B0B-BDA829702611}" srcOrd="0" destOrd="0" presId="urn:microsoft.com/office/officeart/2005/8/layout/pList1"/>
    <dgm:cxn modelId="{26026684-E74F-4D92-B839-3524D15D3A2F}" srcId="{EE1E3596-0073-4C63-ACDC-D3CAC442CF11}" destId="{C481776F-76F0-4751-A9EA-EFE580B24953}" srcOrd="3" destOrd="0" parTransId="{742B6372-668C-4292-801F-0D9FF198D19C}" sibTransId="{53A4E9A7-3A4C-4C37-9A31-C7A6B93A61DA}"/>
    <dgm:cxn modelId="{8B8498AA-4048-4030-8EDA-A6E9B2E0893F}" type="presOf" srcId="{40989A3F-C74F-410B-8A02-3FAC7346110A}" destId="{318D97E7-B060-47F5-9880-44099C60BEF6}" srcOrd="0" destOrd="0" presId="urn:microsoft.com/office/officeart/2005/8/layout/pList1"/>
    <dgm:cxn modelId="{D4CF90CA-B52F-4B57-B7D7-56D18063E792}" type="presOf" srcId="{EEE74579-DF07-43E5-A26B-533D18547F83}" destId="{CD9E2DF4-6451-4B77-ACC4-E2F2142D2F22}" srcOrd="0" destOrd="0" presId="urn:microsoft.com/office/officeart/2005/8/layout/pList1"/>
    <dgm:cxn modelId="{38E375D4-7D91-4977-98C2-3CC834D37CE9}" srcId="{EE1E3596-0073-4C63-ACDC-D3CAC442CF11}" destId="{5D535D0B-A19A-4977-8D9E-4683A968E9A3}" srcOrd="1" destOrd="0" parTransId="{4A0DB6B7-15D8-43B1-8702-160623FA924B}" sibTransId="{8676815B-7B84-4D03-AA6F-0A7EBAA735E8}"/>
    <dgm:cxn modelId="{2D153EDA-FBD8-4E83-A797-8DECA6170B67}" type="presOf" srcId="{8676815B-7B84-4D03-AA6F-0A7EBAA735E8}" destId="{B070B163-C7A7-41B4-A162-13C28F54D963}" srcOrd="0" destOrd="0" presId="urn:microsoft.com/office/officeart/2005/8/layout/pList1"/>
    <dgm:cxn modelId="{777B00EA-256D-4C7C-AC66-44283FCE0F45}" srcId="{EE1E3596-0073-4C63-ACDC-D3CAC442CF11}" destId="{EEE74579-DF07-43E5-A26B-533D18547F83}" srcOrd="0" destOrd="0" parTransId="{DD004231-4FBC-447E-8005-12761AA5B3E9}" sibTransId="{60732D15-4836-4FC6-9A82-65357A54C21B}"/>
    <dgm:cxn modelId="{F75D1993-785D-49D1-96C2-A7B536EBBF65}" type="presParOf" srcId="{5570E73F-4C50-4381-9B0B-BDA829702611}" destId="{B1552506-43A9-4AA7-A4E9-8C3283C5B9B0}" srcOrd="0" destOrd="0" presId="urn:microsoft.com/office/officeart/2005/8/layout/pList1"/>
    <dgm:cxn modelId="{FBBD511C-468E-4569-A5CA-D3475D515C7F}" type="presParOf" srcId="{B1552506-43A9-4AA7-A4E9-8C3283C5B9B0}" destId="{BF129A29-0B49-4120-9A5A-9007A28DCE8F}" srcOrd="0" destOrd="0" presId="urn:microsoft.com/office/officeart/2005/8/layout/pList1"/>
    <dgm:cxn modelId="{0C5F1CCA-EDE2-45C7-97A8-48BB2B3198C2}" type="presParOf" srcId="{B1552506-43A9-4AA7-A4E9-8C3283C5B9B0}" destId="{CD9E2DF4-6451-4B77-ACC4-E2F2142D2F22}" srcOrd="1" destOrd="0" presId="urn:microsoft.com/office/officeart/2005/8/layout/pList1"/>
    <dgm:cxn modelId="{E7FFB979-ED0B-4E1E-9748-8F6E3BC740C4}" type="presParOf" srcId="{5570E73F-4C50-4381-9B0B-BDA829702611}" destId="{848A0FF2-B5E0-47D0-91E5-4963B0792755}" srcOrd="1" destOrd="0" presId="urn:microsoft.com/office/officeart/2005/8/layout/pList1"/>
    <dgm:cxn modelId="{1CD3C32D-CAD9-4E22-834A-7302399E6BE3}" type="presParOf" srcId="{5570E73F-4C50-4381-9B0B-BDA829702611}" destId="{2DB3DCED-A331-4F48-9723-07CACBAAB650}" srcOrd="2" destOrd="0" presId="urn:microsoft.com/office/officeart/2005/8/layout/pList1"/>
    <dgm:cxn modelId="{485A8610-8743-40E5-98EC-6B49517B5B42}" type="presParOf" srcId="{2DB3DCED-A331-4F48-9723-07CACBAAB650}" destId="{96AB903A-F58D-43E8-80B1-C8040551A471}" srcOrd="0" destOrd="0" presId="urn:microsoft.com/office/officeart/2005/8/layout/pList1"/>
    <dgm:cxn modelId="{6F4E6549-CC5E-4EAE-90E8-B4EA6B38AB92}" type="presParOf" srcId="{2DB3DCED-A331-4F48-9723-07CACBAAB650}" destId="{F89A471D-C257-48CE-9560-14AA62AC7EA2}" srcOrd="1" destOrd="0" presId="urn:microsoft.com/office/officeart/2005/8/layout/pList1"/>
    <dgm:cxn modelId="{04DB402D-C97E-489D-9915-2C133B451812}" type="presParOf" srcId="{5570E73F-4C50-4381-9B0B-BDA829702611}" destId="{B070B163-C7A7-41B4-A162-13C28F54D963}" srcOrd="3" destOrd="0" presId="urn:microsoft.com/office/officeart/2005/8/layout/pList1"/>
    <dgm:cxn modelId="{DADE8CE6-E020-4F37-A9FD-83D5ECBA45E1}" type="presParOf" srcId="{5570E73F-4C50-4381-9B0B-BDA829702611}" destId="{8A73537A-DD3F-4025-9F54-DC0651BC1838}" srcOrd="4" destOrd="0" presId="urn:microsoft.com/office/officeart/2005/8/layout/pList1"/>
    <dgm:cxn modelId="{23BEA484-09EA-41B7-AADB-2B9C32E7F934}" type="presParOf" srcId="{8A73537A-DD3F-4025-9F54-DC0651BC1838}" destId="{3AD46D9F-BF3A-4075-A5AF-50DB98CBCB6F}" srcOrd="0" destOrd="0" presId="urn:microsoft.com/office/officeart/2005/8/layout/pList1"/>
    <dgm:cxn modelId="{C2EC098C-8162-419B-8910-F3D15B49F8A9}" type="presParOf" srcId="{8A73537A-DD3F-4025-9F54-DC0651BC1838}" destId="{318D97E7-B060-47F5-9880-44099C60BEF6}" srcOrd="1" destOrd="0" presId="urn:microsoft.com/office/officeart/2005/8/layout/pList1"/>
    <dgm:cxn modelId="{85C89756-0C4D-466B-914C-13EF2AD08885}" type="presParOf" srcId="{5570E73F-4C50-4381-9B0B-BDA829702611}" destId="{18BC5A43-192B-4809-8F6F-161E40AD47C1}" srcOrd="5" destOrd="0" presId="urn:microsoft.com/office/officeart/2005/8/layout/pList1"/>
    <dgm:cxn modelId="{37227ABB-126C-40E7-83AD-3D10EB93A790}" type="presParOf" srcId="{5570E73F-4C50-4381-9B0B-BDA829702611}" destId="{544EC8E1-6DB8-4C6D-AFD4-418D6A814716}" srcOrd="6" destOrd="0" presId="urn:microsoft.com/office/officeart/2005/8/layout/pList1"/>
    <dgm:cxn modelId="{EAE331C1-9AC1-4E29-BDDD-AFAE0DF47153}" type="presParOf" srcId="{544EC8E1-6DB8-4C6D-AFD4-418D6A814716}" destId="{7CABA34E-080C-4126-818A-C251E35C9D8F}" srcOrd="0" destOrd="0" presId="urn:microsoft.com/office/officeart/2005/8/layout/pList1"/>
    <dgm:cxn modelId="{B6BC11D2-D06B-47E7-A3FA-60A5B605602F}" type="presParOf" srcId="{544EC8E1-6DB8-4C6D-AFD4-418D6A814716}" destId="{EB4239C8-CFB2-4026-A09C-2773BE5DEDD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5E054-2C28-4A8F-B8A6-1F199EDFB30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0F52AA2C-CEEC-4411-92B1-D0FD88091C0D}">
      <dgm:prSet phldrT="[Text]"/>
      <dgm:spPr/>
      <dgm:t>
        <a:bodyPr/>
        <a:lstStyle/>
        <a:p>
          <a:r>
            <a:rPr lang="en-GB" b="1" dirty="0"/>
            <a:t>Expenditure</a:t>
          </a:r>
        </a:p>
        <a:p>
          <a:r>
            <a:rPr lang="en-GB" b="1" dirty="0"/>
            <a:t>£78.2m</a:t>
          </a:r>
        </a:p>
      </dgm:t>
    </dgm:pt>
    <dgm:pt modelId="{ADF01549-2A64-4ABD-9758-4FB7217792F6}" type="parTrans" cxnId="{BDAB509E-6C41-4DB2-A1AE-39BFD4AB739E}">
      <dgm:prSet/>
      <dgm:spPr/>
      <dgm:t>
        <a:bodyPr/>
        <a:lstStyle/>
        <a:p>
          <a:endParaRPr lang="en-GB"/>
        </a:p>
      </dgm:t>
    </dgm:pt>
    <dgm:pt modelId="{68921636-C686-41D5-BB86-AA58CB5B6816}" type="sibTrans" cxnId="{BDAB509E-6C41-4DB2-A1AE-39BFD4AB739E}">
      <dgm:prSet/>
      <dgm:spPr/>
      <dgm:t>
        <a:bodyPr/>
        <a:lstStyle/>
        <a:p>
          <a:endParaRPr lang="en-GB"/>
        </a:p>
      </dgm:t>
    </dgm:pt>
    <dgm:pt modelId="{213D2090-3BF0-4CC2-9246-1BA5F6CDF8CB}">
      <dgm:prSet phldrT="[Text]"/>
      <dgm:spPr>
        <a:solidFill>
          <a:srgbClr val="202A44"/>
        </a:solidFill>
      </dgm:spPr>
      <dgm:t>
        <a:bodyPr/>
        <a:lstStyle/>
        <a:p>
          <a:r>
            <a:rPr lang="en-GB" dirty="0"/>
            <a:t>£0.1m Pensions and financing costs</a:t>
          </a:r>
        </a:p>
      </dgm:t>
    </dgm:pt>
    <dgm:pt modelId="{F9958299-64DE-4361-85E9-9E2FA39487A4}" type="parTrans" cxnId="{43C72B98-9491-4408-A2C8-EAB99EF84FCD}">
      <dgm:prSet/>
      <dgm:spPr/>
      <dgm:t>
        <a:bodyPr/>
        <a:lstStyle/>
        <a:p>
          <a:endParaRPr lang="en-GB"/>
        </a:p>
      </dgm:t>
    </dgm:pt>
    <dgm:pt modelId="{1B8B21DB-4660-4865-932B-15B717DD52AB}" type="sibTrans" cxnId="{43C72B98-9491-4408-A2C8-EAB99EF84FCD}">
      <dgm:prSet/>
      <dgm:spPr/>
      <dgm:t>
        <a:bodyPr/>
        <a:lstStyle/>
        <a:p>
          <a:endParaRPr lang="en-GB"/>
        </a:p>
      </dgm:t>
    </dgm:pt>
    <dgm:pt modelId="{9BB9046D-DC10-43AC-8C6A-84945BAE8448}">
      <dgm:prSet phldrT="[Text]"/>
      <dgm:spPr>
        <a:solidFill>
          <a:srgbClr val="CC0000"/>
        </a:solidFill>
      </dgm:spPr>
      <dgm:t>
        <a:bodyPr/>
        <a:lstStyle/>
        <a:p>
          <a:r>
            <a:rPr lang="en-GB" dirty="0"/>
            <a:t>£49.7m Frontline response</a:t>
          </a:r>
        </a:p>
      </dgm:t>
    </dgm:pt>
    <dgm:pt modelId="{E69EEA6B-2D77-4644-B86A-D01970CBA1CF}" type="parTrans" cxnId="{3438B4E4-5A3F-4D0D-A6A8-8E8C2090F84D}">
      <dgm:prSet/>
      <dgm:spPr/>
      <dgm:t>
        <a:bodyPr/>
        <a:lstStyle/>
        <a:p>
          <a:endParaRPr lang="en-GB"/>
        </a:p>
      </dgm:t>
    </dgm:pt>
    <dgm:pt modelId="{060C787F-B014-4E6B-8134-0C49522C0BC4}" type="sibTrans" cxnId="{3438B4E4-5A3F-4D0D-A6A8-8E8C2090F84D}">
      <dgm:prSet/>
      <dgm:spPr/>
      <dgm:t>
        <a:bodyPr/>
        <a:lstStyle/>
        <a:p>
          <a:endParaRPr lang="en-GB"/>
        </a:p>
      </dgm:t>
    </dgm:pt>
    <dgm:pt modelId="{0C807BCE-EEE3-41BF-B55C-D058C65BC287}">
      <dgm:prSet phldrT="[Text]"/>
      <dgm:spPr/>
      <dgm:t>
        <a:bodyPr/>
        <a:lstStyle/>
        <a:p>
          <a:r>
            <a:rPr lang="en-GB" b="1" dirty="0"/>
            <a:t>Income</a:t>
          </a:r>
        </a:p>
        <a:p>
          <a:r>
            <a:rPr lang="en-GB" b="1" dirty="0"/>
            <a:t>£77.4m</a:t>
          </a:r>
        </a:p>
      </dgm:t>
    </dgm:pt>
    <dgm:pt modelId="{2961E938-47EB-46B3-8042-BDA52D4A477B}" type="parTrans" cxnId="{9ACD3685-D212-4D2C-938F-215C78BF31CA}">
      <dgm:prSet/>
      <dgm:spPr/>
      <dgm:t>
        <a:bodyPr/>
        <a:lstStyle/>
        <a:p>
          <a:endParaRPr lang="en-GB"/>
        </a:p>
      </dgm:t>
    </dgm:pt>
    <dgm:pt modelId="{D8F99B34-C907-4A0D-A4BE-EA60019E97AF}" type="sibTrans" cxnId="{9ACD3685-D212-4D2C-938F-215C78BF31CA}">
      <dgm:prSet/>
      <dgm:spPr/>
      <dgm:t>
        <a:bodyPr/>
        <a:lstStyle/>
        <a:p>
          <a:endParaRPr lang="en-GB"/>
        </a:p>
      </dgm:t>
    </dgm:pt>
    <dgm:pt modelId="{B69DA8D9-0CBF-461C-ABF4-55B465FA24AA}">
      <dgm:prSet phldrT="[Text]"/>
      <dgm:spPr>
        <a:solidFill>
          <a:srgbClr val="CC0000"/>
        </a:solidFill>
      </dgm:spPr>
      <dgm:t>
        <a:bodyPr/>
        <a:lstStyle/>
        <a:p>
          <a:r>
            <a:rPr lang="en-GB" dirty="0"/>
            <a:t>£53.9m Council Tax</a:t>
          </a:r>
        </a:p>
        <a:p>
          <a:r>
            <a:rPr lang="en-GB" dirty="0"/>
            <a:t>£15.8m Business Rates</a:t>
          </a:r>
        </a:p>
      </dgm:t>
    </dgm:pt>
    <dgm:pt modelId="{F8A04C8F-4F66-4193-9B8D-E3909518789F}" type="parTrans" cxnId="{7B8295AE-85B8-4BD3-ADFE-89B21F13120D}">
      <dgm:prSet/>
      <dgm:spPr/>
      <dgm:t>
        <a:bodyPr/>
        <a:lstStyle/>
        <a:p>
          <a:endParaRPr lang="en-GB"/>
        </a:p>
      </dgm:t>
    </dgm:pt>
    <dgm:pt modelId="{65C7C1A9-7890-470D-AECD-6BAF49C818AD}" type="sibTrans" cxnId="{7B8295AE-85B8-4BD3-ADFE-89B21F13120D}">
      <dgm:prSet/>
      <dgm:spPr/>
      <dgm:t>
        <a:bodyPr/>
        <a:lstStyle/>
        <a:p>
          <a:endParaRPr lang="en-GB"/>
        </a:p>
      </dgm:t>
    </dgm:pt>
    <dgm:pt modelId="{87AF0FB7-6848-486E-AECA-5472F8FE25D2}">
      <dgm:prSet phldrT="[Text]" phldr="1"/>
      <dgm:spPr/>
      <dgm:t>
        <a:bodyPr/>
        <a:lstStyle/>
        <a:p>
          <a:endParaRPr lang="en-GB" dirty="0"/>
        </a:p>
      </dgm:t>
    </dgm:pt>
    <dgm:pt modelId="{F326A932-FF4B-429F-BA3C-B488E5536EAE}" type="parTrans" cxnId="{BB49B0BA-0E51-4B5F-A3CA-F1D99B9B3A5E}">
      <dgm:prSet/>
      <dgm:spPr/>
      <dgm:t>
        <a:bodyPr/>
        <a:lstStyle/>
        <a:p>
          <a:endParaRPr lang="en-GB"/>
        </a:p>
      </dgm:t>
    </dgm:pt>
    <dgm:pt modelId="{BFE93F9C-372B-4C1E-8061-985EBE0918CC}" type="sibTrans" cxnId="{BB49B0BA-0E51-4B5F-A3CA-F1D99B9B3A5E}">
      <dgm:prSet/>
      <dgm:spPr/>
      <dgm:t>
        <a:bodyPr/>
        <a:lstStyle/>
        <a:p>
          <a:endParaRPr lang="en-GB"/>
        </a:p>
      </dgm:t>
    </dgm:pt>
    <dgm:pt modelId="{F3321C22-D61C-48DB-9E80-D9A981AAE49D}">
      <dgm:prSet phldrT="[Text]"/>
      <dgm:spPr>
        <a:solidFill>
          <a:srgbClr val="002060"/>
        </a:solidFill>
      </dgm:spPr>
      <dgm:t>
        <a:bodyPr/>
        <a:lstStyle/>
        <a:p>
          <a:r>
            <a:rPr lang="en-GB" dirty="0"/>
            <a:t>£6.7m Revenue Support Grant</a:t>
          </a:r>
        </a:p>
        <a:p>
          <a:r>
            <a:rPr lang="en-GB" dirty="0"/>
            <a:t>£1m Services Grant</a:t>
          </a:r>
        </a:p>
      </dgm:t>
    </dgm:pt>
    <dgm:pt modelId="{8F74B2B7-ED44-45D6-BEBD-AC485BF6867B}" type="sibTrans" cxnId="{D59D3559-C385-4F3F-9CAA-E980C971F488}">
      <dgm:prSet/>
      <dgm:spPr/>
      <dgm:t>
        <a:bodyPr/>
        <a:lstStyle/>
        <a:p>
          <a:endParaRPr lang="en-GB"/>
        </a:p>
      </dgm:t>
    </dgm:pt>
    <dgm:pt modelId="{72F6396E-0C5F-40A5-8269-6395E3EE75B2}" type="parTrans" cxnId="{D59D3559-C385-4F3F-9CAA-E980C971F488}">
      <dgm:prSet/>
      <dgm:spPr/>
      <dgm:t>
        <a:bodyPr/>
        <a:lstStyle/>
        <a:p>
          <a:endParaRPr lang="en-GB"/>
        </a:p>
      </dgm:t>
    </dgm:pt>
    <dgm:pt modelId="{FD604677-1F80-4D13-B2CA-7C83AD963FD3}">
      <dgm:prSet phldrT="[Text]"/>
      <dgm:spPr/>
      <dgm:t>
        <a:bodyPr/>
        <a:lstStyle/>
        <a:p>
          <a:r>
            <a:rPr lang="en-GB" dirty="0"/>
            <a:t>£21.6m Supporting Frontline Services</a:t>
          </a:r>
        </a:p>
      </dgm:t>
    </dgm:pt>
    <dgm:pt modelId="{74D7A629-F7F0-4AD8-9AAD-BD9D29C09E5E}" type="sibTrans" cxnId="{4BA625AA-5220-406F-9B80-6D6595924DB0}">
      <dgm:prSet/>
      <dgm:spPr/>
      <dgm:t>
        <a:bodyPr/>
        <a:lstStyle/>
        <a:p>
          <a:endParaRPr lang="en-GB"/>
        </a:p>
      </dgm:t>
    </dgm:pt>
    <dgm:pt modelId="{742DA4A2-80B7-4D94-AA05-9271A4810DD8}" type="parTrans" cxnId="{4BA625AA-5220-406F-9B80-6D6595924DB0}">
      <dgm:prSet/>
      <dgm:spPr/>
      <dgm:t>
        <a:bodyPr/>
        <a:lstStyle/>
        <a:p>
          <a:endParaRPr lang="en-GB"/>
        </a:p>
      </dgm:t>
    </dgm:pt>
    <dgm:pt modelId="{7D6FE079-D556-43A4-B5B8-EE6AD66BAC4C}">
      <dgm:prSet phldrT="[Text]"/>
      <dgm:spPr/>
      <dgm:t>
        <a:bodyPr/>
        <a:lstStyle/>
        <a:p>
          <a:endParaRPr lang="en-GB"/>
        </a:p>
      </dgm:t>
    </dgm:pt>
    <dgm:pt modelId="{5CEC42DF-4CD7-492F-A22E-FDBF18B0ED66}" type="parTrans" cxnId="{087372C6-A30E-4D29-89A2-BFADB3FDE82D}">
      <dgm:prSet/>
      <dgm:spPr/>
      <dgm:t>
        <a:bodyPr/>
        <a:lstStyle/>
        <a:p>
          <a:endParaRPr lang="en-GB"/>
        </a:p>
      </dgm:t>
    </dgm:pt>
    <dgm:pt modelId="{C6E5D809-D6BB-44C8-8CAA-1AE8A0267E12}" type="sibTrans" cxnId="{087372C6-A30E-4D29-89A2-BFADB3FDE82D}">
      <dgm:prSet/>
      <dgm:spPr/>
      <dgm:t>
        <a:bodyPr/>
        <a:lstStyle/>
        <a:p>
          <a:endParaRPr lang="en-GB"/>
        </a:p>
      </dgm:t>
    </dgm:pt>
    <dgm:pt modelId="{91DD6ADF-E18D-4262-BF5F-2162EFFF1786}">
      <dgm:prSet phldrT="[Text]"/>
      <dgm:spPr/>
      <dgm:t>
        <a:bodyPr/>
        <a:lstStyle/>
        <a:p>
          <a:endParaRPr lang="en-GB"/>
        </a:p>
      </dgm:t>
    </dgm:pt>
    <dgm:pt modelId="{C1DA6925-BD91-4965-9922-F377027FE93F}" type="parTrans" cxnId="{71B5315E-8923-45DD-B58F-40E469E19E58}">
      <dgm:prSet/>
      <dgm:spPr/>
      <dgm:t>
        <a:bodyPr/>
        <a:lstStyle/>
        <a:p>
          <a:endParaRPr lang="en-GB"/>
        </a:p>
      </dgm:t>
    </dgm:pt>
    <dgm:pt modelId="{E164EA6E-71F9-4540-A8DD-F4708400E5BE}" type="sibTrans" cxnId="{71B5315E-8923-45DD-B58F-40E469E19E58}">
      <dgm:prSet/>
      <dgm:spPr/>
      <dgm:t>
        <a:bodyPr/>
        <a:lstStyle/>
        <a:p>
          <a:endParaRPr lang="en-GB"/>
        </a:p>
      </dgm:t>
    </dgm:pt>
    <dgm:pt modelId="{398D4AF9-9B7C-4B16-9497-2CFBA2CD6FE4}">
      <dgm:prSet/>
      <dgm:spPr/>
      <dgm:t>
        <a:bodyPr/>
        <a:lstStyle/>
        <a:p>
          <a:r>
            <a:rPr lang="en-GB" dirty="0"/>
            <a:t>£6.8m Keeping you safe at home at work</a:t>
          </a:r>
        </a:p>
      </dgm:t>
    </dgm:pt>
    <dgm:pt modelId="{C4E16340-7E61-499F-9B96-B17569F3CBE1}" type="parTrans" cxnId="{B2F4655D-2889-4D22-96D6-D8CCAD375BA9}">
      <dgm:prSet/>
      <dgm:spPr/>
      <dgm:t>
        <a:bodyPr/>
        <a:lstStyle/>
        <a:p>
          <a:endParaRPr lang="en-GB"/>
        </a:p>
      </dgm:t>
    </dgm:pt>
    <dgm:pt modelId="{35B17498-F716-421C-8177-8F9A9D81B3BA}" type="sibTrans" cxnId="{B2F4655D-2889-4D22-96D6-D8CCAD375BA9}">
      <dgm:prSet/>
      <dgm:spPr/>
      <dgm:t>
        <a:bodyPr/>
        <a:lstStyle/>
        <a:p>
          <a:endParaRPr lang="en-GB"/>
        </a:p>
      </dgm:t>
    </dgm:pt>
    <dgm:pt modelId="{3F708EFA-EF72-47FC-9DE5-DFC5A95B4C8F}" type="pres">
      <dgm:prSet presAssocID="{2CE5E054-2C28-4A8F-B8A6-1F199EDFB303}" presName="outerComposite" presStyleCnt="0">
        <dgm:presLayoutVars>
          <dgm:chMax val="2"/>
          <dgm:animLvl val="lvl"/>
          <dgm:resizeHandles val="exact"/>
        </dgm:presLayoutVars>
      </dgm:prSet>
      <dgm:spPr/>
    </dgm:pt>
    <dgm:pt modelId="{A4A24E21-DCBC-48C4-8554-A94818CCF877}" type="pres">
      <dgm:prSet presAssocID="{2CE5E054-2C28-4A8F-B8A6-1F199EDFB303}" presName="dummyMaxCanvas" presStyleCnt="0"/>
      <dgm:spPr/>
    </dgm:pt>
    <dgm:pt modelId="{66364030-83CF-45A9-A9C7-6715FA21BBB5}" type="pres">
      <dgm:prSet presAssocID="{2CE5E054-2C28-4A8F-B8A6-1F199EDFB303}" presName="parentComposite" presStyleCnt="0"/>
      <dgm:spPr/>
    </dgm:pt>
    <dgm:pt modelId="{D2F689A9-E510-4155-8C90-04397F690D7B}" type="pres">
      <dgm:prSet presAssocID="{2CE5E054-2C28-4A8F-B8A6-1F199EDFB303}" presName="parent1" presStyleLbl="alignAccFollowNode1" presStyleIdx="0" presStyleCnt="4" custLinFactX="46653" custLinFactNeighborX="100000" custLinFactNeighborY="7583">
        <dgm:presLayoutVars>
          <dgm:chMax val="4"/>
        </dgm:presLayoutVars>
      </dgm:prSet>
      <dgm:spPr/>
    </dgm:pt>
    <dgm:pt modelId="{565C312A-3E43-43F0-882F-743BD77E64A0}" type="pres">
      <dgm:prSet presAssocID="{2CE5E054-2C28-4A8F-B8A6-1F199EDFB303}" presName="parent2" presStyleLbl="alignAccFollowNode1" presStyleIdx="1" presStyleCnt="4" custLinFactX="-35166" custLinFactNeighborX="-100000" custLinFactNeighborY="7583">
        <dgm:presLayoutVars>
          <dgm:chMax val="4"/>
        </dgm:presLayoutVars>
      </dgm:prSet>
      <dgm:spPr/>
    </dgm:pt>
    <dgm:pt modelId="{57E13794-DAFC-46EE-82E7-51740007C31E}" type="pres">
      <dgm:prSet presAssocID="{2CE5E054-2C28-4A8F-B8A6-1F199EDFB303}" presName="childrenComposite" presStyleCnt="0"/>
      <dgm:spPr/>
    </dgm:pt>
    <dgm:pt modelId="{B877EE0F-D49C-4BF4-A195-AC3784E9DDEA}" type="pres">
      <dgm:prSet presAssocID="{2CE5E054-2C28-4A8F-B8A6-1F199EDFB303}" presName="dummyMaxCanvas_ChildArea" presStyleCnt="0"/>
      <dgm:spPr/>
    </dgm:pt>
    <dgm:pt modelId="{F0B651B2-E34C-4880-A0BF-BAEC62AAED1B}" type="pres">
      <dgm:prSet presAssocID="{2CE5E054-2C28-4A8F-B8A6-1F199EDFB303}" presName="fulcrum" presStyleLbl="alignAccFollowNode1" presStyleIdx="2" presStyleCnt="4"/>
      <dgm:spPr/>
    </dgm:pt>
    <dgm:pt modelId="{60A231B5-A80B-47CA-943E-02651B3FE753}" type="pres">
      <dgm:prSet presAssocID="{2CE5E054-2C28-4A8F-B8A6-1F199EDFB303}" presName="balance_24" presStyleLbl="alignAccFollowNode1" presStyleIdx="3" presStyleCnt="4">
        <dgm:presLayoutVars>
          <dgm:bulletEnabled val="1"/>
        </dgm:presLayoutVars>
      </dgm:prSet>
      <dgm:spPr/>
    </dgm:pt>
    <dgm:pt modelId="{D940540A-AF87-40CA-ACF9-63C835283790}" type="pres">
      <dgm:prSet presAssocID="{2CE5E054-2C28-4A8F-B8A6-1F199EDFB303}" presName="right_24_1" presStyleLbl="node1" presStyleIdx="0" presStyleCnt="6" custLinFactX="-39344" custLinFactNeighborX="-100000" custLinFactNeighborY="-24782">
        <dgm:presLayoutVars>
          <dgm:bulletEnabled val="1"/>
        </dgm:presLayoutVars>
      </dgm:prSet>
      <dgm:spPr/>
    </dgm:pt>
    <dgm:pt modelId="{7C23C09B-F914-4EC8-91E6-F6B630DA9C44}" type="pres">
      <dgm:prSet presAssocID="{2CE5E054-2C28-4A8F-B8A6-1F199EDFB303}" presName="right_24_2" presStyleLbl="node1" presStyleIdx="1" presStyleCnt="6" custLinFactX="-38004" custLinFactNeighborX="-100000" custLinFactNeighborY="-36944">
        <dgm:presLayoutVars>
          <dgm:bulletEnabled val="1"/>
        </dgm:presLayoutVars>
      </dgm:prSet>
      <dgm:spPr/>
    </dgm:pt>
    <dgm:pt modelId="{C48495A4-BE53-4850-869F-D9A54E3A44CC}" type="pres">
      <dgm:prSet presAssocID="{2CE5E054-2C28-4A8F-B8A6-1F199EDFB303}" presName="right_24_3" presStyleLbl="node1" presStyleIdx="2" presStyleCnt="6" custLinFactNeighborX="-3350" custLinFactNeighborY="99131">
        <dgm:presLayoutVars>
          <dgm:bulletEnabled val="1"/>
        </dgm:presLayoutVars>
      </dgm:prSet>
      <dgm:spPr/>
    </dgm:pt>
    <dgm:pt modelId="{97EDFFA0-966B-4CB1-9E19-5268696E9201}" type="pres">
      <dgm:prSet presAssocID="{2CE5E054-2C28-4A8F-B8A6-1F199EDFB303}" presName="right_24_4" presStyleLbl="node1" presStyleIdx="3" presStyleCnt="6" custScaleX="103492" custScaleY="110965" custLinFactNeighborX="-1340" custLinFactNeighborY="90869">
        <dgm:presLayoutVars>
          <dgm:bulletEnabled val="1"/>
        </dgm:presLayoutVars>
      </dgm:prSet>
      <dgm:spPr/>
    </dgm:pt>
    <dgm:pt modelId="{B7B4F763-87BA-485A-B7F6-31D83CBACE5C}" type="pres">
      <dgm:prSet presAssocID="{2CE5E054-2C28-4A8F-B8A6-1F199EDFB303}" presName="left_24_1" presStyleLbl="node1" presStyleIdx="4" presStyleCnt="6" custLinFactX="42693" custLinFactNeighborX="100000" custLinFactNeighborY="34695">
        <dgm:presLayoutVars>
          <dgm:bulletEnabled val="1"/>
        </dgm:presLayoutVars>
      </dgm:prSet>
      <dgm:spPr/>
    </dgm:pt>
    <dgm:pt modelId="{65ACB988-4441-4308-8421-E5FA78E9C8B3}" type="pres">
      <dgm:prSet presAssocID="{2CE5E054-2C28-4A8F-B8A6-1F199EDFB303}" presName="left_24_2" presStyleLbl="node1" presStyleIdx="5" presStyleCnt="6" custScaleY="105832" custLinFactX="48053" custLinFactY="-62026" custLinFactNeighborX="100000" custLinFactNeighborY="-100000">
        <dgm:presLayoutVars>
          <dgm:bulletEnabled val="1"/>
        </dgm:presLayoutVars>
      </dgm:prSet>
      <dgm:spPr/>
    </dgm:pt>
  </dgm:ptLst>
  <dgm:cxnLst>
    <dgm:cxn modelId="{5FBF9814-5870-4699-A3B8-B4D3F27596FE}" type="presOf" srcId="{398D4AF9-9B7C-4B16-9497-2CFBA2CD6FE4}" destId="{97EDFFA0-966B-4CB1-9E19-5268696E9201}" srcOrd="0" destOrd="0" presId="urn:microsoft.com/office/officeart/2005/8/layout/balance1"/>
    <dgm:cxn modelId="{A5789919-B020-4205-9EF6-C55F4E14393C}" type="presOf" srcId="{9BB9046D-DC10-43AC-8C6A-84945BAE8448}" destId="{65ACB988-4441-4308-8421-E5FA78E9C8B3}" srcOrd="0" destOrd="0" presId="urn:microsoft.com/office/officeart/2005/8/layout/balance1"/>
    <dgm:cxn modelId="{22633D3A-9D2D-4409-BACD-1711B0B76E10}" type="presOf" srcId="{0C807BCE-EEE3-41BF-B55C-D058C65BC287}" destId="{565C312A-3E43-43F0-882F-743BD77E64A0}" srcOrd="0" destOrd="0" presId="urn:microsoft.com/office/officeart/2005/8/layout/balance1"/>
    <dgm:cxn modelId="{1301B740-4011-444E-BB0F-47B24E38B0A8}" type="presOf" srcId="{B69DA8D9-0CBF-461C-ABF4-55B465FA24AA}" destId="{D940540A-AF87-40CA-ACF9-63C835283790}" srcOrd="0" destOrd="0" presId="urn:microsoft.com/office/officeart/2005/8/layout/balance1"/>
    <dgm:cxn modelId="{EF34C15B-0E6D-4C5B-94C1-C5CE859CB67D}" type="presOf" srcId="{2CE5E054-2C28-4A8F-B8A6-1F199EDFB303}" destId="{3F708EFA-EF72-47FC-9DE5-DFC5A95B4C8F}" srcOrd="0" destOrd="0" presId="urn:microsoft.com/office/officeart/2005/8/layout/balance1"/>
    <dgm:cxn modelId="{B2F4655D-2889-4D22-96D6-D8CCAD375BA9}" srcId="{0C807BCE-EEE3-41BF-B55C-D058C65BC287}" destId="{398D4AF9-9B7C-4B16-9497-2CFBA2CD6FE4}" srcOrd="3" destOrd="0" parTransId="{C4E16340-7E61-499F-9B96-B17569F3CBE1}" sibTransId="{35B17498-F716-421C-8177-8F9A9D81B3BA}"/>
    <dgm:cxn modelId="{71B5315E-8923-45DD-B58F-40E469E19E58}" srcId="{2CE5E054-2C28-4A8F-B8A6-1F199EDFB303}" destId="{91DD6ADF-E18D-4262-BF5F-2162EFFF1786}" srcOrd="4" destOrd="0" parTransId="{C1DA6925-BD91-4965-9922-F377027FE93F}" sibTransId="{E164EA6E-71F9-4540-A8DD-F4708400E5BE}"/>
    <dgm:cxn modelId="{609B5146-081C-4BF9-913C-279C74ECE40A}" type="presOf" srcId="{FD604677-1F80-4D13-B2CA-7C83AD963FD3}" destId="{C48495A4-BE53-4850-869F-D9A54E3A44CC}" srcOrd="0" destOrd="0" presId="urn:microsoft.com/office/officeart/2005/8/layout/balance1"/>
    <dgm:cxn modelId="{ACE9A54B-12AB-4929-91B7-DB16B37C0109}" type="presOf" srcId="{F3321C22-D61C-48DB-9E80-D9A981AAE49D}" destId="{7C23C09B-F914-4EC8-91E6-F6B630DA9C44}" srcOrd="0" destOrd="0" presId="urn:microsoft.com/office/officeart/2005/8/layout/balance1"/>
    <dgm:cxn modelId="{D59D3559-C385-4F3F-9CAA-E980C971F488}" srcId="{0C807BCE-EEE3-41BF-B55C-D058C65BC287}" destId="{F3321C22-D61C-48DB-9E80-D9A981AAE49D}" srcOrd="1" destOrd="0" parTransId="{72F6396E-0C5F-40A5-8269-6395E3EE75B2}" sibTransId="{8F74B2B7-ED44-45D6-BEBD-AC485BF6867B}"/>
    <dgm:cxn modelId="{9ACD3685-D212-4D2C-938F-215C78BF31CA}" srcId="{2CE5E054-2C28-4A8F-B8A6-1F199EDFB303}" destId="{0C807BCE-EEE3-41BF-B55C-D058C65BC287}" srcOrd="1" destOrd="0" parTransId="{2961E938-47EB-46B3-8042-BDA52D4A477B}" sibTransId="{D8F99B34-C907-4A0D-A4BE-EA60019E97AF}"/>
    <dgm:cxn modelId="{88A85585-7C19-4E5A-9897-7EB6335A7C2E}" type="presOf" srcId="{213D2090-3BF0-4CC2-9246-1BA5F6CDF8CB}" destId="{B7B4F763-87BA-485A-B7F6-31D83CBACE5C}" srcOrd="0" destOrd="0" presId="urn:microsoft.com/office/officeart/2005/8/layout/balance1"/>
    <dgm:cxn modelId="{43C72B98-9491-4408-A2C8-EAB99EF84FCD}" srcId="{0F52AA2C-CEEC-4411-92B1-D0FD88091C0D}" destId="{213D2090-3BF0-4CC2-9246-1BA5F6CDF8CB}" srcOrd="0" destOrd="0" parTransId="{F9958299-64DE-4361-85E9-9E2FA39487A4}" sibTransId="{1B8B21DB-4660-4865-932B-15B717DD52AB}"/>
    <dgm:cxn modelId="{BDAB509E-6C41-4DB2-A1AE-39BFD4AB739E}" srcId="{2CE5E054-2C28-4A8F-B8A6-1F199EDFB303}" destId="{0F52AA2C-CEEC-4411-92B1-D0FD88091C0D}" srcOrd="0" destOrd="0" parTransId="{ADF01549-2A64-4ABD-9758-4FB7217792F6}" sibTransId="{68921636-C686-41D5-BB86-AA58CB5B6816}"/>
    <dgm:cxn modelId="{BE4457A3-89F9-4C5B-9E52-CCB46DE89A84}" type="presOf" srcId="{0F52AA2C-CEEC-4411-92B1-D0FD88091C0D}" destId="{D2F689A9-E510-4155-8C90-04397F690D7B}" srcOrd="0" destOrd="0" presId="urn:microsoft.com/office/officeart/2005/8/layout/balance1"/>
    <dgm:cxn modelId="{4BA625AA-5220-406F-9B80-6D6595924DB0}" srcId="{0C807BCE-EEE3-41BF-B55C-D058C65BC287}" destId="{FD604677-1F80-4D13-B2CA-7C83AD963FD3}" srcOrd="2" destOrd="0" parTransId="{742DA4A2-80B7-4D94-AA05-9271A4810DD8}" sibTransId="{74D7A629-F7F0-4AD8-9AAD-BD9D29C09E5E}"/>
    <dgm:cxn modelId="{7B8295AE-85B8-4BD3-ADFE-89B21F13120D}" srcId="{0C807BCE-EEE3-41BF-B55C-D058C65BC287}" destId="{B69DA8D9-0CBF-461C-ABF4-55B465FA24AA}" srcOrd="0" destOrd="0" parTransId="{F8A04C8F-4F66-4193-9B8D-E3909518789F}" sibTransId="{65C7C1A9-7890-470D-AECD-6BAF49C818AD}"/>
    <dgm:cxn modelId="{BB49B0BA-0E51-4B5F-A3CA-F1D99B9B3A5E}" srcId="{2CE5E054-2C28-4A8F-B8A6-1F199EDFB303}" destId="{87AF0FB7-6848-486E-AECA-5472F8FE25D2}" srcOrd="2" destOrd="0" parTransId="{F326A932-FF4B-429F-BA3C-B488E5536EAE}" sibTransId="{BFE93F9C-372B-4C1E-8061-985EBE0918CC}"/>
    <dgm:cxn modelId="{087372C6-A30E-4D29-89A2-BFADB3FDE82D}" srcId="{2CE5E054-2C28-4A8F-B8A6-1F199EDFB303}" destId="{7D6FE079-D556-43A4-B5B8-EE6AD66BAC4C}" srcOrd="3" destOrd="0" parTransId="{5CEC42DF-4CD7-492F-A22E-FDBF18B0ED66}" sibTransId="{C6E5D809-D6BB-44C8-8CAA-1AE8A0267E12}"/>
    <dgm:cxn modelId="{3438B4E4-5A3F-4D0D-A6A8-8E8C2090F84D}" srcId="{0F52AA2C-CEEC-4411-92B1-D0FD88091C0D}" destId="{9BB9046D-DC10-43AC-8C6A-84945BAE8448}" srcOrd="1" destOrd="0" parTransId="{E69EEA6B-2D77-4644-B86A-D01970CBA1CF}" sibTransId="{060C787F-B014-4E6B-8134-0C49522C0BC4}"/>
    <dgm:cxn modelId="{385E8E82-777F-4CFD-A844-E2AB519B2D08}" type="presParOf" srcId="{3F708EFA-EF72-47FC-9DE5-DFC5A95B4C8F}" destId="{A4A24E21-DCBC-48C4-8554-A94818CCF877}" srcOrd="0" destOrd="0" presId="urn:microsoft.com/office/officeart/2005/8/layout/balance1"/>
    <dgm:cxn modelId="{E35A1F14-A56B-42FE-945C-6E412C4065AC}" type="presParOf" srcId="{3F708EFA-EF72-47FC-9DE5-DFC5A95B4C8F}" destId="{66364030-83CF-45A9-A9C7-6715FA21BBB5}" srcOrd="1" destOrd="0" presId="urn:microsoft.com/office/officeart/2005/8/layout/balance1"/>
    <dgm:cxn modelId="{EADDBF4C-132A-4FD3-962C-28DED571E213}" type="presParOf" srcId="{66364030-83CF-45A9-A9C7-6715FA21BBB5}" destId="{D2F689A9-E510-4155-8C90-04397F690D7B}" srcOrd="0" destOrd="0" presId="urn:microsoft.com/office/officeart/2005/8/layout/balance1"/>
    <dgm:cxn modelId="{012F08FE-157D-43CA-8219-34F289121C2B}" type="presParOf" srcId="{66364030-83CF-45A9-A9C7-6715FA21BBB5}" destId="{565C312A-3E43-43F0-882F-743BD77E64A0}" srcOrd="1" destOrd="0" presId="urn:microsoft.com/office/officeart/2005/8/layout/balance1"/>
    <dgm:cxn modelId="{492557A3-866C-4D41-899B-D5D730521855}" type="presParOf" srcId="{3F708EFA-EF72-47FC-9DE5-DFC5A95B4C8F}" destId="{57E13794-DAFC-46EE-82E7-51740007C31E}" srcOrd="2" destOrd="0" presId="urn:microsoft.com/office/officeart/2005/8/layout/balance1"/>
    <dgm:cxn modelId="{F088251D-D192-48EC-9CF9-B8B00E074B91}" type="presParOf" srcId="{57E13794-DAFC-46EE-82E7-51740007C31E}" destId="{B877EE0F-D49C-4BF4-A195-AC3784E9DDEA}" srcOrd="0" destOrd="0" presId="urn:microsoft.com/office/officeart/2005/8/layout/balance1"/>
    <dgm:cxn modelId="{33D22936-0051-4598-B785-C7162B39F0A2}" type="presParOf" srcId="{57E13794-DAFC-46EE-82E7-51740007C31E}" destId="{F0B651B2-E34C-4880-A0BF-BAEC62AAED1B}" srcOrd="1" destOrd="0" presId="urn:microsoft.com/office/officeart/2005/8/layout/balance1"/>
    <dgm:cxn modelId="{B874221D-88A8-4DFC-8FDC-7F1C5EB7326E}" type="presParOf" srcId="{57E13794-DAFC-46EE-82E7-51740007C31E}" destId="{60A231B5-A80B-47CA-943E-02651B3FE753}" srcOrd="2" destOrd="0" presId="urn:microsoft.com/office/officeart/2005/8/layout/balance1"/>
    <dgm:cxn modelId="{13F7ABCB-F3D6-4EE5-AE49-8FC47812994C}" type="presParOf" srcId="{57E13794-DAFC-46EE-82E7-51740007C31E}" destId="{D940540A-AF87-40CA-ACF9-63C835283790}" srcOrd="3" destOrd="0" presId="urn:microsoft.com/office/officeart/2005/8/layout/balance1"/>
    <dgm:cxn modelId="{3588E114-327A-429A-9D17-2738B700B016}" type="presParOf" srcId="{57E13794-DAFC-46EE-82E7-51740007C31E}" destId="{7C23C09B-F914-4EC8-91E6-F6B630DA9C44}" srcOrd="4" destOrd="0" presId="urn:microsoft.com/office/officeart/2005/8/layout/balance1"/>
    <dgm:cxn modelId="{3BBF0D3A-949E-4AC5-ABAF-2062A3878F6E}" type="presParOf" srcId="{57E13794-DAFC-46EE-82E7-51740007C31E}" destId="{C48495A4-BE53-4850-869F-D9A54E3A44CC}" srcOrd="5" destOrd="0" presId="urn:microsoft.com/office/officeart/2005/8/layout/balance1"/>
    <dgm:cxn modelId="{562101A0-ABB7-4803-B411-7EB439356ADD}" type="presParOf" srcId="{57E13794-DAFC-46EE-82E7-51740007C31E}" destId="{97EDFFA0-966B-4CB1-9E19-5268696E9201}" srcOrd="6" destOrd="0" presId="urn:microsoft.com/office/officeart/2005/8/layout/balance1"/>
    <dgm:cxn modelId="{92853BD3-3235-4490-B0A4-D614AE1B96B1}" type="presParOf" srcId="{57E13794-DAFC-46EE-82E7-51740007C31E}" destId="{B7B4F763-87BA-485A-B7F6-31D83CBACE5C}" srcOrd="7" destOrd="0" presId="urn:microsoft.com/office/officeart/2005/8/layout/balance1"/>
    <dgm:cxn modelId="{983A3541-2264-463B-99C5-0DF01B8FA446}" type="presParOf" srcId="{57E13794-DAFC-46EE-82E7-51740007C31E}" destId="{65ACB988-4441-4308-8421-E5FA78E9C8B3}"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29FDB-7905-42E5-B75F-1823709AF26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61167AE7-7446-40BD-BCDF-D29EB5D4F1C6}">
      <dgm:prSet phldrT="[Text]"/>
      <dgm:spPr/>
      <dgm:t>
        <a:bodyPr/>
        <a:lstStyle/>
        <a:p>
          <a:pPr algn="ctr"/>
          <a:r>
            <a:rPr lang="en-GB" dirty="0"/>
            <a:t>£1.4m Unbudgeted pay awards</a:t>
          </a:r>
        </a:p>
      </dgm:t>
    </dgm:pt>
    <dgm:pt modelId="{6EC8D175-5AB1-442F-8CB6-F32D988B15ED}" type="parTrans" cxnId="{1662021F-14A4-4118-BBC6-98AD00C2F7F5}">
      <dgm:prSet/>
      <dgm:spPr/>
      <dgm:t>
        <a:bodyPr/>
        <a:lstStyle/>
        <a:p>
          <a:endParaRPr lang="en-GB"/>
        </a:p>
      </dgm:t>
    </dgm:pt>
    <dgm:pt modelId="{71379504-25D2-4BE8-A470-B5E8F046ACA1}" type="sibTrans" cxnId="{1662021F-14A4-4118-BBC6-98AD00C2F7F5}">
      <dgm:prSet/>
      <dgm:spPr/>
      <dgm:t>
        <a:bodyPr/>
        <a:lstStyle/>
        <a:p>
          <a:endParaRPr lang="en-GB"/>
        </a:p>
      </dgm:t>
    </dgm:pt>
    <dgm:pt modelId="{5A209BF5-8825-41CB-AB2A-5DF6276F052A}">
      <dgm:prSet phldrT="[Text]"/>
      <dgm:spPr/>
      <dgm:t>
        <a:bodyPr/>
        <a:lstStyle/>
        <a:p>
          <a:pPr algn="ctr"/>
          <a:r>
            <a:rPr lang="en-GB" dirty="0"/>
            <a:t>£237k Utility Costs </a:t>
          </a:r>
        </a:p>
      </dgm:t>
    </dgm:pt>
    <dgm:pt modelId="{D556B615-84F6-4DB7-9AFA-CCA449BD27AB}" type="parTrans" cxnId="{5034944E-C290-470F-B975-D5C11B205BE1}">
      <dgm:prSet/>
      <dgm:spPr/>
      <dgm:t>
        <a:bodyPr/>
        <a:lstStyle/>
        <a:p>
          <a:endParaRPr lang="en-GB"/>
        </a:p>
      </dgm:t>
    </dgm:pt>
    <dgm:pt modelId="{34C0D508-E8AD-4689-994B-BA5111CDE7AB}" type="sibTrans" cxnId="{5034944E-C290-470F-B975-D5C11B205BE1}">
      <dgm:prSet/>
      <dgm:spPr/>
      <dgm:t>
        <a:bodyPr/>
        <a:lstStyle/>
        <a:p>
          <a:endParaRPr lang="en-GB"/>
        </a:p>
      </dgm:t>
    </dgm:pt>
    <dgm:pt modelId="{42265872-536E-40A9-8A6F-3CA9EFF0F62F}">
      <dgm:prSet phldrT="[Text]"/>
      <dgm:spPr/>
      <dgm:t>
        <a:bodyPr/>
        <a:lstStyle/>
        <a:p>
          <a:pPr algn="ctr"/>
          <a:r>
            <a:rPr lang="en-GB" dirty="0"/>
            <a:t>£822k Vehicle servicing, maintenance, fuel</a:t>
          </a:r>
        </a:p>
      </dgm:t>
    </dgm:pt>
    <dgm:pt modelId="{CB09DCBB-AD0E-4E72-A3D5-4C578058290C}" type="parTrans" cxnId="{9F224B9E-4B82-435E-A28C-75539108CCC2}">
      <dgm:prSet/>
      <dgm:spPr/>
      <dgm:t>
        <a:bodyPr/>
        <a:lstStyle/>
        <a:p>
          <a:endParaRPr lang="en-GB"/>
        </a:p>
      </dgm:t>
    </dgm:pt>
    <dgm:pt modelId="{7C1647C2-D936-45C1-98C4-133D42368336}" type="sibTrans" cxnId="{9F224B9E-4B82-435E-A28C-75539108CCC2}">
      <dgm:prSet/>
      <dgm:spPr/>
      <dgm:t>
        <a:bodyPr/>
        <a:lstStyle/>
        <a:p>
          <a:endParaRPr lang="en-GB"/>
        </a:p>
      </dgm:t>
    </dgm:pt>
    <dgm:pt modelId="{7C327B35-9123-4540-A78C-04A482EA786E}">
      <dgm:prSet phldrT="[Text]"/>
      <dgm:spPr/>
      <dgm:t>
        <a:bodyPr/>
        <a:lstStyle/>
        <a:p>
          <a:pPr algn="ctr"/>
          <a:r>
            <a:rPr lang="en-GB" dirty="0"/>
            <a:t>Offset against</a:t>
          </a:r>
        </a:p>
        <a:p>
          <a:pPr algn="ctr"/>
          <a:r>
            <a:rPr lang="en-GB" dirty="0"/>
            <a:t>-£1m extra investment income</a:t>
          </a:r>
        </a:p>
        <a:p>
          <a:pPr algn="ctr"/>
          <a:r>
            <a:rPr lang="en-GB" dirty="0"/>
            <a:t>-£641k Other non-pay underspends</a:t>
          </a:r>
        </a:p>
        <a:p>
          <a:pPr algn="ctr"/>
          <a:endParaRPr lang="en-GB" dirty="0"/>
        </a:p>
      </dgm:t>
    </dgm:pt>
    <dgm:pt modelId="{6C78DE76-15A8-4A13-8EEE-6A0431C76144}" type="parTrans" cxnId="{D128849E-01B7-45B6-8618-DB76D3C2CC7B}">
      <dgm:prSet/>
      <dgm:spPr/>
      <dgm:t>
        <a:bodyPr/>
        <a:lstStyle/>
        <a:p>
          <a:endParaRPr lang="en-GB"/>
        </a:p>
      </dgm:t>
    </dgm:pt>
    <dgm:pt modelId="{1E6FB0B8-4235-4FB0-BFBC-813160AD29E8}" type="sibTrans" cxnId="{D128849E-01B7-45B6-8618-DB76D3C2CC7B}">
      <dgm:prSet/>
      <dgm:spPr/>
      <dgm:t>
        <a:bodyPr/>
        <a:lstStyle/>
        <a:p>
          <a:endParaRPr lang="en-GB"/>
        </a:p>
      </dgm:t>
    </dgm:pt>
    <dgm:pt modelId="{4B79B132-DB53-428A-8B96-A601F6F3B1A8}" type="pres">
      <dgm:prSet presAssocID="{8C329FDB-7905-42E5-B75F-1823709AF264}" presName="Name0" presStyleCnt="0">
        <dgm:presLayoutVars>
          <dgm:dir/>
          <dgm:resizeHandles val="exact"/>
        </dgm:presLayoutVars>
      </dgm:prSet>
      <dgm:spPr/>
    </dgm:pt>
    <dgm:pt modelId="{9D0F965F-006E-4B3A-8180-0C02865E7760}" type="pres">
      <dgm:prSet presAssocID="{61167AE7-7446-40BD-BCDF-D29EB5D4F1C6}" presName="composite" presStyleCnt="0"/>
      <dgm:spPr/>
    </dgm:pt>
    <dgm:pt modelId="{3D651388-EC7C-4F3B-8364-DD73F2B4A82E}" type="pres">
      <dgm:prSet presAssocID="{61167AE7-7446-40BD-BCDF-D29EB5D4F1C6}" presName="rect1" presStyleLbl="trAlignAcc1" presStyleIdx="0" presStyleCnt="4">
        <dgm:presLayoutVars>
          <dgm:bulletEnabled val="1"/>
        </dgm:presLayoutVars>
      </dgm:prSet>
      <dgm:spPr/>
    </dgm:pt>
    <dgm:pt modelId="{93FCCCC5-7FEB-4621-B19A-75FC06BFD240}" type="pres">
      <dgm:prSet presAssocID="{61167AE7-7446-40BD-BCDF-D29EB5D4F1C6}"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51F2A2-0D20-4AA8-A356-33BF3FAD0992}" type="pres">
      <dgm:prSet presAssocID="{71379504-25D2-4BE8-A470-B5E8F046ACA1}" presName="sibTrans" presStyleCnt="0"/>
      <dgm:spPr/>
    </dgm:pt>
    <dgm:pt modelId="{23AE9C7D-818D-4AB7-9B19-2DF56336E052}" type="pres">
      <dgm:prSet presAssocID="{5A209BF5-8825-41CB-AB2A-5DF6276F052A}" presName="composite" presStyleCnt="0"/>
      <dgm:spPr/>
    </dgm:pt>
    <dgm:pt modelId="{F7A87748-CEA2-491F-A8F6-187D7909DC8D}" type="pres">
      <dgm:prSet presAssocID="{5A209BF5-8825-41CB-AB2A-5DF6276F052A}" presName="rect1" presStyleLbl="trAlignAcc1" presStyleIdx="1" presStyleCnt="4" custScaleX="107090" custLinFactNeighborX="66" custLinFactNeighborY="-1114">
        <dgm:presLayoutVars>
          <dgm:bulletEnabled val="1"/>
        </dgm:presLayoutVars>
      </dgm:prSet>
      <dgm:spPr/>
    </dgm:pt>
    <dgm:pt modelId="{3147F48E-AE65-4D40-B2DE-E4F4641AD1F1}" type="pres">
      <dgm:prSet presAssocID="{5A209BF5-8825-41CB-AB2A-5DF6276F052A}"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 modelId="{DC50765B-FCA3-4899-9DD6-A06A6E3A63FF}" type="pres">
      <dgm:prSet presAssocID="{34C0D508-E8AD-4689-994B-BA5111CDE7AB}" presName="sibTrans" presStyleCnt="0"/>
      <dgm:spPr/>
    </dgm:pt>
    <dgm:pt modelId="{86763087-CB4D-4EB1-A5B8-7E4F745C1380}" type="pres">
      <dgm:prSet presAssocID="{42265872-536E-40A9-8A6F-3CA9EFF0F62F}" presName="composite" presStyleCnt="0"/>
      <dgm:spPr/>
    </dgm:pt>
    <dgm:pt modelId="{95E44E0E-6D78-4E52-8182-22A07F21FB6C}" type="pres">
      <dgm:prSet presAssocID="{42265872-536E-40A9-8A6F-3CA9EFF0F62F}" presName="rect1" presStyleLbl="trAlignAcc1" presStyleIdx="2" presStyleCnt="4" custScaleX="107232" custLinFactNeighborX="-54679" custLinFactNeighborY="-3343">
        <dgm:presLayoutVars>
          <dgm:bulletEnabled val="1"/>
        </dgm:presLayoutVars>
      </dgm:prSet>
      <dgm:spPr/>
    </dgm:pt>
    <dgm:pt modelId="{604B5B39-3FD1-42F2-A6E0-958F7C67EDDB}" type="pres">
      <dgm:prSet presAssocID="{42265872-536E-40A9-8A6F-3CA9EFF0F62F}" presName="rect2" presStyleLbl="fgImgPlace1" presStyleIdx="2" presStyleCnt="4" custLinFactNeighborX="-344" custLinFactNeighborY="-2123"/>
      <dgm:spPr>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dgm:spPr>
    </dgm:pt>
    <dgm:pt modelId="{081203EB-3E28-428B-825B-5D8363B211E2}" type="pres">
      <dgm:prSet presAssocID="{7C1647C2-D936-45C1-98C4-133D42368336}" presName="sibTrans" presStyleCnt="0"/>
      <dgm:spPr/>
    </dgm:pt>
    <dgm:pt modelId="{FCD11B5A-4886-4C53-A2CE-74DC0F666EF6}" type="pres">
      <dgm:prSet presAssocID="{7C327B35-9123-4540-A78C-04A482EA786E}" presName="composite" presStyleCnt="0"/>
      <dgm:spPr/>
    </dgm:pt>
    <dgm:pt modelId="{9AFE44CE-528A-4354-A9D8-173FD1A45771}" type="pres">
      <dgm:prSet presAssocID="{7C327B35-9123-4540-A78C-04A482EA786E}" presName="rect1" presStyleLbl="trAlignAcc1" presStyleIdx="3" presStyleCnt="4" custScaleX="104900" custScaleY="100963" custLinFactNeighborX="5787" custLinFactNeighborY="-4104">
        <dgm:presLayoutVars>
          <dgm:bulletEnabled val="1"/>
        </dgm:presLayoutVars>
      </dgm:prSet>
      <dgm:spPr/>
    </dgm:pt>
    <dgm:pt modelId="{9ADE21B7-20BB-41E4-94E2-D399B95D2B23}" type="pres">
      <dgm:prSet presAssocID="{7C327B35-9123-4540-A78C-04A482EA786E}" presName="rect2" presStyleLbl="fgImgPlace1" presStyleIdx="3" presStyleCnt="4" custLinFactNeighborX="-2388" custLinFactNeighborY="-2123"/>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pt>
  </dgm:ptLst>
  <dgm:cxnLst>
    <dgm:cxn modelId="{0DA54001-9CDB-4E49-B6AF-8CD490F84D11}" type="presOf" srcId="{61167AE7-7446-40BD-BCDF-D29EB5D4F1C6}" destId="{3D651388-EC7C-4F3B-8364-DD73F2B4A82E}" srcOrd="0" destOrd="0" presId="urn:microsoft.com/office/officeart/2008/layout/PictureStrips"/>
    <dgm:cxn modelId="{BB4CBE10-9C1C-495C-BF02-3E213ACC496E}" type="presOf" srcId="{7C327B35-9123-4540-A78C-04A482EA786E}" destId="{9AFE44CE-528A-4354-A9D8-173FD1A45771}" srcOrd="0" destOrd="0" presId="urn:microsoft.com/office/officeart/2008/layout/PictureStrips"/>
    <dgm:cxn modelId="{1662021F-14A4-4118-BBC6-98AD00C2F7F5}" srcId="{8C329FDB-7905-42E5-B75F-1823709AF264}" destId="{61167AE7-7446-40BD-BCDF-D29EB5D4F1C6}" srcOrd="0" destOrd="0" parTransId="{6EC8D175-5AB1-442F-8CB6-F32D988B15ED}" sibTransId="{71379504-25D2-4BE8-A470-B5E8F046ACA1}"/>
    <dgm:cxn modelId="{9265052E-0E06-4D79-B779-EF46F6CA7749}" type="presOf" srcId="{42265872-536E-40A9-8A6F-3CA9EFF0F62F}" destId="{95E44E0E-6D78-4E52-8182-22A07F21FB6C}" srcOrd="0" destOrd="0" presId="urn:microsoft.com/office/officeart/2008/layout/PictureStrips"/>
    <dgm:cxn modelId="{FA65F04A-A71F-4671-9CAC-227046946DB3}" type="presOf" srcId="{5A209BF5-8825-41CB-AB2A-5DF6276F052A}" destId="{F7A87748-CEA2-491F-A8F6-187D7909DC8D}" srcOrd="0" destOrd="0" presId="urn:microsoft.com/office/officeart/2008/layout/PictureStrips"/>
    <dgm:cxn modelId="{5034944E-C290-470F-B975-D5C11B205BE1}" srcId="{8C329FDB-7905-42E5-B75F-1823709AF264}" destId="{5A209BF5-8825-41CB-AB2A-5DF6276F052A}" srcOrd="1" destOrd="0" parTransId="{D556B615-84F6-4DB7-9AFA-CCA449BD27AB}" sibTransId="{34C0D508-E8AD-4689-994B-BA5111CDE7AB}"/>
    <dgm:cxn modelId="{9F224B9E-4B82-435E-A28C-75539108CCC2}" srcId="{8C329FDB-7905-42E5-B75F-1823709AF264}" destId="{42265872-536E-40A9-8A6F-3CA9EFF0F62F}" srcOrd="2" destOrd="0" parTransId="{CB09DCBB-AD0E-4E72-A3D5-4C578058290C}" sibTransId="{7C1647C2-D936-45C1-98C4-133D42368336}"/>
    <dgm:cxn modelId="{D128849E-01B7-45B6-8618-DB76D3C2CC7B}" srcId="{8C329FDB-7905-42E5-B75F-1823709AF264}" destId="{7C327B35-9123-4540-A78C-04A482EA786E}" srcOrd="3" destOrd="0" parTransId="{6C78DE76-15A8-4A13-8EEE-6A0431C76144}" sibTransId="{1E6FB0B8-4235-4FB0-BFBC-813160AD29E8}"/>
    <dgm:cxn modelId="{337693D3-D652-4348-81D5-784715D14A99}" type="presOf" srcId="{8C329FDB-7905-42E5-B75F-1823709AF264}" destId="{4B79B132-DB53-428A-8B96-A601F6F3B1A8}" srcOrd="0" destOrd="0" presId="urn:microsoft.com/office/officeart/2008/layout/PictureStrips"/>
    <dgm:cxn modelId="{785F27B7-C7DB-42E1-BD17-69B58A55E502}" type="presParOf" srcId="{4B79B132-DB53-428A-8B96-A601F6F3B1A8}" destId="{9D0F965F-006E-4B3A-8180-0C02865E7760}" srcOrd="0" destOrd="0" presId="urn:microsoft.com/office/officeart/2008/layout/PictureStrips"/>
    <dgm:cxn modelId="{F58B251E-4C24-4572-984F-9BFE4A6DEACF}" type="presParOf" srcId="{9D0F965F-006E-4B3A-8180-0C02865E7760}" destId="{3D651388-EC7C-4F3B-8364-DD73F2B4A82E}" srcOrd="0" destOrd="0" presId="urn:microsoft.com/office/officeart/2008/layout/PictureStrips"/>
    <dgm:cxn modelId="{637586B8-0ECF-4182-99BD-7D0341489738}" type="presParOf" srcId="{9D0F965F-006E-4B3A-8180-0C02865E7760}" destId="{93FCCCC5-7FEB-4621-B19A-75FC06BFD240}" srcOrd="1" destOrd="0" presId="urn:microsoft.com/office/officeart/2008/layout/PictureStrips"/>
    <dgm:cxn modelId="{BE55F2F4-751D-4483-8AD6-A3B167F45CE8}" type="presParOf" srcId="{4B79B132-DB53-428A-8B96-A601F6F3B1A8}" destId="{8C51F2A2-0D20-4AA8-A356-33BF3FAD0992}" srcOrd="1" destOrd="0" presId="urn:microsoft.com/office/officeart/2008/layout/PictureStrips"/>
    <dgm:cxn modelId="{55A85F4B-29A7-4BBC-9EF8-92B14448CE7E}" type="presParOf" srcId="{4B79B132-DB53-428A-8B96-A601F6F3B1A8}" destId="{23AE9C7D-818D-4AB7-9B19-2DF56336E052}" srcOrd="2" destOrd="0" presId="urn:microsoft.com/office/officeart/2008/layout/PictureStrips"/>
    <dgm:cxn modelId="{407434E4-BF99-4088-B277-9FF0C59997B9}" type="presParOf" srcId="{23AE9C7D-818D-4AB7-9B19-2DF56336E052}" destId="{F7A87748-CEA2-491F-A8F6-187D7909DC8D}" srcOrd="0" destOrd="0" presId="urn:microsoft.com/office/officeart/2008/layout/PictureStrips"/>
    <dgm:cxn modelId="{6B30C66B-2BCF-4A1D-B29C-ABBE0BB76F20}" type="presParOf" srcId="{23AE9C7D-818D-4AB7-9B19-2DF56336E052}" destId="{3147F48E-AE65-4D40-B2DE-E4F4641AD1F1}" srcOrd="1" destOrd="0" presId="urn:microsoft.com/office/officeart/2008/layout/PictureStrips"/>
    <dgm:cxn modelId="{0562DADE-92BC-41BE-ADE3-BAED1920B1F1}" type="presParOf" srcId="{4B79B132-DB53-428A-8B96-A601F6F3B1A8}" destId="{DC50765B-FCA3-4899-9DD6-A06A6E3A63FF}" srcOrd="3" destOrd="0" presId="urn:microsoft.com/office/officeart/2008/layout/PictureStrips"/>
    <dgm:cxn modelId="{F331420D-D297-4032-8EE5-F7CC9A539BBE}" type="presParOf" srcId="{4B79B132-DB53-428A-8B96-A601F6F3B1A8}" destId="{86763087-CB4D-4EB1-A5B8-7E4F745C1380}" srcOrd="4" destOrd="0" presId="urn:microsoft.com/office/officeart/2008/layout/PictureStrips"/>
    <dgm:cxn modelId="{4F5C4C0A-8CE9-4528-9A2F-0E78A2445719}" type="presParOf" srcId="{86763087-CB4D-4EB1-A5B8-7E4F745C1380}" destId="{95E44E0E-6D78-4E52-8182-22A07F21FB6C}" srcOrd="0" destOrd="0" presId="urn:microsoft.com/office/officeart/2008/layout/PictureStrips"/>
    <dgm:cxn modelId="{27C13562-8567-4108-B548-950E34BAFFD7}" type="presParOf" srcId="{86763087-CB4D-4EB1-A5B8-7E4F745C1380}" destId="{604B5B39-3FD1-42F2-A6E0-958F7C67EDDB}" srcOrd="1" destOrd="0" presId="urn:microsoft.com/office/officeart/2008/layout/PictureStrips"/>
    <dgm:cxn modelId="{2F698AD3-DAFF-4696-BCE1-72CF6876D8FA}" type="presParOf" srcId="{4B79B132-DB53-428A-8B96-A601F6F3B1A8}" destId="{081203EB-3E28-428B-825B-5D8363B211E2}" srcOrd="5" destOrd="0" presId="urn:microsoft.com/office/officeart/2008/layout/PictureStrips"/>
    <dgm:cxn modelId="{B7E8C247-BE1D-4CEB-9B4B-90FACD8FA53E}" type="presParOf" srcId="{4B79B132-DB53-428A-8B96-A601F6F3B1A8}" destId="{FCD11B5A-4886-4C53-A2CE-74DC0F666EF6}" srcOrd="6" destOrd="0" presId="urn:microsoft.com/office/officeart/2008/layout/PictureStrips"/>
    <dgm:cxn modelId="{3438B360-AF60-4DC0-83AC-400FCDE0C334}" type="presParOf" srcId="{FCD11B5A-4886-4C53-A2CE-74DC0F666EF6}" destId="{9AFE44CE-528A-4354-A9D8-173FD1A45771}" srcOrd="0" destOrd="0" presId="urn:microsoft.com/office/officeart/2008/layout/PictureStrips"/>
    <dgm:cxn modelId="{BE96C728-1177-4AA3-A603-624F927F02B8}" type="presParOf" srcId="{FCD11B5A-4886-4C53-A2CE-74DC0F666EF6}" destId="{9ADE21B7-20BB-41E4-94E2-D399B95D2B2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E90AD-00A2-4783-97F4-57631D7C9F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36C6D157-A142-472D-ADDD-A46CBB666449}">
      <dgm:prSet phldrT="[Text]" custT="1"/>
      <dgm:spPr>
        <a:solidFill>
          <a:srgbClr val="FF0000"/>
        </a:solidFill>
      </dgm:spPr>
      <dgm:t>
        <a:bodyPr/>
        <a:lstStyle/>
        <a:p>
          <a:r>
            <a:rPr lang="en-GB" sz="2600" dirty="0"/>
            <a:t>£3.9m General Reserves – </a:t>
          </a:r>
          <a:r>
            <a:rPr lang="en-GB" sz="2400" dirty="0"/>
            <a:t>maintained at 5% of Net Revenue</a:t>
          </a:r>
        </a:p>
      </dgm:t>
    </dgm:pt>
    <dgm:pt modelId="{D92680F8-09C2-4952-A4E8-309CBD62ADF3}" type="parTrans" cxnId="{B283931A-8366-4AF2-81E0-BC59EE7D3ABE}">
      <dgm:prSet/>
      <dgm:spPr/>
      <dgm:t>
        <a:bodyPr/>
        <a:lstStyle/>
        <a:p>
          <a:endParaRPr lang="en-GB"/>
        </a:p>
      </dgm:t>
    </dgm:pt>
    <dgm:pt modelId="{802679F0-6212-44B4-92B0-8E77F9352A36}" type="sibTrans" cxnId="{B283931A-8366-4AF2-81E0-BC59EE7D3ABE}">
      <dgm:prSet/>
      <dgm:spPr/>
      <dgm:t>
        <a:bodyPr/>
        <a:lstStyle/>
        <a:p>
          <a:endParaRPr lang="en-GB"/>
        </a:p>
      </dgm:t>
    </dgm:pt>
    <dgm:pt modelId="{B593B7DE-9B47-4D5B-9679-D99C0829DBBE}">
      <dgm:prSet phldrT="[Text]" custT="1"/>
      <dgm:spPr>
        <a:solidFill>
          <a:srgbClr val="002060"/>
        </a:solidFill>
      </dgm:spPr>
      <dgm:t>
        <a:bodyPr/>
        <a:lstStyle/>
        <a:p>
          <a:r>
            <a:rPr lang="en-GB" sz="2400" dirty="0"/>
            <a:t>£31.8m Earmarked Reserves </a:t>
          </a:r>
          <a:r>
            <a:rPr lang="en-GB" sz="2000" dirty="0"/>
            <a:t>– Money set aside for future planned expenditure (Infrastructure Reserve) or to meet potential budget pressures </a:t>
          </a:r>
        </a:p>
      </dgm:t>
    </dgm:pt>
    <dgm:pt modelId="{46B14103-F6AB-46B7-B373-5FB441950EFC}" type="parTrans" cxnId="{2EE6DEAD-9D52-4AAA-8A5A-3E5D9194EE04}">
      <dgm:prSet/>
      <dgm:spPr/>
      <dgm:t>
        <a:bodyPr/>
        <a:lstStyle/>
        <a:p>
          <a:endParaRPr lang="en-GB"/>
        </a:p>
      </dgm:t>
    </dgm:pt>
    <dgm:pt modelId="{789F6FD9-FC1D-4983-A9C7-398DD1C724CB}" type="sibTrans" cxnId="{2EE6DEAD-9D52-4AAA-8A5A-3E5D9194EE04}">
      <dgm:prSet/>
      <dgm:spPr/>
      <dgm:t>
        <a:bodyPr/>
        <a:lstStyle/>
        <a:p>
          <a:endParaRPr lang="en-GB"/>
        </a:p>
      </dgm:t>
    </dgm:pt>
    <dgm:pt modelId="{AD07ADF9-8A51-40A2-9D06-596B9B17581B}">
      <dgm:prSet phldrT="[Text]" custT="1"/>
      <dgm:spPr>
        <a:solidFill>
          <a:srgbClr val="002060"/>
        </a:solidFill>
      </dgm:spPr>
      <dgm:t>
        <a:bodyPr/>
        <a:lstStyle/>
        <a:p>
          <a:r>
            <a:rPr lang="en-GB" sz="2600" dirty="0"/>
            <a:t>£9.8m Capital Receipts Reserves – </a:t>
          </a:r>
          <a:r>
            <a:rPr lang="en-GB" sz="2000" dirty="0"/>
            <a:t>Proceeds from the sale of land of assets</a:t>
          </a:r>
        </a:p>
      </dgm:t>
    </dgm:pt>
    <dgm:pt modelId="{35B7AEBB-EFE6-4A05-B5FA-BB4BEB38949F}" type="parTrans" cxnId="{D2B44A0A-2E42-4353-BC47-7BC54EC580C6}">
      <dgm:prSet/>
      <dgm:spPr/>
      <dgm:t>
        <a:bodyPr/>
        <a:lstStyle/>
        <a:p>
          <a:endParaRPr lang="en-GB"/>
        </a:p>
      </dgm:t>
    </dgm:pt>
    <dgm:pt modelId="{F2F92B00-C867-40F3-93C0-7459C6C3D025}" type="sibTrans" cxnId="{D2B44A0A-2E42-4353-BC47-7BC54EC580C6}">
      <dgm:prSet/>
      <dgm:spPr/>
      <dgm:t>
        <a:bodyPr/>
        <a:lstStyle/>
        <a:p>
          <a:endParaRPr lang="en-GB"/>
        </a:p>
      </dgm:t>
    </dgm:pt>
    <dgm:pt modelId="{FEDE2553-04E8-453E-A05D-FC54DC1433CC}" type="pres">
      <dgm:prSet presAssocID="{939E90AD-00A2-4783-97F4-57631D7C9F03}" presName="linear" presStyleCnt="0">
        <dgm:presLayoutVars>
          <dgm:dir/>
          <dgm:animLvl val="lvl"/>
          <dgm:resizeHandles val="exact"/>
        </dgm:presLayoutVars>
      </dgm:prSet>
      <dgm:spPr/>
    </dgm:pt>
    <dgm:pt modelId="{482804A4-93D9-4095-98F8-4E3CC98880A7}" type="pres">
      <dgm:prSet presAssocID="{36C6D157-A142-472D-ADDD-A46CBB666449}" presName="parentLin" presStyleCnt="0"/>
      <dgm:spPr/>
    </dgm:pt>
    <dgm:pt modelId="{6D58C332-70C3-49F5-9F26-2BFF86F76237}" type="pres">
      <dgm:prSet presAssocID="{36C6D157-A142-472D-ADDD-A46CBB666449}" presName="parentLeftMargin" presStyleLbl="node1" presStyleIdx="0" presStyleCnt="3"/>
      <dgm:spPr/>
    </dgm:pt>
    <dgm:pt modelId="{DD200BE4-90BE-46EC-B2C1-999743F5C3D1}" type="pres">
      <dgm:prSet presAssocID="{36C6D157-A142-472D-ADDD-A46CBB666449}" presName="parentText" presStyleLbl="node1" presStyleIdx="0" presStyleCnt="3" custScaleX="140467">
        <dgm:presLayoutVars>
          <dgm:chMax val="0"/>
          <dgm:bulletEnabled val="1"/>
        </dgm:presLayoutVars>
      </dgm:prSet>
      <dgm:spPr/>
    </dgm:pt>
    <dgm:pt modelId="{AF696444-7BF0-445E-8C27-A12B87E5E52F}" type="pres">
      <dgm:prSet presAssocID="{36C6D157-A142-472D-ADDD-A46CBB666449}" presName="negativeSpace" presStyleCnt="0"/>
      <dgm:spPr/>
    </dgm:pt>
    <dgm:pt modelId="{63025AD4-D70F-4FA6-942A-B7A1F6F4FE49}" type="pres">
      <dgm:prSet presAssocID="{36C6D157-A142-472D-ADDD-A46CBB666449}" presName="childText" presStyleLbl="conFgAcc1" presStyleIdx="0" presStyleCnt="3">
        <dgm:presLayoutVars>
          <dgm:bulletEnabled val="1"/>
        </dgm:presLayoutVars>
      </dgm:prSet>
      <dgm:spPr/>
    </dgm:pt>
    <dgm:pt modelId="{0EC73BC1-7635-4E65-BDBF-77A07A81FF82}" type="pres">
      <dgm:prSet presAssocID="{802679F0-6212-44B4-92B0-8E77F9352A36}" presName="spaceBetweenRectangles" presStyleCnt="0"/>
      <dgm:spPr/>
    </dgm:pt>
    <dgm:pt modelId="{F6D6FABC-066C-4F23-92C2-BC828D0291CA}" type="pres">
      <dgm:prSet presAssocID="{B593B7DE-9B47-4D5B-9679-D99C0829DBBE}" presName="parentLin" presStyleCnt="0"/>
      <dgm:spPr/>
    </dgm:pt>
    <dgm:pt modelId="{8288AA51-B37D-431E-8A04-348BB50C5572}" type="pres">
      <dgm:prSet presAssocID="{B593B7DE-9B47-4D5B-9679-D99C0829DBBE}" presName="parentLeftMargin" presStyleLbl="node1" presStyleIdx="0" presStyleCnt="3"/>
      <dgm:spPr/>
    </dgm:pt>
    <dgm:pt modelId="{83808778-E539-4010-B2A4-644F7323FF12}" type="pres">
      <dgm:prSet presAssocID="{B593B7DE-9B47-4D5B-9679-D99C0829DBBE}" presName="parentText" presStyleLbl="node1" presStyleIdx="1" presStyleCnt="3" custScaleX="142857">
        <dgm:presLayoutVars>
          <dgm:chMax val="0"/>
          <dgm:bulletEnabled val="1"/>
        </dgm:presLayoutVars>
      </dgm:prSet>
      <dgm:spPr/>
    </dgm:pt>
    <dgm:pt modelId="{95AA362A-C24C-412B-A854-FE5FBA658A93}" type="pres">
      <dgm:prSet presAssocID="{B593B7DE-9B47-4D5B-9679-D99C0829DBBE}" presName="negativeSpace" presStyleCnt="0"/>
      <dgm:spPr/>
    </dgm:pt>
    <dgm:pt modelId="{6C1EEB98-0C3B-4941-83B5-7EDD944278B9}" type="pres">
      <dgm:prSet presAssocID="{B593B7DE-9B47-4D5B-9679-D99C0829DBBE}" presName="childText" presStyleLbl="conFgAcc1" presStyleIdx="1" presStyleCnt="3">
        <dgm:presLayoutVars>
          <dgm:bulletEnabled val="1"/>
        </dgm:presLayoutVars>
      </dgm:prSet>
      <dgm:spPr/>
    </dgm:pt>
    <dgm:pt modelId="{71F5F1A7-2946-49E4-AF88-7E15AFD74A55}" type="pres">
      <dgm:prSet presAssocID="{789F6FD9-FC1D-4983-A9C7-398DD1C724CB}" presName="spaceBetweenRectangles" presStyleCnt="0"/>
      <dgm:spPr/>
    </dgm:pt>
    <dgm:pt modelId="{B04A8265-7AD1-4218-8B7B-8B12C792BF88}" type="pres">
      <dgm:prSet presAssocID="{AD07ADF9-8A51-40A2-9D06-596B9B17581B}" presName="parentLin" presStyleCnt="0"/>
      <dgm:spPr/>
    </dgm:pt>
    <dgm:pt modelId="{5C05D147-AC93-4713-B0EC-E4DD106C7080}" type="pres">
      <dgm:prSet presAssocID="{AD07ADF9-8A51-40A2-9D06-596B9B17581B}" presName="parentLeftMargin" presStyleLbl="node1" presStyleIdx="1" presStyleCnt="3"/>
      <dgm:spPr/>
    </dgm:pt>
    <dgm:pt modelId="{17362105-1398-47C8-8C81-6641FE21516B}" type="pres">
      <dgm:prSet presAssocID="{AD07ADF9-8A51-40A2-9D06-596B9B17581B}" presName="parentText" presStyleLbl="node1" presStyleIdx="2" presStyleCnt="3" custScaleX="142857">
        <dgm:presLayoutVars>
          <dgm:chMax val="0"/>
          <dgm:bulletEnabled val="1"/>
        </dgm:presLayoutVars>
      </dgm:prSet>
      <dgm:spPr/>
    </dgm:pt>
    <dgm:pt modelId="{DD3D5B8B-A6FD-4DA5-968D-91F119A5DF6F}" type="pres">
      <dgm:prSet presAssocID="{AD07ADF9-8A51-40A2-9D06-596B9B17581B}" presName="negativeSpace" presStyleCnt="0"/>
      <dgm:spPr/>
    </dgm:pt>
    <dgm:pt modelId="{A465CD30-833B-418A-83D3-D6DF158CAD2E}" type="pres">
      <dgm:prSet presAssocID="{AD07ADF9-8A51-40A2-9D06-596B9B17581B}" presName="childText" presStyleLbl="conFgAcc1" presStyleIdx="2" presStyleCnt="3">
        <dgm:presLayoutVars>
          <dgm:bulletEnabled val="1"/>
        </dgm:presLayoutVars>
      </dgm:prSet>
      <dgm:spPr/>
    </dgm:pt>
  </dgm:ptLst>
  <dgm:cxnLst>
    <dgm:cxn modelId="{D2B44A0A-2E42-4353-BC47-7BC54EC580C6}" srcId="{939E90AD-00A2-4783-97F4-57631D7C9F03}" destId="{AD07ADF9-8A51-40A2-9D06-596B9B17581B}" srcOrd="2" destOrd="0" parTransId="{35B7AEBB-EFE6-4A05-B5FA-BB4BEB38949F}" sibTransId="{F2F92B00-C867-40F3-93C0-7459C6C3D025}"/>
    <dgm:cxn modelId="{B283931A-8366-4AF2-81E0-BC59EE7D3ABE}" srcId="{939E90AD-00A2-4783-97F4-57631D7C9F03}" destId="{36C6D157-A142-472D-ADDD-A46CBB666449}" srcOrd="0" destOrd="0" parTransId="{D92680F8-09C2-4952-A4E8-309CBD62ADF3}" sibTransId="{802679F0-6212-44B4-92B0-8E77F9352A36}"/>
    <dgm:cxn modelId="{895B5C5D-96E6-4DD0-9F9C-B18B6F1A7CA3}" type="presOf" srcId="{36C6D157-A142-472D-ADDD-A46CBB666449}" destId="{DD200BE4-90BE-46EC-B2C1-999743F5C3D1}" srcOrd="1" destOrd="0" presId="urn:microsoft.com/office/officeart/2005/8/layout/list1"/>
    <dgm:cxn modelId="{929D0775-F89B-48C7-967A-F2C0EBBC9FD3}" type="presOf" srcId="{B593B7DE-9B47-4D5B-9679-D99C0829DBBE}" destId="{8288AA51-B37D-431E-8A04-348BB50C5572}" srcOrd="0" destOrd="0" presId="urn:microsoft.com/office/officeart/2005/8/layout/list1"/>
    <dgm:cxn modelId="{A965BF58-70CC-4EA3-BE0A-7C87B3B89618}" type="presOf" srcId="{36C6D157-A142-472D-ADDD-A46CBB666449}" destId="{6D58C332-70C3-49F5-9F26-2BFF86F76237}" srcOrd="0" destOrd="0" presId="urn:microsoft.com/office/officeart/2005/8/layout/list1"/>
    <dgm:cxn modelId="{6E2C8559-F7D1-4C64-837E-939FA7D6753B}" type="presOf" srcId="{AD07ADF9-8A51-40A2-9D06-596B9B17581B}" destId="{5C05D147-AC93-4713-B0EC-E4DD106C7080}" srcOrd="0" destOrd="0" presId="urn:microsoft.com/office/officeart/2005/8/layout/list1"/>
    <dgm:cxn modelId="{B0D9BB7D-F97B-4EB3-92DA-CD851AD2209E}" type="presOf" srcId="{939E90AD-00A2-4783-97F4-57631D7C9F03}" destId="{FEDE2553-04E8-453E-A05D-FC54DC1433CC}" srcOrd="0" destOrd="0" presId="urn:microsoft.com/office/officeart/2005/8/layout/list1"/>
    <dgm:cxn modelId="{1BDC009A-71B0-423C-A75E-942FE55F6B37}" type="presOf" srcId="{AD07ADF9-8A51-40A2-9D06-596B9B17581B}" destId="{17362105-1398-47C8-8C81-6641FE21516B}" srcOrd="1" destOrd="0" presId="urn:microsoft.com/office/officeart/2005/8/layout/list1"/>
    <dgm:cxn modelId="{2EE6DEAD-9D52-4AAA-8A5A-3E5D9194EE04}" srcId="{939E90AD-00A2-4783-97F4-57631D7C9F03}" destId="{B593B7DE-9B47-4D5B-9679-D99C0829DBBE}" srcOrd="1" destOrd="0" parTransId="{46B14103-F6AB-46B7-B373-5FB441950EFC}" sibTransId="{789F6FD9-FC1D-4983-A9C7-398DD1C724CB}"/>
    <dgm:cxn modelId="{A72C3CB5-D940-449D-84C4-F81ACC2AAC8C}" type="presOf" srcId="{B593B7DE-9B47-4D5B-9679-D99C0829DBBE}" destId="{83808778-E539-4010-B2A4-644F7323FF12}" srcOrd="1" destOrd="0" presId="urn:microsoft.com/office/officeart/2005/8/layout/list1"/>
    <dgm:cxn modelId="{A3CA16B3-2CA5-4152-AD3B-331E5A678666}" type="presParOf" srcId="{FEDE2553-04E8-453E-A05D-FC54DC1433CC}" destId="{482804A4-93D9-4095-98F8-4E3CC98880A7}" srcOrd="0" destOrd="0" presId="urn:microsoft.com/office/officeart/2005/8/layout/list1"/>
    <dgm:cxn modelId="{937665B6-9CEA-4B90-B747-E9ED6E3A3495}" type="presParOf" srcId="{482804A4-93D9-4095-98F8-4E3CC98880A7}" destId="{6D58C332-70C3-49F5-9F26-2BFF86F76237}" srcOrd="0" destOrd="0" presId="urn:microsoft.com/office/officeart/2005/8/layout/list1"/>
    <dgm:cxn modelId="{2805F4B9-1367-482C-85C4-E549746F4123}" type="presParOf" srcId="{482804A4-93D9-4095-98F8-4E3CC98880A7}" destId="{DD200BE4-90BE-46EC-B2C1-999743F5C3D1}" srcOrd="1" destOrd="0" presId="urn:microsoft.com/office/officeart/2005/8/layout/list1"/>
    <dgm:cxn modelId="{B88C204B-B0D1-49BB-A366-DBB0DB3D658F}" type="presParOf" srcId="{FEDE2553-04E8-453E-A05D-FC54DC1433CC}" destId="{AF696444-7BF0-445E-8C27-A12B87E5E52F}" srcOrd="1" destOrd="0" presId="urn:microsoft.com/office/officeart/2005/8/layout/list1"/>
    <dgm:cxn modelId="{B02CEF79-C093-4775-BB82-B40ED7C68913}" type="presParOf" srcId="{FEDE2553-04E8-453E-A05D-FC54DC1433CC}" destId="{63025AD4-D70F-4FA6-942A-B7A1F6F4FE49}" srcOrd="2" destOrd="0" presId="urn:microsoft.com/office/officeart/2005/8/layout/list1"/>
    <dgm:cxn modelId="{6350FE11-4CB2-4AC9-93F3-05F08B6AAD07}" type="presParOf" srcId="{FEDE2553-04E8-453E-A05D-FC54DC1433CC}" destId="{0EC73BC1-7635-4E65-BDBF-77A07A81FF82}" srcOrd="3" destOrd="0" presId="urn:microsoft.com/office/officeart/2005/8/layout/list1"/>
    <dgm:cxn modelId="{FC2AE594-6168-4157-AD7E-282D78D5FF6B}" type="presParOf" srcId="{FEDE2553-04E8-453E-A05D-FC54DC1433CC}" destId="{F6D6FABC-066C-4F23-92C2-BC828D0291CA}" srcOrd="4" destOrd="0" presId="urn:microsoft.com/office/officeart/2005/8/layout/list1"/>
    <dgm:cxn modelId="{67542417-3AB3-4B93-8977-1055D60CBC5E}" type="presParOf" srcId="{F6D6FABC-066C-4F23-92C2-BC828D0291CA}" destId="{8288AA51-B37D-431E-8A04-348BB50C5572}" srcOrd="0" destOrd="0" presId="urn:microsoft.com/office/officeart/2005/8/layout/list1"/>
    <dgm:cxn modelId="{134EABE0-AD20-416A-8720-23C74D318A28}" type="presParOf" srcId="{F6D6FABC-066C-4F23-92C2-BC828D0291CA}" destId="{83808778-E539-4010-B2A4-644F7323FF12}" srcOrd="1" destOrd="0" presId="urn:microsoft.com/office/officeart/2005/8/layout/list1"/>
    <dgm:cxn modelId="{998742FF-A343-46F7-965E-AD2298BC878F}" type="presParOf" srcId="{FEDE2553-04E8-453E-A05D-FC54DC1433CC}" destId="{95AA362A-C24C-412B-A854-FE5FBA658A93}" srcOrd="5" destOrd="0" presId="urn:microsoft.com/office/officeart/2005/8/layout/list1"/>
    <dgm:cxn modelId="{390388DB-638D-477E-9F80-4D2522D8B0EE}" type="presParOf" srcId="{FEDE2553-04E8-453E-A05D-FC54DC1433CC}" destId="{6C1EEB98-0C3B-4941-83B5-7EDD944278B9}" srcOrd="6" destOrd="0" presId="urn:microsoft.com/office/officeart/2005/8/layout/list1"/>
    <dgm:cxn modelId="{6BB385B2-CA8B-469B-B647-259435BA3976}" type="presParOf" srcId="{FEDE2553-04E8-453E-A05D-FC54DC1433CC}" destId="{71F5F1A7-2946-49E4-AF88-7E15AFD74A55}" srcOrd="7" destOrd="0" presId="urn:microsoft.com/office/officeart/2005/8/layout/list1"/>
    <dgm:cxn modelId="{48BA3D51-D3D4-4364-AFBD-0DED4278BFB4}" type="presParOf" srcId="{FEDE2553-04E8-453E-A05D-FC54DC1433CC}" destId="{B04A8265-7AD1-4218-8B7B-8B12C792BF88}" srcOrd="8" destOrd="0" presId="urn:microsoft.com/office/officeart/2005/8/layout/list1"/>
    <dgm:cxn modelId="{B2F082B1-9F3F-4439-A894-B7D52AB8FDEE}" type="presParOf" srcId="{B04A8265-7AD1-4218-8B7B-8B12C792BF88}" destId="{5C05D147-AC93-4713-B0EC-E4DD106C7080}" srcOrd="0" destOrd="0" presId="urn:microsoft.com/office/officeart/2005/8/layout/list1"/>
    <dgm:cxn modelId="{672DFF4A-CD89-4BA5-9AF4-4103581446C9}" type="presParOf" srcId="{B04A8265-7AD1-4218-8B7B-8B12C792BF88}" destId="{17362105-1398-47C8-8C81-6641FE21516B}" srcOrd="1" destOrd="0" presId="urn:microsoft.com/office/officeart/2005/8/layout/list1"/>
    <dgm:cxn modelId="{9CBA8C2F-8BD3-442C-8C19-2E9D1E76D005}" type="presParOf" srcId="{FEDE2553-04E8-453E-A05D-FC54DC1433CC}" destId="{DD3D5B8B-A6FD-4DA5-968D-91F119A5DF6F}" srcOrd="9" destOrd="0" presId="urn:microsoft.com/office/officeart/2005/8/layout/list1"/>
    <dgm:cxn modelId="{87FE8944-CC43-4695-B535-05755A3918D4}" type="presParOf" srcId="{FEDE2553-04E8-453E-A05D-FC54DC1433CC}" destId="{A465CD30-833B-418A-83D3-D6DF158CAD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772616-A248-4F50-91FD-189C14D0F457}" type="doc">
      <dgm:prSet loTypeId="urn:microsoft.com/office/officeart/2005/8/layout/vList3" loCatId="list" qsTypeId="urn:microsoft.com/office/officeart/2005/8/quickstyle/simple1" qsCatId="simple" csTypeId="urn:microsoft.com/office/officeart/2005/8/colors/accent1_2" csCatId="accent1" phldr="1"/>
      <dgm:spPr/>
    </dgm:pt>
    <dgm:pt modelId="{7C51DAD7-CBC0-405E-BE52-FD4E08A99287}">
      <dgm:prSet phldrT="[Text]"/>
      <dgm:spPr/>
      <dgm:t>
        <a:bodyPr/>
        <a:lstStyle/>
        <a:p>
          <a:r>
            <a:rPr lang="en-GB" dirty="0"/>
            <a:t>£125m physical assets</a:t>
          </a:r>
        </a:p>
      </dgm:t>
    </dgm:pt>
    <dgm:pt modelId="{BBBA3C46-2823-46AF-B154-E9D284F1CE61}" type="parTrans" cxnId="{EB2CECFC-8700-4AAE-8E00-06042D4B8A47}">
      <dgm:prSet/>
      <dgm:spPr/>
      <dgm:t>
        <a:bodyPr/>
        <a:lstStyle/>
        <a:p>
          <a:endParaRPr lang="en-GB"/>
        </a:p>
      </dgm:t>
    </dgm:pt>
    <dgm:pt modelId="{B1C2C280-13D8-44A4-8F3C-D8839EFF6856}" type="sibTrans" cxnId="{EB2CECFC-8700-4AAE-8E00-06042D4B8A47}">
      <dgm:prSet/>
      <dgm:spPr/>
      <dgm:t>
        <a:bodyPr/>
        <a:lstStyle/>
        <a:p>
          <a:endParaRPr lang="en-GB"/>
        </a:p>
      </dgm:t>
    </dgm:pt>
    <dgm:pt modelId="{8355DE95-4771-4C15-A137-94DB3659D2ED}">
      <dgm:prSet phldrT="[Text]"/>
      <dgm:spPr/>
      <dgm:t>
        <a:bodyPr/>
        <a:lstStyle/>
        <a:p>
          <a:r>
            <a:rPr lang="en-GB" dirty="0"/>
            <a:t>£12.7m owed to KFRS (Debtors)</a:t>
          </a:r>
        </a:p>
      </dgm:t>
    </dgm:pt>
    <dgm:pt modelId="{D4D3BF68-542D-4B20-A166-AA6EE8AC5E62}" type="parTrans" cxnId="{F05943C8-54ED-4D46-BDAA-46BE9DECF4F0}">
      <dgm:prSet/>
      <dgm:spPr/>
      <dgm:t>
        <a:bodyPr/>
        <a:lstStyle/>
        <a:p>
          <a:endParaRPr lang="en-GB"/>
        </a:p>
      </dgm:t>
    </dgm:pt>
    <dgm:pt modelId="{4A4D8B54-3193-4290-8271-ABCA7F3DAB97}" type="sibTrans" cxnId="{F05943C8-54ED-4D46-BDAA-46BE9DECF4F0}">
      <dgm:prSet/>
      <dgm:spPr/>
      <dgm:t>
        <a:bodyPr/>
        <a:lstStyle/>
        <a:p>
          <a:endParaRPr lang="en-GB"/>
        </a:p>
      </dgm:t>
    </dgm:pt>
    <dgm:pt modelId="{BFB43BDE-786E-402C-A15E-5CA2268B24A6}">
      <dgm:prSet phldrT="[Text]"/>
      <dgm:spPr/>
      <dgm:t>
        <a:bodyPr/>
        <a:lstStyle/>
        <a:p>
          <a:r>
            <a:rPr lang="en-GB" dirty="0"/>
            <a:t>£45.6m Cash and Investments</a:t>
          </a:r>
        </a:p>
      </dgm:t>
    </dgm:pt>
    <dgm:pt modelId="{0762EDE0-D73A-4698-975A-82585760C27A}" type="parTrans" cxnId="{5B943668-E7D1-4FEB-8574-06E99375FF86}">
      <dgm:prSet/>
      <dgm:spPr/>
      <dgm:t>
        <a:bodyPr/>
        <a:lstStyle/>
        <a:p>
          <a:endParaRPr lang="en-GB"/>
        </a:p>
      </dgm:t>
    </dgm:pt>
    <dgm:pt modelId="{AD360DAB-525C-4BD4-BB20-72528596E74B}" type="sibTrans" cxnId="{5B943668-E7D1-4FEB-8574-06E99375FF86}">
      <dgm:prSet/>
      <dgm:spPr/>
      <dgm:t>
        <a:bodyPr/>
        <a:lstStyle/>
        <a:p>
          <a:endParaRPr lang="en-GB"/>
        </a:p>
      </dgm:t>
    </dgm:pt>
    <dgm:pt modelId="{6DCA211C-7376-48B6-AA18-51FA1A4AD834}" type="pres">
      <dgm:prSet presAssocID="{82772616-A248-4F50-91FD-189C14D0F457}" presName="linearFlow" presStyleCnt="0">
        <dgm:presLayoutVars>
          <dgm:dir/>
          <dgm:resizeHandles val="exact"/>
        </dgm:presLayoutVars>
      </dgm:prSet>
      <dgm:spPr/>
    </dgm:pt>
    <dgm:pt modelId="{72310F4B-A287-418E-9A27-9FF1D501D777}" type="pres">
      <dgm:prSet presAssocID="{7C51DAD7-CBC0-405E-BE52-FD4E08A99287}" presName="composite" presStyleCnt="0"/>
      <dgm:spPr/>
    </dgm:pt>
    <dgm:pt modelId="{BF997944-3681-4FDD-8C9B-34894FE97433}" type="pres">
      <dgm:prSet presAssocID="{7C51DAD7-CBC0-405E-BE52-FD4E08A9928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10FBE001-B840-464A-98BA-73691C55550A}" type="pres">
      <dgm:prSet presAssocID="{7C51DAD7-CBC0-405E-BE52-FD4E08A99287}" presName="txShp" presStyleLbl="node1" presStyleIdx="0" presStyleCnt="3">
        <dgm:presLayoutVars>
          <dgm:bulletEnabled val="1"/>
        </dgm:presLayoutVars>
      </dgm:prSet>
      <dgm:spPr/>
    </dgm:pt>
    <dgm:pt modelId="{444F55FB-EEC3-4072-A13B-22DD05B36F30}" type="pres">
      <dgm:prSet presAssocID="{B1C2C280-13D8-44A4-8F3C-D8839EFF6856}" presName="spacing" presStyleCnt="0"/>
      <dgm:spPr/>
    </dgm:pt>
    <dgm:pt modelId="{996F9E4D-7A41-4964-8DAB-FAE503D563A9}" type="pres">
      <dgm:prSet presAssocID="{8355DE95-4771-4C15-A137-94DB3659D2ED}" presName="composite" presStyleCnt="0"/>
      <dgm:spPr/>
    </dgm:pt>
    <dgm:pt modelId="{A144A54F-204F-4689-809E-C67E32C51319}" type="pres">
      <dgm:prSet presAssocID="{8355DE95-4771-4C15-A137-94DB3659D2E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C2662C23-4709-4077-BB73-EE8AB13559E9}" type="pres">
      <dgm:prSet presAssocID="{8355DE95-4771-4C15-A137-94DB3659D2ED}" presName="txShp" presStyleLbl="node1" presStyleIdx="1" presStyleCnt="3">
        <dgm:presLayoutVars>
          <dgm:bulletEnabled val="1"/>
        </dgm:presLayoutVars>
      </dgm:prSet>
      <dgm:spPr/>
    </dgm:pt>
    <dgm:pt modelId="{71BAC577-16E8-4370-92F3-B3EF5CD24F87}" type="pres">
      <dgm:prSet presAssocID="{4A4D8B54-3193-4290-8271-ABCA7F3DAB97}" presName="spacing" presStyleCnt="0"/>
      <dgm:spPr/>
    </dgm:pt>
    <dgm:pt modelId="{5A3C5BFE-BE58-4D8B-8485-E74C64A2B053}" type="pres">
      <dgm:prSet presAssocID="{BFB43BDE-786E-402C-A15E-5CA2268B24A6}" presName="composite" presStyleCnt="0"/>
      <dgm:spPr/>
    </dgm:pt>
    <dgm:pt modelId="{AEBA02E8-0B67-4B14-9C5B-060A506FBE59}" type="pres">
      <dgm:prSet presAssocID="{BFB43BDE-786E-402C-A15E-5CA2268B24A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63F814C-6E7B-445A-86B8-A97E600A4A48}" type="pres">
      <dgm:prSet presAssocID="{BFB43BDE-786E-402C-A15E-5CA2268B24A6}" presName="txShp" presStyleLbl="node1" presStyleIdx="2" presStyleCnt="3">
        <dgm:presLayoutVars>
          <dgm:bulletEnabled val="1"/>
        </dgm:presLayoutVars>
      </dgm:prSet>
      <dgm:spPr/>
    </dgm:pt>
  </dgm:ptLst>
  <dgm:cxnLst>
    <dgm:cxn modelId="{C0815423-D278-4BC6-B095-C3EE535ACF2A}" type="presOf" srcId="{8355DE95-4771-4C15-A137-94DB3659D2ED}" destId="{C2662C23-4709-4077-BB73-EE8AB13559E9}" srcOrd="0" destOrd="0" presId="urn:microsoft.com/office/officeart/2005/8/layout/vList3"/>
    <dgm:cxn modelId="{868EE740-2BCE-4BCE-B6E4-C6C014923FF4}" type="presOf" srcId="{7C51DAD7-CBC0-405E-BE52-FD4E08A99287}" destId="{10FBE001-B840-464A-98BA-73691C55550A}" srcOrd="0" destOrd="0" presId="urn:microsoft.com/office/officeart/2005/8/layout/vList3"/>
    <dgm:cxn modelId="{5B943668-E7D1-4FEB-8574-06E99375FF86}" srcId="{82772616-A248-4F50-91FD-189C14D0F457}" destId="{BFB43BDE-786E-402C-A15E-5CA2268B24A6}" srcOrd="2" destOrd="0" parTransId="{0762EDE0-D73A-4698-975A-82585760C27A}" sibTransId="{AD360DAB-525C-4BD4-BB20-72528596E74B}"/>
    <dgm:cxn modelId="{3AF00087-1BDB-42BB-9B75-F5E478E352DD}" type="presOf" srcId="{BFB43BDE-786E-402C-A15E-5CA2268B24A6}" destId="{C63F814C-6E7B-445A-86B8-A97E600A4A48}" srcOrd="0" destOrd="0" presId="urn:microsoft.com/office/officeart/2005/8/layout/vList3"/>
    <dgm:cxn modelId="{5DC35CB9-8025-4CD7-846B-B54C89DA4105}" type="presOf" srcId="{82772616-A248-4F50-91FD-189C14D0F457}" destId="{6DCA211C-7376-48B6-AA18-51FA1A4AD834}" srcOrd="0" destOrd="0" presId="urn:microsoft.com/office/officeart/2005/8/layout/vList3"/>
    <dgm:cxn modelId="{F05943C8-54ED-4D46-BDAA-46BE9DECF4F0}" srcId="{82772616-A248-4F50-91FD-189C14D0F457}" destId="{8355DE95-4771-4C15-A137-94DB3659D2ED}" srcOrd="1" destOrd="0" parTransId="{D4D3BF68-542D-4B20-A166-AA6EE8AC5E62}" sibTransId="{4A4D8B54-3193-4290-8271-ABCA7F3DAB97}"/>
    <dgm:cxn modelId="{EB2CECFC-8700-4AAE-8E00-06042D4B8A47}" srcId="{82772616-A248-4F50-91FD-189C14D0F457}" destId="{7C51DAD7-CBC0-405E-BE52-FD4E08A99287}" srcOrd="0" destOrd="0" parTransId="{BBBA3C46-2823-46AF-B154-E9D284F1CE61}" sibTransId="{B1C2C280-13D8-44A4-8F3C-D8839EFF6856}"/>
    <dgm:cxn modelId="{1AE59BD0-AF21-48BE-9A3C-405775CF8D9B}" type="presParOf" srcId="{6DCA211C-7376-48B6-AA18-51FA1A4AD834}" destId="{72310F4B-A287-418E-9A27-9FF1D501D777}" srcOrd="0" destOrd="0" presId="urn:microsoft.com/office/officeart/2005/8/layout/vList3"/>
    <dgm:cxn modelId="{2AE16324-6416-4174-9F95-DCDCD2CDCCFD}" type="presParOf" srcId="{72310F4B-A287-418E-9A27-9FF1D501D777}" destId="{BF997944-3681-4FDD-8C9B-34894FE97433}" srcOrd="0" destOrd="0" presId="urn:microsoft.com/office/officeart/2005/8/layout/vList3"/>
    <dgm:cxn modelId="{2E78F697-7173-4AFF-9457-7F141B7209C3}" type="presParOf" srcId="{72310F4B-A287-418E-9A27-9FF1D501D777}" destId="{10FBE001-B840-464A-98BA-73691C55550A}" srcOrd="1" destOrd="0" presId="urn:microsoft.com/office/officeart/2005/8/layout/vList3"/>
    <dgm:cxn modelId="{EC7AE235-A1D4-42B1-9299-16E89F74EA1F}" type="presParOf" srcId="{6DCA211C-7376-48B6-AA18-51FA1A4AD834}" destId="{444F55FB-EEC3-4072-A13B-22DD05B36F30}" srcOrd="1" destOrd="0" presId="urn:microsoft.com/office/officeart/2005/8/layout/vList3"/>
    <dgm:cxn modelId="{84EE350A-E055-4484-B77A-9286364E44E4}" type="presParOf" srcId="{6DCA211C-7376-48B6-AA18-51FA1A4AD834}" destId="{996F9E4D-7A41-4964-8DAB-FAE503D563A9}" srcOrd="2" destOrd="0" presId="urn:microsoft.com/office/officeart/2005/8/layout/vList3"/>
    <dgm:cxn modelId="{83F399A8-0995-4DE3-A0BD-B56D8D7FE101}" type="presParOf" srcId="{996F9E4D-7A41-4964-8DAB-FAE503D563A9}" destId="{A144A54F-204F-4689-809E-C67E32C51319}" srcOrd="0" destOrd="0" presId="urn:microsoft.com/office/officeart/2005/8/layout/vList3"/>
    <dgm:cxn modelId="{D90B502F-69AE-43D8-A52F-3306798BF965}" type="presParOf" srcId="{996F9E4D-7A41-4964-8DAB-FAE503D563A9}" destId="{C2662C23-4709-4077-BB73-EE8AB13559E9}" srcOrd="1" destOrd="0" presId="urn:microsoft.com/office/officeart/2005/8/layout/vList3"/>
    <dgm:cxn modelId="{A82DB0C5-057B-4824-B657-E7244CCFFB9D}" type="presParOf" srcId="{6DCA211C-7376-48B6-AA18-51FA1A4AD834}" destId="{71BAC577-16E8-4370-92F3-B3EF5CD24F87}" srcOrd="3" destOrd="0" presId="urn:microsoft.com/office/officeart/2005/8/layout/vList3"/>
    <dgm:cxn modelId="{F1DC2EB6-49E6-4981-AE6F-08E8F0124283}" type="presParOf" srcId="{6DCA211C-7376-48B6-AA18-51FA1A4AD834}" destId="{5A3C5BFE-BE58-4D8B-8485-E74C64A2B053}" srcOrd="4" destOrd="0" presId="urn:microsoft.com/office/officeart/2005/8/layout/vList3"/>
    <dgm:cxn modelId="{25CE92A0-2D63-4BDD-9ABC-A39C52DBC7AE}" type="presParOf" srcId="{5A3C5BFE-BE58-4D8B-8485-E74C64A2B053}" destId="{AEBA02E8-0B67-4B14-9C5B-060A506FBE59}" srcOrd="0" destOrd="0" presId="urn:microsoft.com/office/officeart/2005/8/layout/vList3"/>
    <dgm:cxn modelId="{235D505D-F8D0-47FE-8729-F47A748EFA72}" type="presParOf" srcId="{5A3C5BFE-BE58-4D8B-8485-E74C64A2B053}" destId="{C63F814C-6E7B-445A-86B8-A97E600A4A4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0FC79B-408A-4CB8-8191-E4D94B86D6FD}" type="doc">
      <dgm:prSet loTypeId="urn:microsoft.com/office/officeart/2005/8/layout/vList3" loCatId="list" qsTypeId="urn:microsoft.com/office/officeart/2005/8/quickstyle/simple1" qsCatId="simple" csTypeId="urn:microsoft.com/office/officeart/2005/8/colors/accent1_2" csCatId="accent1" phldr="1"/>
      <dgm:spPr/>
    </dgm:pt>
    <dgm:pt modelId="{412F9AA3-2DF2-4DED-A3D3-9528265596C6}">
      <dgm:prSet phldrT="[Text]" custT="1"/>
      <dgm:spPr/>
      <dgm:t>
        <a:bodyPr/>
        <a:lstStyle/>
        <a:p>
          <a:r>
            <a:rPr lang="en-GB" sz="2900" dirty="0"/>
            <a:t>£12.6m owed (</a:t>
          </a:r>
          <a:r>
            <a:rPr lang="en-GB" sz="2400" dirty="0"/>
            <a:t>Creditors</a:t>
          </a:r>
          <a:r>
            <a:rPr lang="en-GB" sz="2900" dirty="0"/>
            <a:t> </a:t>
          </a:r>
          <a:r>
            <a:rPr lang="en-GB" sz="1600" dirty="0"/>
            <a:t>- Suppliers &amp; Collection Fund</a:t>
          </a:r>
          <a:r>
            <a:rPr lang="en-GB" sz="3600" dirty="0"/>
            <a:t>)</a:t>
          </a:r>
        </a:p>
      </dgm:t>
    </dgm:pt>
    <dgm:pt modelId="{AC4DF2C2-042A-4A12-AA99-EBAC1A138D1D}" type="parTrans" cxnId="{9CC77C84-01D1-40C5-8C7B-E8301BB5E218}">
      <dgm:prSet/>
      <dgm:spPr/>
      <dgm:t>
        <a:bodyPr/>
        <a:lstStyle/>
        <a:p>
          <a:endParaRPr lang="en-GB"/>
        </a:p>
      </dgm:t>
    </dgm:pt>
    <dgm:pt modelId="{DC73ACB6-48B0-4BAC-A6A5-D0512EC56F8D}" type="sibTrans" cxnId="{9CC77C84-01D1-40C5-8C7B-E8301BB5E218}">
      <dgm:prSet/>
      <dgm:spPr/>
      <dgm:t>
        <a:bodyPr/>
        <a:lstStyle/>
        <a:p>
          <a:endParaRPr lang="en-GB"/>
        </a:p>
      </dgm:t>
    </dgm:pt>
    <dgm:pt modelId="{115941ED-08F7-47FC-8E22-7703B2E0C93E}">
      <dgm:prSet phldrT="[Text]" custT="1"/>
      <dgm:spPr/>
      <dgm:t>
        <a:bodyPr/>
        <a:lstStyle/>
        <a:p>
          <a:r>
            <a:rPr lang="en-GB" sz="2900" dirty="0"/>
            <a:t>£1.9m </a:t>
          </a:r>
          <a:r>
            <a:rPr lang="en-GB" sz="2400" dirty="0"/>
            <a:t>Loans (£0.7m) and Provisions (£1.2m)</a:t>
          </a:r>
        </a:p>
      </dgm:t>
    </dgm:pt>
    <dgm:pt modelId="{BF6C38D0-9826-410D-AD6E-4823E15D1E33}" type="parTrans" cxnId="{0D79AC9D-AA6F-4F2A-9A36-55C69039479E}">
      <dgm:prSet/>
      <dgm:spPr/>
      <dgm:t>
        <a:bodyPr/>
        <a:lstStyle/>
        <a:p>
          <a:endParaRPr lang="en-GB"/>
        </a:p>
      </dgm:t>
    </dgm:pt>
    <dgm:pt modelId="{D631D534-9598-4ADC-BE11-FDF625E3C219}" type="sibTrans" cxnId="{0D79AC9D-AA6F-4F2A-9A36-55C69039479E}">
      <dgm:prSet/>
      <dgm:spPr/>
      <dgm:t>
        <a:bodyPr/>
        <a:lstStyle/>
        <a:p>
          <a:endParaRPr lang="en-GB"/>
        </a:p>
      </dgm:t>
    </dgm:pt>
    <dgm:pt modelId="{3A5C287C-BFB9-476F-B692-CF7A70085AA6}">
      <dgm:prSet phldrT="[Text]" custT="1"/>
      <dgm:spPr/>
      <dgm:t>
        <a:bodyPr/>
        <a:lstStyle/>
        <a:p>
          <a:r>
            <a:rPr lang="en-GB" sz="2900" dirty="0"/>
            <a:t>£643m Net Pension Liabilities</a:t>
          </a:r>
        </a:p>
      </dgm:t>
    </dgm:pt>
    <dgm:pt modelId="{9FF22A79-85BB-49B2-A760-1980B3BBE96D}" type="parTrans" cxnId="{53929E8E-7A73-4EFD-8C5C-BC78AA128306}">
      <dgm:prSet/>
      <dgm:spPr/>
      <dgm:t>
        <a:bodyPr/>
        <a:lstStyle/>
        <a:p>
          <a:endParaRPr lang="en-GB"/>
        </a:p>
      </dgm:t>
    </dgm:pt>
    <dgm:pt modelId="{761CD69D-57D0-4778-A309-5C109CEE1DB7}" type="sibTrans" cxnId="{53929E8E-7A73-4EFD-8C5C-BC78AA128306}">
      <dgm:prSet/>
      <dgm:spPr/>
      <dgm:t>
        <a:bodyPr/>
        <a:lstStyle/>
        <a:p>
          <a:endParaRPr lang="en-GB"/>
        </a:p>
      </dgm:t>
    </dgm:pt>
    <dgm:pt modelId="{B07382EF-BB0A-4800-A249-EA7E7D704B87}" type="pres">
      <dgm:prSet presAssocID="{5B0FC79B-408A-4CB8-8191-E4D94B86D6FD}" presName="linearFlow" presStyleCnt="0">
        <dgm:presLayoutVars>
          <dgm:dir/>
          <dgm:resizeHandles val="exact"/>
        </dgm:presLayoutVars>
      </dgm:prSet>
      <dgm:spPr/>
    </dgm:pt>
    <dgm:pt modelId="{F6079C2B-EFCC-4BF4-AA16-2B13679FD646}" type="pres">
      <dgm:prSet presAssocID="{412F9AA3-2DF2-4DED-A3D3-9528265596C6}" presName="composite" presStyleCnt="0"/>
      <dgm:spPr/>
    </dgm:pt>
    <dgm:pt modelId="{42E5866F-C5FD-499E-909B-E997743F0B70}" type="pres">
      <dgm:prSet presAssocID="{412F9AA3-2DF2-4DED-A3D3-9528265596C6}" presName="imgShp" presStyleLbl="fgImgPlace1" presStyleIdx="0" presStyleCnt="3" custLinFactNeighborX="-15728" custLinFactNeighborY="-112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9A3CBC77-8176-4050-9369-597F65846650}" type="pres">
      <dgm:prSet presAssocID="{412F9AA3-2DF2-4DED-A3D3-9528265596C6}" presName="txShp" presStyleLbl="node1" presStyleIdx="0" presStyleCnt="3" custScaleX="108143">
        <dgm:presLayoutVars>
          <dgm:bulletEnabled val="1"/>
        </dgm:presLayoutVars>
      </dgm:prSet>
      <dgm:spPr/>
    </dgm:pt>
    <dgm:pt modelId="{61E67C26-E2AE-48C7-A5F5-6518FDB32A26}" type="pres">
      <dgm:prSet presAssocID="{DC73ACB6-48B0-4BAC-A6A5-D0512EC56F8D}" presName="spacing" presStyleCnt="0"/>
      <dgm:spPr/>
    </dgm:pt>
    <dgm:pt modelId="{366417BF-6635-4092-B31D-460749850246}" type="pres">
      <dgm:prSet presAssocID="{115941ED-08F7-47FC-8E22-7703B2E0C93E}" presName="composite" presStyleCnt="0"/>
      <dgm:spPr/>
    </dgm:pt>
    <dgm:pt modelId="{B32C3AC1-4F44-426B-A68E-CCEA168C2B04}" type="pres">
      <dgm:prSet presAssocID="{115941ED-08F7-47FC-8E22-7703B2E0C93E}" presName="imgShp" presStyleLbl="fgImgPlace1" presStyleIdx="1" presStyleCnt="3" custLinFactNeighborX="-19098" custLinFactNeighborY="-11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00FC846D-F061-4A11-B60A-10CAEB536EBA}" type="pres">
      <dgm:prSet presAssocID="{115941ED-08F7-47FC-8E22-7703B2E0C93E}" presName="txShp" presStyleLbl="node1" presStyleIdx="1" presStyleCnt="3" custScaleX="105836">
        <dgm:presLayoutVars>
          <dgm:bulletEnabled val="1"/>
        </dgm:presLayoutVars>
      </dgm:prSet>
      <dgm:spPr/>
    </dgm:pt>
    <dgm:pt modelId="{F1474717-E87D-41DD-BC71-6BE0C48DF69B}" type="pres">
      <dgm:prSet presAssocID="{D631D534-9598-4ADC-BE11-FDF625E3C219}" presName="spacing" presStyleCnt="0"/>
      <dgm:spPr/>
    </dgm:pt>
    <dgm:pt modelId="{33D256F5-A86C-483A-B313-C65BE5149C81}" type="pres">
      <dgm:prSet presAssocID="{3A5C287C-BFB9-476F-B692-CF7A70085AA6}" presName="composite" presStyleCnt="0"/>
      <dgm:spPr/>
    </dgm:pt>
    <dgm:pt modelId="{B8492D88-A31B-4F31-91FB-F99746967B72}" type="pres">
      <dgm:prSet presAssocID="{3A5C287C-BFB9-476F-B692-CF7A70085AA6}" presName="imgShp" presStyleLbl="fgImgPlace1" presStyleIdx="2" presStyleCnt="3" custLinFactNeighborX="-13481" custLinFactNeighborY="-3370"/>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F3187594-E6D7-47CC-AD1B-19B58DE1C91C}" type="pres">
      <dgm:prSet presAssocID="{3A5C287C-BFB9-476F-B692-CF7A70085AA6}" presName="txShp" presStyleLbl="node1" presStyleIdx="2" presStyleCnt="3" custScaleX="104316">
        <dgm:presLayoutVars>
          <dgm:bulletEnabled val="1"/>
        </dgm:presLayoutVars>
      </dgm:prSet>
      <dgm:spPr/>
    </dgm:pt>
  </dgm:ptLst>
  <dgm:cxnLst>
    <dgm:cxn modelId="{82C8833D-AD16-4E4D-B698-03C97F35194F}" type="presOf" srcId="{412F9AA3-2DF2-4DED-A3D3-9528265596C6}" destId="{9A3CBC77-8176-4050-9369-597F65846650}" srcOrd="0" destOrd="0" presId="urn:microsoft.com/office/officeart/2005/8/layout/vList3"/>
    <dgm:cxn modelId="{9CC77C84-01D1-40C5-8C7B-E8301BB5E218}" srcId="{5B0FC79B-408A-4CB8-8191-E4D94B86D6FD}" destId="{412F9AA3-2DF2-4DED-A3D3-9528265596C6}" srcOrd="0" destOrd="0" parTransId="{AC4DF2C2-042A-4A12-AA99-EBAC1A138D1D}" sibTransId="{DC73ACB6-48B0-4BAC-A6A5-D0512EC56F8D}"/>
    <dgm:cxn modelId="{53929E8E-7A73-4EFD-8C5C-BC78AA128306}" srcId="{5B0FC79B-408A-4CB8-8191-E4D94B86D6FD}" destId="{3A5C287C-BFB9-476F-B692-CF7A70085AA6}" srcOrd="2" destOrd="0" parTransId="{9FF22A79-85BB-49B2-A760-1980B3BBE96D}" sibTransId="{761CD69D-57D0-4778-A309-5C109CEE1DB7}"/>
    <dgm:cxn modelId="{0D79AC9D-AA6F-4F2A-9A36-55C69039479E}" srcId="{5B0FC79B-408A-4CB8-8191-E4D94B86D6FD}" destId="{115941ED-08F7-47FC-8E22-7703B2E0C93E}" srcOrd="1" destOrd="0" parTransId="{BF6C38D0-9826-410D-AD6E-4823E15D1E33}" sibTransId="{D631D534-9598-4ADC-BE11-FDF625E3C219}"/>
    <dgm:cxn modelId="{8D9FBFD4-4561-4414-942F-E6552771500E}" type="presOf" srcId="{115941ED-08F7-47FC-8E22-7703B2E0C93E}" destId="{00FC846D-F061-4A11-B60A-10CAEB536EBA}" srcOrd="0" destOrd="0" presId="urn:microsoft.com/office/officeart/2005/8/layout/vList3"/>
    <dgm:cxn modelId="{1992CDF8-5ACA-4906-BAA6-CD53D3A65F79}" type="presOf" srcId="{5B0FC79B-408A-4CB8-8191-E4D94B86D6FD}" destId="{B07382EF-BB0A-4800-A249-EA7E7D704B87}" srcOrd="0" destOrd="0" presId="urn:microsoft.com/office/officeart/2005/8/layout/vList3"/>
    <dgm:cxn modelId="{27FE6EFE-F345-4F8D-B34D-44C769AD2E81}" type="presOf" srcId="{3A5C287C-BFB9-476F-B692-CF7A70085AA6}" destId="{F3187594-E6D7-47CC-AD1B-19B58DE1C91C}" srcOrd="0" destOrd="0" presId="urn:microsoft.com/office/officeart/2005/8/layout/vList3"/>
    <dgm:cxn modelId="{D154C28E-AAA1-43C2-822E-709902BD6B58}" type="presParOf" srcId="{B07382EF-BB0A-4800-A249-EA7E7D704B87}" destId="{F6079C2B-EFCC-4BF4-AA16-2B13679FD646}" srcOrd="0" destOrd="0" presId="urn:microsoft.com/office/officeart/2005/8/layout/vList3"/>
    <dgm:cxn modelId="{BF909C31-423B-4CC7-B3C8-59C1420A533E}" type="presParOf" srcId="{F6079C2B-EFCC-4BF4-AA16-2B13679FD646}" destId="{42E5866F-C5FD-499E-909B-E997743F0B70}" srcOrd="0" destOrd="0" presId="urn:microsoft.com/office/officeart/2005/8/layout/vList3"/>
    <dgm:cxn modelId="{46B2EDBA-546B-46B3-B738-BB563CC0A679}" type="presParOf" srcId="{F6079C2B-EFCC-4BF4-AA16-2B13679FD646}" destId="{9A3CBC77-8176-4050-9369-597F65846650}" srcOrd="1" destOrd="0" presId="urn:microsoft.com/office/officeart/2005/8/layout/vList3"/>
    <dgm:cxn modelId="{71216A88-11D7-4638-B84A-19C7DE076D6E}" type="presParOf" srcId="{B07382EF-BB0A-4800-A249-EA7E7D704B87}" destId="{61E67C26-E2AE-48C7-A5F5-6518FDB32A26}" srcOrd="1" destOrd="0" presId="urn:microsoft.com/office/officeart/2005/8/layout/vList3"/>
    <dgm:cxn modelId="{FBFEED1B-A6DD-4E1B-AFEF-FD73F267B5BE}" type="presParOf" srcId="{B07382EF-BB0A-4800-A249-EA7E7D704B87}" destId="{366417BF-6635-4092-B31D-460749850246}" srcOrd="2" destOrd="0" presId="urn:microsoft.com/office/officeart/2005/8/layout/vList3"/>
    <dgm:cxn modelId="{6C4B8FF3-E8EE-46CF-BE77-C7E9CB59923E}" type="presParOf" srcId="{366417BF-6635-4092-B31D-460749850246}" destId="{B32C3AC1-4F44-426B-A68E-CCEA168C2B04}" srcOrd="0" destOrd="0" presId="urn:microsoft.com/office/officeart/2005/8/layout/vList3"/>
    <dgm:cxn modelId="{25229FE1-04DC-487C-B588-80E8C0719AD4}" type="presParOf" srcId="{366417BF-6635-4092-B31D-460749850246}" destId="{00FC846D-F061-4A11-B60A-10CAEB536EBA}" srcOrd="1" destOrd="0" presId="urn:microsoft.com/office/officeart/2005/8/layout/vList3"/>
    <dgm:cxn modelId="{C7C3FE02-34F8-459E-8390-89E9B4EE5334}" type="presParOf" srcId="{B07382EF-BB0A-4800-A249-EA7E7D704B87}" destId="{F1474717-E87D-41DD-BC71-6BE0C48DF69B}" srcOrd="3" destOrd="0" presId="urn:microsoft.com/office/officeart/2005/8/layout/vList3"/>
    <dgm:cxn modelId="{AC32B154-9AF8-431C-B0B3-6FE8C79DBF59}" type="presParOf" srcId="{B07382EF-BB0A-4800-A249-EA7E7D704B87}" destId="{33D256F5-A86C-483A-B313-C65BE5149C81}" srcOrd="4" destOrd="0" presId="urn:microsoft.com/office/officeart/2005/8/layout/vList3"/>
    <dgm:cxn modelId="{3E759F6E-B17F-4F74-8FAF-EEE9742ECA20}" type="presParOf" srcId="{33D256F5-A86C-483A-B313-C65BE5149C81}" destId="{B8492D88-A31B-4F31-91FB-F99746967B72}" srcOrd="0" destOrd="0" presId="urn:microsoft.com/office/officeart/2005/8/layout/vList3"/>
    <dgm:cxn modelId="{BB37D03F-F21B-4D5C-993A-22C242479B45}" type="presParOf" srcId="{33D256F5-A86C-483A-B313-C65BE5149C81}" destId="{F3187594-E6D7-47CC-AD1B-19B58DE1C91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54736-714D-439D-9C48-0B9C79B62C86}">
      <dsp:nvSpPr>
        <dsp:cNvPr id="0" name=""/>
        <dsp:cNvSpPr/>
      </dsp:nvSpPr>
      <dsp:spPr>
        <a:xfrm>
          <a:off x="776267" y="0"/>
          <a:ext cx="9644842" cy="45442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6D318-ADA0-4556-8EBB-00E59790EE58}">
      <dsp:nvSpPr>
        <dsp:cNvPr id="0" name=""/>
        <dsp:cNvSpPr/>
      </dsp:nvSpPr>
      <dsp:spPr>
        <a:xfrm>
          <a:off x="3116" y="1363287"/>
          <a:ext cx="1814502" cy="18177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Organisational Overview &amp; External Environment</a:t>
          </a:r>
        </a:p>
      </dsp:txBody>
      <dsp:txXfrm>
        <a:off x="91693" y="1451864"/>
        <a:ext cx="1637348" cy="1640562"/>
      </dsp:txXfrm>
    </dsp:sp>
    <dsp:sp modelId="{20506D8F-9B38-497E-9E7B-D727156AA470}">
      <dsp:nvSpPr>
        <dsp:cNvPr id="0" name=""/>
        <dsp:cNvSpPr/>
      </dsp:nvSpPr>
      <dsp:spPr>
        <a:xfrm>
          <a:off x="1908344" y="1363287"/>
          <a:ext cx="1814502" cy="18177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Objectives and Strategies</a:t>
          </a:r>
        </a:p>
      </dsp:txBody>
      <dsp:txXfrm>
        <a:off x="1996921" y="1451864"/>
        <a:ext cx="1637348" cy="1640562"/>
      </dsp:txXfrm>
    </dsp:sp>
    <dsp:sp modelId="{25E091BE-3304-4767-9AC7-DA3BACBCF420}">
      <dsp:nvSpPr>
        <dsp:cNvPr id="0" name=""/>
        <dsp:cNvSpPr/>
      </dsp:nvSpPr>
      <dsp:spPr>
        <a:xfrm>
          <a:off x="3813571" y="1363287"/>
          <a:ext cx="1814502" cy="1817716"/>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Performance and Outlook</a:t>
          </a:r>
        </a:p>
      </dsp:txBody>
      <dsp:txXfrm>
        <a:off x="3902148" y="1451864"/>
        <a:ext cx="1637348" cy="1640562"/>
      </dsp:txXfrm>
    </dsp:sp>
    <dsp:sp modelId="{5CB28D35-971A-4B47-AC70-FC268F9338C9}">
      <dsp:nvSpPr>
        <dsp:cNvPr id="0" name=""/>
        <dsp:cNvSpPr/>
      </dsp:nvSpPr>
      <dsp:spPr>
        <a:xfrm>
          <a:off x="5700182" y="1340856"/>
          <a:ext cx="1814502" cy="18177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Use of Resources</a:t>
          </a:r>
        </a:p>
      </dsp:txBody>
      <dsp:txXfrm>
        <a:off x="5788759" y="1429433"/>
        <a:ext cx="1637348" cy="1640562"/>
      </dsp:txXfrm>
    </dsp:sp>
    <dsp:sp modelId="{3BF6B27A-E654-4635-B64B-6394DC0FE03F}">
      <dsp:nvSpPr>
        <dsp:cNvPr id="0" name=""/>
        <dsp:cNvSpPr/>
      </dsp:nvSpPr>
      <dsp:spPr>
        <a:xfrm>
          <a:off x="7624026" y="1363287"/>
          <a:ext cx="1814502" cy="18177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Explains Some of the Key Financial Information</a:t>
          </a:r>
        </a:p>
      </dsp:txBody>
      <dsp:txXfrm>
        <a:off x="7712603" y="1451864"/>
        <a:ext cx="1637348" cy="1640562"/>
      </dsp:txXfrm>
    </dsp:sp>
    <dsp:sp modelId="{70843380-6099-4D3C-8E6B-9CFFC7F4576E}">
      <dsp:nvSpPr>
        <dsp:cNvPr id="0" name=""/>
        <dsp:cNvSpPr/>
      </dsp:nvSpPr>
      <dsp:spPr>
        <a:xfrm>
          <a:off x="9529254" y="1363287"/>
          <a:ext cx="1814502" cy="181771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Narrative Report</a:t>
          </a:r>
        </a:p>
      </dsp:txBody>
      <dsp:txXfrm>
        <a:off x="9617831" y="1451864"/>
        <a:ext cx="1637348" cy="1640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29A29-0B49-4120-9A5A-9007A28DCE8F}">
      <dsp:nvSpPr>
        <dsp:cNvPr id="0" name=""/>
        <dsp:cNvSpPr/>
      </dsp:nvSpPr>
      <dsp:spPr>
        <a:xfrm>
          <a:off x="5133" y="442713"/>
          <a:ext cx="2443028" cy="168324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E2DF4-6451-4B77-ACC4-E2F2142D2F22}">
      <dsp:nvSpPr>
        <dsp:cNvPr id="0" name=""/>
        <dsp:cNvSpPr/>
      </dsp:nvSpPr>
      <dsp:spPr>
        <a:xfrm>
          <a:off x="5133" y="212596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t>£49.7m Frontline Response	</a:t>
          </a:r>
        </a:p>
      </dsp:txBody>
      <dsp:txXfrm>
        <a:off x="5133" y="2125960"/>
        <a:ext cx="2443028" cy="906363"/>
      </dsp:txXfrm>
    </dsp:sp>
    <dsp:sp modelId="{96AB903A-F58D-43E8-80B1-C8040551A471}">
      <dsp:nvSpPr>
        <dsp:cNvPr id="0" name=""/>
        <dsp:cNvSpPr/>
      </dsp:nvSpPr>
      <dsp:spPr>
        <a:xfrm>
          <a:off x="2692568" y="442713"/>
          <a:ext cx="2443028" cy="1683246"/>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A471D-C257-48CE-9560-14AA62AC7EA2}">
      <dsp:nvSpPr>
        <dsp:cNvPr id="0" name=""/>
        <dsp:cNvSpPr/>
      </dsp:nvSpPr>
      <dsp:spPr>
        <a:xfrm>
          <a:off x="2692568" y="212596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t>£6.8m Keeping you safe at home and work	</a:t>
          </a:r>
        </a:p>
      </dsp:txBody>
      <dsp:txXfrm>
        <a:off x="2692568" y="2125960"/>
        <a:ext cx="2443028" cy="906363"/>
      </dsp:txXfrm>
    </dsp:sp>
    <dsp:sp modelId="{3AD46D9F-BF3A-4075-A5AF-50DB98CBCB6F}">
      <dsp:nvSpPr>
        <dsp:cNvPr id="0" name=""/>
        <dsp:cNvSpPr/>
      </dsp:nvSpPr>
      <dsp:spPr>
        <a:xfrm>
          <a:off x="5355621" y="442713"/>
          <a:ext cx="2443028" cy="168324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D97E7-B060-47F5-9880-44099C60BEF6}">
      <dsp:nvSpPr>
        <dsp:cNvPr id="0" name=""/>
        <dsp:cNvSpPr/>
      </dsp:nvSpPr>
      <dsp:spPr>
        <a:xfrm>
          <a:off x="5380002" y="212596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t>£21.6m Supporting Frontline Services</a:t>
          </a:r>
        </a:p>
      </dsp:txBody>
      <dsp:txXfrm>
        <a:off x="5380002" y="2125960"/>
        <a:ext cx="2443028" cy="906363"/>
      </dsp:txXfrm>
    </dsp:sp>
    <dsp:sp modelId="{7CABA34E-080C-4126-818A-C251E35C9D8F}">
      <dsp:nvSpPr>
        <dsp:cNvPr id="0" name=""/>
        <dsp:cNvSpPr/>
      </dsp:nvSpPr>
      <dsp:spPr>
        <a:xfrm>
          <a:off x="8067437" y="442713"/>
          <a:ext cx="2443028" cy="1683246"/>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239C8-CFB2-4026-A09C-2773BE5DEDD4}">
      <dsp:nvSpPr>
        <dsp:cNvPr id="0" name=""/>
        <dsp:cNvSpPr/>
      </dsp:nvSpPr>
      <dsp:spPr>
        <a:xfrm>
          <a:off x="8067437" y="212596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t>£0.1m Pensions and Financing Costs</a:t>
          </a:r>
        </a:p>
      </dsp:txBody>
      <dsp:txXfrm>
        <a:off x="8067437" y="2125960"/>
        <a:ext cx="2443028" cy="906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689A9-E510-4155-8C90-04397F690D7B}">
      <dsp:nvSpPr>
        <dsp:cNvPr id="0" name=""/>
        <dsp:cNvSpPr/>
      </dsp:nvSpPr>
      <dsp:spPr>
        <a:xfrm>
          <a:off x="4826441" y="75618"/>
          <a:ext cx="1794984" cy="99721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t>Expenditure</a:t>
          </a:r>
        </a:p>
        <a:p>
          <a:pPr marL="0" lvl="0" indent="0" algn="ctr" defTabSz="933450">
            <a:lnSpc>
              <a:spcPct val="90000"/>
            </a:lnSpc>
            <a:spcBef>
              <a:spcPct val="0"/>
            </a:spcBef>
            <a:spcAft>
              <a:spcPct val="35000"/>
            </a:spcAft>
            <a:buNone/>
          </a:pPr>
          <a:r>
            <a:rPr lang="en-GB" sz="2100" b="1" kern="1200" dirty="0"/>
            <a:t>£78.2m</a:t>
          </a:r>
        </a:p>
      </dsp:txBody>
      <dsp:txXfrm>
        <a:off x="4855648" y="104825"/>
        <a:ext cx="1736570" cy="938799"/>
      </dsp:txXfrm>
    </dsp:sp>
    <dsp:sp modelId="{565C312A-3E43-43F0-882F-743BD77E64A0}">
      <dsp:nvSpPr>
        <dsp:cNvPr id="0" name=""/>
        <dsp:cNvSpPr/>
      </dsp:nvSpPr>
      <dsp:spPr>
        <a:xfrm>
          <a:off x="2360589" y="75618"/>
          <a:ext cx="1794984" cy="99721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t>Income</a:t>
          </a:r>
        </a:p>
        <a:p>
          <a:pPr marL="0" lvl="0" indent="0" algn="ctr" defTabSz="933450">
            <a:lnSpc>
              <a:spcPct val="90000"/>
            </a:lnSpc>
            <a:spcBef>
              <a:spcPct val="0"/>
            </a:spcBef>
            <a:spcAft>
              <a:spcPct val="35000"/>
            </a:spcAft>
            <a:buNone/>
          </a:pPr>
          <a:r>
            <a:rPr lang="en-GB" sz="2100" b="1" kern="1200" dirty="0"/>
            <a:t>£77.4m</a:t>
          </a:r>
        </a:p>
      </dsp:txBody>
      <dsp:txXfrm>
        <a:off x="2389796" y="104825"/>
        <a:ext cx="1736570" cy="938799"/>
      </dsp:txXfrm>
    </dsp:sp>
    <dsp:sp modelId="{F0B651B2-E34C-4880-A0BF-BAEC62AAED1B}">
      <dsp:nvSpPr>
        <dsp:cNvPr id="0" name=""/>
        <dsp:cNvSpPr/>
      </dsp:nvSpPr>
      <dsp:spPr>
        <a:xfrm>
          <a:off x="4013957" y="4238157"/>
          <a:ext cx="747910" cy="74791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A231B5-A80B-47CA-943E-02651B3FE753}">
      <dsp:nvSpPr>
        <dsp:cNvPr id="0" name=""/>
        <dsp:cNvSpPr/>
      </dsp:nvSpPr>
      <dsp:spPr>
        <a:xfrm rot="240000">
          <a:off x="2143496" y="3917669"/>
          <a:ext cx="4488831" cy="3138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0540A-AF87-40CA-ACF9-63C835283790}">
      <dsp:nvSpPr>
        <dsp:cNvPr id="0" name=""/>
        <dsp:cNvSpPr/>
      </dsp:nvSpPr>
      <dsp:spPr>
        <a:xfrm rot="240000">
          <a:off x="2307537" y="3169309"/>
          <a:ext cx="1781341" cy="615176"/>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£53.9m Council Tax</a:t>
          </a:r>
        </a:p>
        <a:p>
          <a:pPr marL="0" lvl="0" indent="0" algn="ctr" defTabSz="444500">
            <a:lnSpc>
              <a:spcPct val="90000"/>
            </a:lnSpc>
            <a:spcBef>
              <a:spcPct val="0"/>
            </a:spcBef>
            <a:spcAft>
              <a:spcPct val="35000"/>
            </a:spcAft>
            <a:buNone/>
          </a:pPr>
          <a:r>
            <a:rPr lang="en-GB" sz="1000" kern="1200" dirty="0"/>
            <a:t>£15.8m Business Rates</a:t>
          </a:r>
        </a:p>
      </dsp:txBody>
      <dsp:txXfrm>
        <a:off x="2337567" y="3199339"/>
        <a:ext cx="1721281" cy="555116"/>
      </dsp:txXfrm>
    </dsp:sp>
    <dsp:sp modelId="{7C23C09B-F914-4EC8-91E6-F6B630DA9C44}">
      <dsp:nvSpPr>
        <dsp:cNvPr id="0" name=""/>
        <dsp:cNvSpPr/>
      </dsp:nvSpPr>
      <dsp:spPr>
        <a:xfrm rot="240000">
          <a:off x="2381785" y="2421400"/>
          <a:ext cx="1781341" cy="61517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£6.7m Revenue Support Grant</a:t>
          </a:r>
        </a:p>
        <a:p>
          <a:pPr marL="0" lvl="0" indent="0" algn="ctr" defTabSz="444500">
            <a:lnSpc>
              <a:spcPct val="90000"/>
            </a:lnSpc>
            <a:spcBef>
              <a:spcPct val="0"/>
            </a:spcBef>
            <a:spcAft>
              <a:spcPct val="35000"/>
            </a:spcAft>
            <a:buNone/>
          </a:pPr>
          <a:r>
            <a:rPr lang="en-GB" sz="1000" kern="1200" dirty="0"/>
            <a:t>£1m Services Grant</a:t>
          </a:r>
        </a:p>
      </dsp:txBody>
      <dsp:txXfrm>
        <a:off x="2411815" y="2451430"/>
        <a:ext cx="1721281" cy="555116"/>
      </dsp:txXfrm>
    </dsp:sp>
    <dsp:sp modelId="{C48495A4-BE53-4850-869F-D9A54E3A44CC}">
      <dsp:nvSpPr>
        <dsp:cNvPr id="0" name=""/>
        <dsp:cNvSpPr/>
      </dsp:nvSpPr>
      <dsp:spPr>
        <a:xfrm rot="240000">
          <a:off x="4882234" y="2767389"/>
          <a:ext cx="1781341" cy="6151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£21.6m Supporting Frontline Services</a:t>
          </a:r>
        </a:p>
      </dsp:txBody>
      <dsp:txXfrm>
        <a:off x="4912264" y="2797419"/>
        <a:ext cx="1721281" cy="555116"/>
      </dsp:txXfrm>
    </dsp:sp>
    <dsp:sp modelId="{97EDFFA0-966B-4CB1-9E19-5268696E9201}">
      <dsp:nvSpPr>
        <dsp:cNvPr id="0" name=""/>
        <dsp:cNvSpPr/>
      </dsp:nvSpPr>
      <dsp:spPr>
        <a:xfrm rot="240000">
          <a:off x="4939515" y="2009742"/>
          <a:ext cx="1839661" cy="692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£6.8m Keeping you safe at home at work</a:t>
          </a:r>
        </a:p>
      </dsp:txBody>
      <dsp:txXfrm>
        <a:off x="4973306" y="2043533"/>
        <a:ext cx="1772079" cy="624628"/>
      </dsp:txXfrm>
    </dsp:sp>
    <dsp:sp modelId="{B7B4F763-87BA-485A-B7F6-31D83CBACE5C}">
      <dsp:nvSpPr>
        <dsp:cNvPr id="0" name=""/>
        <dsp:cNvSpPr/>
      </dsp:nvSpPr>
      <dsp:spPr>
        <a:xfrm rot="240000">
          <a:off x="4847615" y="3428714"/>
          <a:ext cx="1781341" cy="615176"/>
        </a:xfrm>
        <a:prstGeom prst="roundRect">
          <a:avLst/>
        </a:prstGeom>
        <a:solidFill>
          <a:srgbClr val="20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£0.1m Pensions and financing costs</a:t>
          </a:r>
        </a:p>
      </dsp:txBody>
      <dsp:txXfrm>
        <a:off x="4877645" y="3458744"/>
        <a:ext cx="1721281" cy="555116"/>
      </dsp:txXfrm>
    </dsp:sp>
    <dsp:sp modelId="{65ACB988-4441-4308-8421-E5FA78E9C8B3}">
      <dsp:nvSpPr>
        <dsp:cNvPr id="0" name=""/>
        <dsp:cNvSpPr/>
      </dsp:nvSpPr>
      <dsp:spPr>
        <a:xfrm rot="240000">
          <a:off x="4996539" y="1297197"/>
          <a:ext cx="1778309" cy="658530"/>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£49.7m Frontline response</a:t>
          </a:r>
        </a:p>
      </dsp:txBody>
      <dsp:txXfrm>
        <a:off x="5028686" y="1329344"/>
        <a:ext cx="1714015" cy="594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51388-EC7C-4F3B-8364-DD73F2B4A82E}">
      <dsp:nvSpPr>
        <dsp:cNvPr id="0" name=""/>
        <dsp:cNvSpPr/>
      </dsp:nvSpPr>
      <dsp:spPr>
        <a:xfrm>
          <a:off x="264983" y="326283"/>
          <a:ext cx="4815816" cy="150494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9348"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£1.4m Unbudgeted pay awards</a:t>
          </a:r>
        </a:p>
      </dsp:txBody>
      <dsp:txXfrm>
        <a:off x="264983" y="326283"/>
        <a:ext cx="4815816" cy="1504942"/>
      </dsp:txXfrm>
    </dsp:sp>
    <dsp:sp modelId="{93FCCCC5-7FEB-4621-B19A-75FC06BFD240}">
      <dsp:nvSpPr>
        <dsp:cNvPr id="0" name=""/>
        <dsp:cNvSpPr/>
      </dsp:nvSpPr>
      <dsp:spPr>
        <a:xfrm>
          <a:off x="64324" y="108902"/>
          <a:ext cx="1053459" cy="15801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87748-CEA2-491F-A8F6-187D7909DC8D}">
      <dsp:nvSpPr>
        <dsp:cNvPr id="0" name=""/>
        <dsp:cNvSpPr/>
      </dsp:nvSpPr>
      <dsp:spPr>
        <a:xfrm>
          <a:off x="5297196" y="309518"/>
          <a:ext cx="5157257" cy="150494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9348"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£237k Utility Costs </a:t>
          </a:r>
        </a:p>
      </dsp:txBody>
      <dsp:txXfrm>
        <a:off x="5297196" y="309518"/>
        <a:ext cx="5157257" cy="1504942"/>
      </dsp:txXfrm>
    </dsp:sp>
    <dsp:sp modelId="{3147F48E-AE65-4D40-B2DE-E4F4641AD1F1}">
      <dsp:nvSpPr>
        <dsp:cNvPr id="0" name=""/>
        <dsp:cNvSpPr/>
      </dsp:nvSpPr>
      <dsp:spPr>
        <a:xfrm>
          <a:off x="5264079" y="108902"/>
          <a:ext cx="1053459" cy="158018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44E0E-6D78-4E52-8182-22A07F21FB6C}">
      <dsp:nvSpPr>
        <dsp:cNvPr id="0" name=""/>
        <dsp:cNvSpPr/>
      </dsp:nvSpPr>
      <dsp:spPr>
        <a:xfrm>
          <a:off x="0" y="2174151"/>
          <a:ext cx="5164096" cy="150494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9348"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£822k Vehicle servicing, maintenance, fuel</a:t>
          </a:r>
        </a:p>
      </dsp:txBody>
      <dsp:txXfrm>
        <a:off x="0" y="2174151"/>
        <a:ext cx="5164096" cy="1504942"/>
      </dsp:txXfrm>
    </dsp:sp>
    <dsp:sp modelId="{604B5B39-3FD1-42F2-A6E0-958F7C67EDDB}">
      <dsp:nvSpPr>
        <dsp:cNvPr id="0" name=""/>
        <dsp:cNvSpPr/>
      </dsp:nvSpPr>
      <dsp:spPr>
        <a:xfrm>
          <a:off x="0" y="1973533"/>
          <a:ext cx="1053459" cy="158018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E44CE-528A-4354-A9D8-173FD1A45771}">
      <dsp:nvSpPr>
        <dsp:cNvPr id="0" name=""/>
        <dsp:cNvSpPr/>
      </dsp:nvSpPr>
      <dsp:spPr>
        <a:xfrm>
          <a:off x="5463808" y="2151829"/>
          <a:ext cx="5051791" cy="151943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9348"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Offset against</a:t>
          </a:r>
        </a:p>
        <a:p>
          <a:pPr marL="0" lvl="0" indent="0" algn="ctr" defTabSz="844550">
            <a:lnSpc>
              <a:spcPct val="90000"/>
            </a:lnSpc>
            <a:spcBef>
              <a:spcPct val="0"/>
            </a:spcBef>
            <a:spcAft>
              <a:spcPct val="35000"/>
            </a:spcAft>
            <a:buNone/>
          </a:pPr>
          <a:r>
            <a:rPr lang="en-GB" sz="1900" kern="1200" dirty="0"/>
            <a:t>-£1m extra investment income</a:t>
          </a:r>
        </a:p>
        <a:p>
          <a:pPr marL="0" lvl="0" indent="0" algn="ctr" defTabSz="844550">
            <a:lnSpc>
              <a:spcPct val="90000"/>
            </a:lnSpc>
            <a:spcBef>
              <a:spcPct val="0"/>
            </a:spcBef>
            <a:spcAft>
              <a:spcPct val="35000"/>
            </a:spcAft>
            <a:buNone/>
          </a:pPr>
          <a:r>
            <a:rPr lang="en-GB" sz="1900" kern="1200" dirty="0"/>
            <a:t>-£641k Other non-pay underspends</a:t>
          </a:r>
        </a:p>
        <a:p>
          <a:pPr marL="0" lvl="0" indent="0" algn="ctr" defTabSz="844550">
            <a:lnSpc>
              <a:spcPct val="90000"/>
            </a:lnSpc>
            <a:spcBef>
              <a:spcPct val="0"/>
            </a:spcBef>
            <a:spcAft>
              <a:spcPct val="35000"/>
            </a:spcAft>
            <a:buNone/>
          </a:pPr>
          <a:endParaRPr lang="en-GB" sz="1900" kern="1200" dirty="0"/>
        </a:p>
      </dsp:txBody>
      <dsp:txXfrm>
        <a:off x="5463808" y="2151829"/>
        <a:ext cx="5051791" cy="1519435"/>
      </dsp:txXfrm>
    </dsp:sp>
    <dsp:sp modelId="{9ADE21B7-20BB-41E4-94E2-D399B95D2B23}">
      <dsp:nvSpPr>
        <dsp:cNvPr id="0" name=""/>
        <dsp:cNvSpPr/>
      </dsp:nvSpPr>
      <dsp:spPr>
        <a:xfrm>
          <a:off x="5352359" y="1969910"/>
          <a:ext cx="1053459" cy="158018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5AD4-D70F-4FA6-942A-B7A1F6F4FE49}">
      <dsp:nvSpPr>
        <dsp:cNvPr id="0" name=""/>
        <dsp:cNvSpPr/>
      </dsp:nvSpPr>
      <dsp:spPr>
        <a:xfrm>
          <a:off x="0" y="422438"/>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00BE4-90BE-46EC-B2C1-999743F5C3D1}">
      <dsp:nvSpPr>
        <dsp:cNvPr id="0" name=""/>
        <dsp:cNvSpPr/>
      </dsp:nvSpPr>
      <dsp:spPr>
        <a:xfrm>
          <a:off x="508835" y="38678"/>
          <a:ext cx="10006451" cy="76752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GB" sz="2600" kern="1200" dirty="0"/>
            <a:t>£3.9m General Reserves – </a:t>
          </a:r>
          <a:r>
            <a:rPr lang="en-GB" sz="2400" kern="1200" dirty="0"/>
            <a:t>maintained at 5% of Net Revenue</a:t>
          </a:r>
        </a:p>
      </dsp:txBody>
      <dsp:txXfrm>
        <a:off x="546302" y="76145"/>
        <a:ext cx="9931517" cy="692586"/>
      </dsp:txXfrm>
    </dsp:sp>
    <dsp:sp modelId="{6C1EEB98-0C3B-4941-83B5-7EDD944278B9}">
      <dsp:nvSpPr>
        <dsp:cNvPr id="0" name=""/>
        <dsp:cNvSpPr/>
      </dsp:nvSpPr>
      <dsp:spPr>
        <a:xfrm>
          <a:off x="0" y="1601799"/>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808778-E539-4010-B2A4-644F7323FF12}">
      <dsp:nvSpPr>
        <dsp:cNvPr id="0" name=""/>
        <dsp:cNvSpPr/>
      </dsp:nvSpPr>
      <dsp:spPr>
        <a:xfrm>
          <a:off x="500620" y="1218039"/>
          <a:ext cx="10012402" cy="7675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dirty="0"/>
            <a:t>£31.8m Earmarked Reserves </a:t>
          </a:r>
          <a:r>
            <a:rPr lang="en-GB" sz="2000" kern="1200" dirty="0"/>
            <a:t>– Money set aside for future planned expenditure (Infrastructure Reserve) or to meet potential budget pressures </a:t>
          </a:r>
        </a:p>
      </dsp:txBody>
      <dsp:txXfrm>
        <a:off x="538087" y="1255506"/>
        <a:ext cx="9937468" cy="692586"/>
      </dsp:txXfrm>
    </dsp:sp>
    <dsp:sp modelId="{A465CD30-833B-418A-83D3-D6DF158CAD2E}">
      <dsp:nvSpPr>
        <dsp:cNvPr id="0" name=""/>
        <dsp:cNvSpPr/>
      </dsp:nvSpPr>
      <dsp:spPr>
        <a:xfrm>
          <a:off x="0" y="2781159"/>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62105-1398-47C8-8C81-6641FE21516B}">
      <dsp:nvSpPr>
        <dsp:cNvPr id="0" name=""/>
        <dsp:cNvSpPr/>
      </dsp:nvSpPr>
      <dsp:spPr>
        <a:xfrm>
          <a:off x="500620" y="2397399"/>
          <a:ext cx="10012402" cy="7675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GB" sz="2600" kern="1200" dirty="0"/>
            <a:t>£9.8m Capital Receipts Reserves – </a:t>
          </a:r>
          <a:r>
            <a:rPr lang="en-GB" sz="2000" kern="1200" dirty="0"/>
            <a:t>Proceeds from the sale of land of assets</a:t>
          </a:r>
        </a:p>
      </dsp:txBody>
      <dsp:txXfrm>
        <a:off x="538087" y="2434866"/>
        <a:ext cx="9937468"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BE001-B840-464A-98BA-73691C55550A}">
      <dsp:nvSpPr>
        <dsp:cNvPr id="0" name=""/>
        <dsp:cNvSpPr/>
      </dsp:nvSpPr>
      <dsp:spPr>
        <a:xfrm rot="10800000">
          <a:off x="2009519" y="424"/>
          <a:ext cx="6992874"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£125m physical assets</a:t>
          </a:r>
        </a:p>
      </dsp:txBody>
      <dsp:txXfrm rot="10800000">
        <a:off x="2257675" y="424"/>
        <a:ext cx="6744718" cy="992625"/>
      </dsp:txXfrm>
    </dsp:sp>
    <dsp:sp modelId="{BF997944-3681-4FDD-8C9B-34894FE97433}">
      <dsp:nvSpPr>
        <dsp:cNvPr id="0" name=""/>
        <dsp:cNvSpPr/>
      </dsp:nvSpPr>
      <dsp:spPr>
        <a:xfrm>
          <a:off x="1513206" y="424"/>
          <a:ext cx="992625" cy="9926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62C23-4709-4077-BB73-EE8AB13559E9}">
      <dsp:nvSpPr>
        <dsp:cNvPr id="0" name=""/>
        <dsp:cNvSpPr/>
      </dsp:nvSpPr>
      <dsp:spPr>
        <a:xfrm rot="10800000">
          <a:off x="2009519" y="1241206"/>
          <a:ext cx="6992874"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£12.7m owed to KFRS (Debtors)</a:t>
          </a:r>
        </a:p>
      </dsp:txBody>
      <dsp:txXfrm rot="10800000">
        <a:off x="2257675" y="1241206"/>
        <a:ext cx="6744718" cy="992625"/>
      </dsp:txXfrm>
    </dsp:sp>
    <dsp:sp modelId="{A144A54F-204F-4689-809E-C67E32C51319}">
      <dsp:nvSpPr>
        <dsp:cNvPr id="0" name=""/>
        <dsp:cNvSpPr/>
      </dsp:nvSpPr>
      <dsp:spPr>
        <a:xfrm>
          <a:off x="1513206" y="1241206"/>
          <a:ext cx="992625" cy="9926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3F814C-6E7B-445A-86B8-A97E600A4A48}">
      <dsp:nvSpPr>
        <dsp:cNvPr id="0" name=""/>
        <dsp:cNvSpPr/>
      </dsp:nvSpPr>
      <dsp:spPr>
        <a:xfrm rot="10800000">
          <a:off x="2009519" y="2481988"/>
          <a:ext cx="6992874"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£45.6m Cash and Investments</a:t>
          </a:r>
        </a:p>
      </dsp:txBody>
      <dsp:txXfrm rot="10800000">
        <a:off x="2257675" y="2481988"/>
        <a:ext cx="6744718" cy="992625"/>
      </dsp:txXfrm>
    </dsp:sp>
    <dsp:sp modelId="{AEBA02E8-0B67-4B14-9C5B-060A506FBE59}">
      <dsp:nvSpPr>
        <dsp:cNvPr id="0" name=""/>
        <dsp:cNvSpPr/>
      </dsp:nvSpPr>
      <dsp:spPr>
        <a:xfrm>
          <a:off x="1513206" y="2481988"/>
          <a:ext cx="992625" cy="9926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BC77-8176-4050-9369-597F65846650}">
      <dsp:nvSpPr>
        <dsp:cNvPr id="0" name=""/>
        <dsp:cNvSpPr/>
      </dsp:nvSpPr>
      <dsp:spPr>
        <a:xfrm rot="10800000">
          <a:off x="1582447" y="424"/>
          <a:ext cx="7562303"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10490" rIns="206248"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£12.6m owed (</a:t>
          </a:r>
          <a:r>
            <a:rPr lang="en-GB" sz="2400" kern="1200" dirty="0"/>
            <a:t>Creditors</a:t>
          </a:r>
          <a:r>
            <a:rPr lang="en-GB" sz="2900" kern="1200" dirty="0"/>
            <a:t> </a:t>
          </a:r>
          <a:r>
            <a:rPr lang="en-GB" sz="1600" kern="1200" dirty="0"/>
            <a:t>- Suppliers &amp; Collection Fund</a:t>
          </a:r>
          <a:r>
            <a:rPr lang="en-GB" sz="3600" kern="1200" dirty="0"/>
            <a:t>)</a:t>
          </a:r>
        </a:p>
      </dsp:txBody>
      <dsp:txXfrm rot="10800000">
        <a:off x="1830603" y="424"/>
        <a:ext cx="7314147" cy="992625"/>
      </dsp:txXfrm>
    </dsp:sp>
    <dsp:sp modelId="{42E5866F-C5FD-499E-909B-E997743F0B70}">
      <dsp:nvSpPr>
        <dsp:cNvPr id="0" name=""/>
        <dsp:cNvSpPr/>
      </dsp:nvSpPr>
      <dsp:spPr>
        <a:xfrm>
          <a:off x="1214729" y="0"/>
          <a:ext cx="992625" cy="9926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C846D-F061-4A11-B60A-10CAEB536EBA}">
      <dsp:nvSpPr>
        <dsp:cNvPr id="0" name=""/>
        <dsp:cNvSpPr/>
      </dsp:nvSpPr>
      <dsp:spPr>
        <a:xfrm rot="10800000">
          <a:off x="1703441" y="1241206"/>
          <a:ext cx="7400978"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10490" rIns="206248"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£1.9m </a:t>
          </a:r>
          <a:r>
            <a:rPr lang="en-GB" sz="2400" kern="1200" dirty="0"/>
            <a:t>Loans (£0.7m) and Provisions (£1.2m)</a:t>
          </a:r>
        </a:p>
      </dsp:txBody>
      <dsp:txXfrm rot="10800000">
        <a:off x="1951597" y="1241206"/>
        <a:ext cx="7152822" cy="992625"/>
      </dsp:txXfrm>
    </dsp:sp>
    <dsp:sp modelId="{B32C3AC1-4F44-426B-A68E-CCEA168C2B04}">
      <dsp:nvSpPr>
        <dsp:cNvPr id="0" name=""/>
        <dsp:cNvSpPr/>
      </dsp:nvSpPr>
      <dsp:spPr>
        <a:xfrm>
          <a:off x="1221608" y="1230059"/>
          <a:ext cx="992625" cy="9926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187594-E6D7-47CC-AD1B-19B58DE1C91C}">
      <dsp:nvSpPr>
        <dsp:cNvPr id="0" name=""/>
        <dsp:cNvSpPr/>
      </dsp:nvSpPr>
      <dsp:spPr>
        <a:xfrm rot="10800000">
          <a:off x="1783160" y="2481988"/>
          <a:ext cx="7294686" cy="9926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7720" tIns="110490" rIns="206248"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£643m Net Pension Liabilities</a:t>
          </a:r>
        </a:p>
      </dsp:txBody>
      <dsp:txXfrm rot="10800000">
        <a:off x="2031316" y="2481988"/>
        <a:ext cx="7046530" cy="992625"/>
      </dsp:txXfrm>
    </dsp:sp>
    <dsp:sp modelId="{B8492D88-A31B-4F31-91FB-F99746967B72}">
      <dsp:nvSpPr>
        <dsp:cNvPr id="0" name=""/>
        <dsp:cNvSpPr/>
      </dsp:nvSpPr>
      <dsp:spPr>
        <a:xfrm>
          <a:off x="1303937" y="2448536"/>
          <a:ext cx="992625" cy="9926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069" y="229394"/>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629970" y="225195"/>
            <a:ext cx="2971800" cy="458788"/>
          </a:xfrm>
          <a:prstGeom prst="rect">
            <a:avLst/>
          </a:prstGeom>
        </p:spPr>
        <p:txBody>
          <a:bodyPr vert="horz" lIns="91440" tIns="45720" rIns="91440" bIns="45720" rtlCol="0"/>
          <a:lstStyle>
            <a:lvl1pPr algn="r">
              <a:defRPr sz="1200"/>
            </a:lvl1pPr>
          </a:lstStyle>
          <a:p>
            <a:fld id="{BFC5AED9-AEF6-408E-9042-7456D0546E9E}" type="datetimeFigureOut">
              <a:rPr lang="en-GB" smtClean="0"/>
              <a:t>06/10/2023</a:t>
            </a:fld>
            <a:endParaRPr lang="en-GB" dirty="0"/>
          </a:p>
        </p:txBody>
      </p:sp>
      <p:sp>
        <p:nvSpPr>
          <p:cNvPr id="4" name="Footer Placeholder 3"/>
          <p:cNvSpPr>
            <a:spLocks noGrp="1"/>
          </p:cNvSpPr>
          <p:nvPr>
            <p:ph type="ftr" sz="quarter" idx="2"/>
          </p:nvPr>
        </p:nvSpPr>
        <p:spPr>
          <a:xfrm>
            <a:off x="243069" y="8471594"/>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629970" y="8464220"/>
            <a:ext cx="2971800" cy="458787"/>
          </a:xfrm>
          <a:prstGeom prst="rect">
            <a:avLst/>
          </a:prstGeom>
        </p:spPr>
        <p:txBody>
          <a:bodyPr vert="horz" lIns="91440" tIns="45720" rIns="91440" bIns="45720" rtlCol="0" anchor="b"/>
          <a:lstStyle>
            <a:lvl1pPr algn="r">
              <a:defRPr sz="1200"/>
            </a:lvl1pPr>
          </a:lstStyle>
          <a:p>
            <a:fld id="{2A8048D4-593B-432F-ACCD-5669CA60FBB1}" type="slidenum">
              <a:rPr lang="en-GB" smtClean="0"/>
              <a:t>‹#›</a:t>
            </a:fld>
            <a:endParaRPr lang="en-GB" dirty="0"/>
          </a:p>
        </p:txBody>
      </p:sp>
    </p:spTree>
    <p:extLst>
      <p:ext uri="{BB962C8B-B14F-4D97-AF65-F5344CB8AC3E}">
        <p14:creationId xmlns:p14="http://schemas.microsoft.com/office/powerpoint/2010/main" val="18780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3AB38-7608-4B60-A0B2-5244093247F1}" type="datetimeFigureOut">
              <a:rPr lang="en-GB" smtClean="0"/>
              <a:t>06/10/2023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75296-95B2-4A0F-965C-AF493E9037D6}" type="slidenum">
              <a:rPr lang="en-GB" smtClean="0"/>
              <a:t>‹#›</a:t>
            </a:fld>
            <a:endParaRPr lang="en-GB" dirty="0"/>
          </a:p>
        </p:txBody>
      </p:sp>
    </p:spTree>
    <p:extLst>
      <p:ext uri="{BB962C8B-B14F-4D97-AF65-F5344CB8AC3E}">
        <p14:creationId xmlns:p14="http://schemas.microsoft.com/office/powerpoint/2010/main" val="392031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a:t>
            </a:fld>
            <a:endParaRPr lang="en-GB" dirty="0"/>
          </a:p>
        </p:txBody>
      </p:sp>
    </p:spTree>
    <p:extLst>
      <p:ext uri="{BB962C8B-B14F-4D97-AF65-F5344CB8AC3E}">
        <p14:creationId xmlns:p14="http://schemas.microsoft.com/office/powerpoint/2010/main" val="311286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10</a:t>
            </a:fld>
            <a:endParaRPr lang="en-GB" dirty="0"/>
          </a:p>
        </p:txBody>
      </p:sp>
    </p:spTree>
    <p:extLst>
      <p:ext uri="{BB962C8B-B14F-4D97-AF65-F5344CB8AC3E}">
        <p14:creationId xmlns:p14="http://schemas.microsoft.com/office/powerpoint/2010/main" val="123362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11</a:t>
            </a:fld>
            <a:endParaRPr lang="en-GB" dirty="0"/>
          </a:p>
        </p:txBody>
      </p:sp>
    </p:spTree>
    <p:extLst>
      <p:ext uri="{BB962C8B-B14F-4D97-AF65-F5344CB8AC3E}">
        <p14:creationId xmlns:p14="http://schemas.microsoft.com/office/powerpoint/2010/main" val="271705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12</a:t>
            </a:fld>
            <a:endParaRPr lang="en-GB" dirty="0"/>
          </a:p>
        </p:txBody>
      </p:sp>
    </p:spTree>
    <p:extLst>
      <p:ext uri="{BB962C8B-B14F-4D97-AF65-F5344CB8AC3E}">
        <p14:creationId xmlns:p14="http://schemas.microsoft.com/office/powerpoint/2010/main" val="368558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13</a:t>
            </a:fld>
            <a:endParaRPr lang="en-GB" dirty="0"/>
          </a:p>
        </p:txBody>
      </p:sp>
    </p:spTree>
    <p:extLst>
      <p:ext uri="{BB962C8B-B14F-4D97-AF65-F5344CB8AC3E}">
        <p14:creationId xmlns:p14="http://schemas.microsoft.com/office/powerpoint/2010/main" val="11296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14</a:t>
            </a:fld>
            <a:endParaRPr lang="en-GB" dirty="0"/>
          </a:p>
        </p:txBody>
      </p:sp>
    </p:spTree>
    <p:extLst>
      <p:ext uri="{BB962C8B-B14F-4D97-AF65-F5344CB8AC3E}">
        <p14:creationId xmlns:p14="http://schemas.microsoft.com/office/powerpoint/2010/main" val="281453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15</a:t>
            </a:fld>
            <a:endParaRPr lang="en-GB" dirty="0"/>
          </a:p>
        </p:txBody>
      </p:sp>
    </p:spTree>
    <p:extLst>
      <p:ext uri="{BB962C8B-B14F-4D97-AF65-F5344CB8AC3E}">
        <p14:creationId xmlns:p14="http://schemas.microsoft.com/office/powerpoint/2010/main" val="286886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975296-95B2-4A0F-965C-AF493E9037D6}" type="slidenum">
              <a:rPr lang="en-GB" smtClean="0"/>
              <a:t>16</a:t>
            </a:fld>
            <a:endParaRPr lang="en-GB" dirty="0"/>
          </a:p>
        </p:txBody>
      </p:sp>
    </p:spTree>
    <p:extLst>
      <p:ext uri="{BB962C8B-B14F-4D97-AF65-F5344CB8AC3E}">
        <p14:creationId xmlns:p14="http://schemas.microsoft.com/office/powerpoint/2010/main" val="47667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975296-95B2-4A0F-965C-AF493E9037D6}" type="slidenum">
              <a:rPr lang="en-GB" smtClean="0"/>
              <a:t>17</a:t>
            </a:fld>
            <a:endParaRPr lang="en-GB" dirty="0"/>
          </a:p>
        </p:txBody>
      </p:sp>
    </p:spTree>
    <p:extLst>
      <p:ext uri="{BB962C8B-B14F-4D97-AF65-F5344CB8AC3E}">
        <p14:creationId xmlns:p14="http://schemas.microsoft.com/office/powerpoint/2010/main" val="239122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2</a:t>
            </a:fld>
            <a:endParaRPr lang="en-GB" dirty="0"/>
          </a:p>
        </p:txBody>
      </p:sp>
    </p:spTree>
    <p:extLst>
      <p:ext uri="{BB962C8B-B14F-4D97-AF65-F5344CB8AC3E}">
        <p14:creationId xmlns:p14="http://schemas.microsoft.com/office/powerpoint/2010/main" val="394779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3</a:t>
            </a:fld>
            <a:endParaRPr lang="en-GB" dirty="0"/>
          </a:p>
        </p:txBody>
      </p:sp>
    </p:spTree>
    <p:extLst>
      <p:ext uri="{BB962C8B-B14F-4D97-AF65-F5344CB8AC3E}">
        <p14:creationId xmlns:p14="http://schemas.microsoft.com/office/powerpoint/2010/main" val="357838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4</a:t>
            </a:fld>
            <a:endParaRPr lang="en-GB" dirty="0"/>
          </a:p>
        </p:txBody>
      </p:sp>
    </p:spTree>
    <p:extLst>
      <p:ext uri="{BB962C8B-B14F-4D97-AF65-F5344CB8AC3E}">
        <p14:creationId xmlns:p14="http://schemas.microsoft.com/office/powerpoint/2010/main" val="47274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5</a:t>
            </a:fld>
            <a:endParaRPr lang="en-GB" dirty="0"/>
          </a:p>
        </p:txBody>
      </p:sp>
    </p:spTree>
    <p:extLst>
      <p:ext uri="{BB962C8B-B14F-4D97-AF65-F5344CB8AC3E}">
        <p14:creationId xmlns:p14="http://schemas.microsoft.com/office/powerpoint/2010/main" val="17372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6</a:t>
            </a:fld>
            <a:endParaRPr lang="en-GB" dirty="0"/>
          </a:p>
        </p:txBody>
      </p:sp>
    </p:spTree>
    <p:extLst>
      <p:ext uri="{BB962C8B-B14F-4D97-AF65-F5344CB8AC3E}">
        <p14:creationId xmlns:p14="http://schemas.microsoft.com/office/powerpoint/2010/main" val="192955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7</a:t>
            </a:fld>
            <a:endParaRPr lang="en-GB" dirty="0"/>
          </a:p>
        </p:txBody>
      </p:sp>
    </p:spTree>
    <p:extLst>
      <p:ext uri="{BB962C8B-B14F-4D97-AF65-F5344CB8AC3E}">
        <p14:creationId xmlns:p14="http://schemas.microsoft.com/office/powerpoint/2010/main" val="42581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8</a:t>
            </a:fld>
            <a:endParaRPr lang="en-GB" dirty="0"/>
          </a:p>
        </p:txBody>
      </p:sp>
    </p:spTree>
    <p:extLst>
      <p:ext uri="{BB962C8B-B14F-4D97-AF65-F5344CB8AC3E}">
        <p14:creationId xmlns:p14="http://schemas.microsoft.com/office/powerpoint/2010/main" val="23593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0975296-95B2-4A0F-965C-AF493E9037D6}" type="slidenum">
              <a:rPr lang="en-GB" smtClean="0"/>
              <a:t>9</a:t>
            </a:fld>
            <a:endParaRPr lang="en-GB" dirty="0"/>
          </a:p>
        </p:txBody>
      </p:sp>
    </p:spTree>
    <p:extLst>
      <p:ext uri="{BB962C8B-B14F-4D97-AF65-F5344CB8AC3E}">
        <p14:creationId xmlns:p14="http://schemas.microsoft.com/office/powerpoint/2010/main" val="166247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175904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48686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92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492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107035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318052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938203"/>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381792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136081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6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6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40347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120821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16122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6463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1286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228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FD5A7-CA67-479F-9567-81102E83444C}" type="datetimeFigureOut">
              <a:rPr lang="en-GB" smtClean="0"/>
              <a:t>06/10/2023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26040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838341"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987846" y="0"/>
            <a:ext cx="620415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8200" y="2057400"/>
            <a:ext cx="4839929" cy="3200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5399063"/>
            <a:ext cx="975852" cy="365125"/>
          </a:xfrm>
        </p:spPr>
        <p:txBody>
          <a:bodyPr/>
          <a:lstStyle/>
          <a:p>
            <a:fld id="{0BEFD5A7-CA67-479F-9567-81102E83444C}" type="datetimeFigureOut">
              <a:rPr lang="en-GB" smtClean="0"/>
              <a:t>06/10/2023</a:t>
            </a:fld>
            <a:endParaRPr lang="en-GB" dirty="0"/>
          </a:p>
        </p:txBody>
      </p:sp>
      <p:sp>
        <p:nvSpPr>
          <p:cNvPr id="6" name="Footer Placeholder 5"/>
          <p:cNvSpPr>
            <a:spLocks noGrp="1"/>
          </p:cNvSpPr>
          <p:nvPr>
            <p:ph type="ftr" sz="quarter" idx="11"/>
          </p:nvPr>
        </p:nvSpPr>
        <p:spPr>
          <a:xfrm>
            <a:off x="1981200" y="5399063"/>
            <a:ext cx="1705897" cy="365125"/>
          </a:xfrm>
        </p:spPr>
        <p:txBody>
          <a:bodyPr/>
          <a:lstStyle/>
          <a:p>
            <a:endParaRPr lang="en-GB" dirty="0"/>
          </a:p>
        </p:txBody>
      </p:sp>
      <p:sp>
        <p:nvSpPr>
          <p:cNvPr id="7" name="Slide Number Placeholder 6"/>
          <p:cNvSpPr>
            <a:spLocks noGrp="1"/>
          </p:cNvSpPr>
          <p:nvPr>
            <p:ph type="sldNum" sz="quarter" idx="12"/>
          </p:nvPr>
        </p:nvSpPr>
        <p:spPr>
          <a:xfrm>
            <a:off x="3854245" y="5399063"/>
            <a:ext cx="1823884" cy="365125"/>
          </a:xfrm>
        </p:spPr>
        <p:txBody>
          <a:bodyPr/>
          <a:lstStyle/>
          <a:p>
            <a:fld id="{8F69A5C3-B5E4-49AC-9778-320D1006077F}" type="slidenum">
              <a:rPr lang="en-GB" smtClean="0"/>
              <a:t>‹#›</a:t>
            </a:fld>
            <a:endParaRPr lang="en-GB" dirty="0"/>
          </a:p>
        </p:txBody>
      </p:sp>
    </p:spTree>
    <p:extLst>
      <p:ext uri="{BB962C8B-B14F-4D97-AF65-F5344CB8AC3E}">
        <p14:creationId xmlns:p14="http://schemas.microsoft.com/office/powerpoint/2010/main" val="906166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475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539906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FD5A7-CA67-479F-9567-81102E83444C}" type="datetimeFigureOut">
              <a:rPr lang="en-GB" smtClean="0"/>
              <a:t>06/10/2023</a:t>
            </a:fld>
            <a:endParaRPr lang="en-GB" dirty="0"/>
          </a:p>
        </p:txBody>
      </p:sp>
      <p:sp>
        <p:nvSpPr>
          <p:cNvPr id="5" name="Footer Placeholder 4"/>
          <p:cNvSpPr>
            <a:spLocks noGrp="1"/>
          </p:cNvSpPr>
          <p:nvPr>
            <p:ph type="ftr" sz="quarter" idx="3"/>
          </p:nvPr>
        </p:nvSpPr>
        <p:spPr>
          <a:xfrm>
            <a:off x="4038600" y="53990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53990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9A5C3-B5E4-49AC-9778-320D1006077F}" type="slidenum">
              <a:rPr lang="en-GB" smtClean="0"/>
              <a:t>‹#›</a:t>
            </a:fld>
            <a:endParaRPr lang="en-GB" dirty="0"/>
          </a:p>
        </p:txBody>
      </p:sp>
    </p:spTree>
    <p:extLst>
      <p:ext uri="{BB962C8B-B14F-4D97-AF65-F5344CB8AC3E}">
        <p14:creationId xmlns:p14="http://schemas.microsoft.com/office/powerpoint/2010/main" val="169751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202A4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kent.fire-uk.org/summary-statement-accounts-2022-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ittees.parliament.uk/publications/40932/documents/199432/defaul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Financial Statements</a:t>
            </a:r>
            <a:br>
              <a:rPr lang="en-GB" dirty="0"/>
            </a:br>
            <a:r>
              <a:rPr lang="en-GB" dirty="0"/>
              <a:t>2022/23</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0857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Usable Reserves - £45.5m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011726"/>
              </p:ext>
            </p:extLst>
          </p:nvPr>
        </p:nvGraphicFramePr>
        <p:xfrm>
          <a:off x="838200" y="1825625"/>
          <a:ext cx="10515600" cy="347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29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Balance Sheet</a:t>
            </a:r>
          </a:p>
        </p:txBody>
      </p:sp>
      <p:sp>
        <p:nvSpPr>
          <p:cNvPr id="3" name="Content Placeholder 2"/>
          <p:cNvSpPr>
            <a:spLocks noGrp="1"/>
          </p:cNvSpPr>
          <p:nvPr>
            <p:ph idx="1"/>
          </p:nvPr>
        </p:nvSpPr>
        <p:spPr/>
        <p:txBody>
          <a:bodyPr>
            <a:normAutofit lnSpcReduction="10000"/>
          </a:bodyPr>
          <a:lstStyle/>
          <a:p>
            <a:r>
              <a:rPr lang="en-GB" dirty="0"/>
              <a:t>A snap shot in time as at the 31 March each year</a:t>
            </a:r>
          </a:p>
          <a:p>
            <a:r>
              <a:rPr lang="en-GB" dirty="0"/>
              <a:t>Shows the Authority’s financial position</a:t>
            </a:r>
          </a:p>
          <a:p>
            <a:r>
              <a:rPr lang="en-GB" dirty="0"/>
              <a:t>Sets out the following:</a:t>
            </a:r>
          </a:p>
          <a:p>
            <a:pPr marL="0" indent="0">
              <a:buNone/>
            </a:pPr>
            <a:endParaRPr lang="en-GB" dirty="0"/>
          </a:p>
          <a:p>
            <a:pPr lvl="1">
              <a:buFont typeface="Wingdings" panose="05000000000000000000" pitchFamily="2" charset="2"/>
              <a:buChar char="Ø"/>
            </a:pPr>
            <a:r>
              <a:rPr lang="en-GB" dirty="0"/>
              <a:t> What the Authority owns (assets)</a:t>
            </a:r>
          </a:p>
          <a:p>
            <a:pPr lvl="1">
              <a:buFont typeface="Wingdings" panose="05000000000000000000" pitchFamily="2" charset="2"/>
              <a:buChar char="Ø"/>
            </a:pPr>
            <a:r>
              <a:rPr lang="en-GB" dirty="0"/>
              <a:t> What the Authority is owed (debtors)</a:t>
            </a:r>
          </a:p>
          <a:p>
            <a:pPr lvl="1">
              <a:buFont typeface="Wingdings" panose="05000000000000000000" pitchFamily="2" charset="2"/>
              <a:buChar char="Ø"/>
            </a:pPr>
            <a:r>
              <a:rPr lang="en-GB" dirty="0"/>
              <a:t> What the Authority owes (creditors)</a:t>
            </a:r>
          </a:p>
          <a:p>
            <a:pPr lvl="1">
              <a:buFont typeface="Wingdings" panose="05000000000000000000" pitchFamily="2" charset="2"/>
              <a:buChar char="Ø"/>
            </a:pPr>
            <a:r>
              <a:rPr lang="en-GB" dirty="0"/>
              <a:t> The resources it has left to support future services (usable reserves)</a:t>
            </a:r>
          </a:p>
        </p:txBody>
      </p:sp>
    </p:spTree>
    <p:extLst>
      <p:ext uri="{BB962C8B-B14F-4D97-AF65-F5344CB8AC3E}">
        <p14:creationId xmlns:p14="http://schemas.microsoft.com/office/powerpoint/2010/main" val="28356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9" y="1"/>
            <a:ext cx="10515600" cy="629727"/>
          </a:xfrm>
        </p:spPr>
        <p:txBody>
          <a:bodyPr>
            <a:normAutofit/>
          </a:bodyPr>
          <a:lstStyle/>
          <a:p>
            <a:r>
              <a:rPr lang="en-GB" sz="2400" dirty="0"/>
              <a:t>Summary Financial Position</a:t>
            </a:r>
          </a:p>
        </p:txBody>
      </p:sp>
      <p:pic>
        <p:nvPicPr>
          <p:cNvPr id="6" name="Content Placeholder 5">
            <a:extLst>
              <a:ext uri="{FF2B5EF4-FFF2-40B4-BE49-F238E27FC236}">
                <a16:creationId xmlns:a16="http://schemas.microsoft.com/office/drawing/2014/main" id="{67E99B80-3F1F-2021-832B-1412B8824AE0}"/>
              </a:ext>
            </a:extLst>
          </p:cNvPr>
          <p:cNvPicPr>
            <a:picLocks noGrp="1" noChangeAspect="1"/>
          </p:cNvPicPr>
          <p:nvPr>
            <p:ph idx="1"/>
          </p:nvPr>
        </p:nvPicPr>
        <p:blipFill>
          <a:blip r:embed="rId3"/>
          <a:stretch>
            <a:fillRect/>
          </a:stretch>
        </p:blipFill>
        <p:spPr>
          <a:xfrm>
            <a:off x="1503757" y="743438"/>
            <a:ext cx="9046464" cy="4986802"/>
          </a:xfrm>
          <a:prstGeom prst="rect">
            <a:avLst/>
          </a:prstGeom>
        </p:spPr>
      </p:pic>
    </p:spTree>
    <p:extLst>
      <p:ext uri="{BB962C8B-B14F-4D97-AF65-F5344CB8AC3E}">
        <p14:creationId xmlns:p14="http://schemas.microsoft.com/office/powerpoint/2010/main" val="302744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Authority Owns (Assets)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075850"/>
              </p:ext>
            </p:extLst>
          </p:nvPr>
        </p:nvGraphicFramePr>
        <p:xfrm>
          <a:off x="838200" y="1825625"/>
          <a:ext cx="10515600" cy="347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95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Authority Owes (Liabilities)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528161"/>
              </p:ext>
            </p:extLst>
          </p:nvPr>
        </p:nvGraphicFramePr>
        <p:xfrm>
          <a:off x="838200" y="1825625"/>
          <a:ext cx="10515600" cy="347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72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560" y="4440602"/>
            <a:ext cx="3538728" cy="1645920"/>
          </a:xfrm>
        </p:spPr>
        <p:txBody>
          <a:bodyPr>
            <a:normAutofit/>
          </a:bodyPr>
          <a:lstStyle/>
          <a:p>
            <a:r>
              <a:rPr lang="en-GB" sz="3200" dirty="0"/>
              <a:t>Expenditure on our Assets (Capital)</a:t>
            </a:r>
          </a:p>
        </p:txBody>
      </p:sp>
      <p:pic>
        <p:nvPicPr>
          <p:cNvPr id="3" name="Picture 2"/>
          <p:cNvPicPr>
            <a:picLocks noChangeAspect="1"/>
          </p:cNvPicPr>
          <p:nvPr/>
        </p:nvPicPr>
        <p:blipFill rotWithShape="1">
          <a:blip r:embed="rId3"/>
          <a:srcRect r="3737" b="-4"/>
          <a:stretch/>
        </p:blipFill>
        <p:spPr>
          <a:xfrm>
            <a:off x="6" y="10"/>
            <a:ext cx="4884383" cy="3995918"/>
          </a:xfrm>
          <a:prstGeom prst="rect">
            <a:avLst/>
          </a:prstGeom>
        </p:spPr>
      </p:pic>
      <p:pic>
        <p:nvPicPr>
          <p:cNvPr id="4" name="Picture 3"/>
          <p:cNvPicPr>
            <a:picLocks noChangeAspect="1"/>
          </p:cNvPicPr>
          <p:nvPr/>
        </p:nvPicPr>
        <p:blipFill rotWithShape="1">
          <a:blip r:embed="rId4"/>
          <a:srcRect t="21551" r="1" b="9348"/>
          <a:stretch/>
        </p:blipFill>
        <p:spPr>
          <a:xfrm>
            <a:off x="5074877" y="10"/>
            <a:ext cx="7117118" cy="3995918"/>
          </a:xfrm>
          <a:prstGeom prst="rect">
            <a:avLst/>
          </a:prstGeom>
        </p:spPr>
      </p:pic>
      <p:sp>
        <p:nvSpPr>
          <p:cNvPr id="27" name="Rectangle 26">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5349240" y="4440602"/>
            <a:ext cx="6007608" cy="1645920"/>
          </a:xfrm>
        </p:spPr>
        <p:txBody>
          <a:bodyPr anchor="ctr">
            <a:normAutofit/>
          </a:bodyPr>
          <a:lstStyle/>
          <a:p>
            <a:r>
              <a:rPr lang="en-GB" sz="1800" dirty="0"/>
              <a:t>During 2022/23 the Authority spent £4.2m on capital projects, most of which was spent on premises, IT systems, vehicles and equipment.</a:t>
            </a:r>
          </a:p>
          <a:p>
            <a:endParaRPr lang="en-GB" sz="1800" dirty="0"/>
          </a:p>
        </p:txBody>
      </p:sp>
    </p:spTree>
    <p:extLst>
      <p:ext uri="{BB962C8B-B14F-4D97-AF65-F5344CB8AC3E}">
        <p14:creationId xmlns:p14="http://schemas.microsoft.com/office/powerpoint/2010/main" val="41748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BE20-305B-2382-4D71-26D5D5E44B8A}"/>
              </a:ext>
            </a:extLst>
          </p:cNvPr>
          <p:cNvSpPr>
            <a:spLocks noGrp="1"/>
          </p:cNvSpPr>
          <p:nvPr>
            <p:ph type="title"/>
          </p:nvPr>
        </p:nvSpPr>
        <p:spPr/>
        <p:txBody>
          <a:bodyPr/>
          <a:lstStyle/>
          <a:p>
            <a:r>
              <a:rPr lang="en-GB" dirty="0"/>
              <a:t>Summary Statement of Accounts</a:t>
            </a:r>
          </a:p>
        </p:txBody>
      </p:sp>
      <p:sp>
        <p:nvSpPr>
          <p:cNvPr id="3" name="Content Placeholder 2">
            <a:extLst>
              <a:ext uri="{FF2B5EF4-FFF2-40B4-BE49-F238E27FC236}">
                <a16:creationId xmlns:a16="http://schemas.microsoft.com/office/drawing/2014/main" id="{7ADFA057-5092-F85D-2E70-8BD2B7F80DCE}"/>
              </a:ext>
            </a:extLst>
          </p:cNvPr>
          <p:cNvSpPr>
            <a:spLocks noGrp="1"/>
          </p:cNvSpPr>
          <p:nvPr>
            <p:ph idx="1"/>
          </p:nvPr>
        </p:nvSpPr>
        <p:spPr/>
        <p:txBody>
          <a:bodyPr/>
          <a:lstStyle/>
          <a:p>
            <a:r>
              <a:rPr lang="en-GB" dirty="0"/>
              <a:t>In order to make our accounts more accessible we now publish a shortened version on the intranet alongside the full set of accounts.</a:t>
            </a:r>
          </a:p>
          <a:p>
            <a:r>
              <a:rPr lang="en-US" dirty="0">
                <a:hlinkClick r:id="rId3"/>
              </a:rPr>
              <a:t>Summary statement of accounts 2022-23 | Kent Fire and Rescue Service (fire-uk.org)</a:t>
            </a:r>
            <a:endParaRPr lang="en-GB" dirty="0"/>
          </a:p>
        </p:txBody>
      </p:sp>
    </p:spTree>
    <p:extLst>
      <p:ext uri="{BB962C8B-B14F-4D97-AF65-F5344CB8AC3E}">
        <p14:creationId xmlns:p14="http://schemas.microsoft.com/office/powerpoint/2010/main" val="426150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9C8D-460D-4413-414F-6D7F6DB5B408}"/>
              </a:ext>
            </a:extLst>
          </p:cNvPr>
          <p:cNvSpPr>
            <a:spLocks noGrp="1"/>
          </p:cNvSpPr>
          <p:nvPr>
            <p:ph type="title"/>
          </p:nvPr>
        </p:nvSpPr>
        <p:spPr/>
        <p:txBody>
          <a:bodyPr/>
          <a:lstStyle/>
          <a:p>
            <a:r>
              <a:rPr lang="en-GB" dirty="0"/>
              <a:t>Audit of the 2022/23 Accounts</a:t>
            </a:r>
          </a:p>
        </p:txBody>
      </p:sp>
      <p:sp>
        <p:nvSpPr>
          <p:cNvPr id="3" name="Content Placeholder 2">
            <a:extLst>
              <a:ext uri="{FF2B5EF4-FFF2-40B4-BE49-F238E27FC236}">
                <a16:creationId xmlns:a16="http://schemas.microsoft.com/office/drawing/2014/main" id="{2725BA72-AC79-0CF5-53EA-A6166FB5AF71}"/>
              </a:ext>
            </a:extLst>
          </p:cNvPr>
          <p:cNvSpPr>
            <a:spLocks noGrp="1"/>
          </p:cNvSpPr>
          <p:nvPr>
            <p:ph idx="1"/>
          </p:nvPr>
        </p:nvSpPr>
        <p:spPr/>
        <p:txBody>
          <a:bodyPr>
            <a:normAutofit fontScale="70000" lnSpcReduction="20000"/>
          </a:bodyPr>
          <a:lstStyle/>
          <a:p>
            <a:r>
              <a:rPr lang="en-GB" dirty="0"/>
              <a:t>Grant Thornton Audit Plan to A&amp;G Committee April 2023</a:t>
            </a:r>
          </a:p>
          <a:p>
            <a:r>
              <a:rPr lang="en-GB" dirty="0"/>
              <a:t>Expected date for Audit - July 2023</a:t>
            </a:r>
          </a:p>
          <a:p>
            <a:r>
              <a:rPr lang="en-GB" dirty="0"/>
              <a:t>Auditor has advised date cannot be achieved</a:t>
            </a:r>
          </a:p>
          <a:p>
            <a:r>
              <a:rPr lang="en-GB" dirty="0"/>
              <a:t>Minister Lee Rowley attended Select Committee July 2023 </a:t>
            </a:r>
            <a:r>
              <a:rPr lang="en-GB"/>
              <a:t>with published proposals in a letter </a:t>
            </a:r>
            <a:r>
              <a:rPr lang="en-GB" dirty="0"/>
              <a:t>to address the significant backlog of LA audits </a:t>
            </a:r>
            <a:r>
              <a:rPr lang="en-GB" dirty="0">
                <a:hlinkClick r:id="rId3"/>
              </a:rPr>
              <a:t>committees.parliament.uk/publications/40932/documents/199432/default/</a:t>
            </a:r>
            <a:endParaRPr lang="en-GB" dirty="0"/>
          </a:p>
          <a:p>
            <a:r>
              <a:rPr lang="en-GB" dirty="0"/>
              <a:t>DLUHC consulting over the Summer Period.</a:t>
            </a:r>
          </a:p>
          <a:p>
            <a:r>
              <a:rPr lang="en-GB" dirty="0"/>
              <a:t>Likely implementation of proposals from December 2023</a:t>
            </a:r>
          </a:p>
          <a:p>
            <a:r>
              <a:rPr lang="en-GB" dirty="0"/>
              <a:t>Grant Thornton awaiting DLUHC directions before committing to dates as will need to prioritise backlog audits</a:t>
            </a:r>
          </a:p>
          <a:p>
            <a:r>
              <a:rPr lang="en-GB" dirty="0"/>
              <a:t>Kent Fire Audit could be sometime in 2024!!!!</a:t>
            </a:r>
          </a:p>
          <a:p>
            <a:endParaRPr lang="en-GB" dirty="0"/>
          </a:p>
          <a:p>
            <a:endParaRPr lang="en-GB" dirty="0"/>
          </a:p>
        </p:txBody>
      </p:sp>
    </p:spTree>
    <p:extLst>
      <p:ext uri="{BB962C8B-B14F-4D97-AF65-F5344CB8AC3E}">
        <p14:creationId xmlns:p14="http://schemas.microsoft.com/office/powerpoint/2010/main" val="398659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8481" y="1825625"/>
            <a:ext cx="3475038" cy="3475038"/>
          </a:xfrm>
        </p:spPr>
      </p:pic>
    </p:spTree>
    <p:extLst>
      <p:ext uri="{BB962C8B-B14F-4D97-AF65-F5344CB8AC3E}">
        <p14:creationId xmlns:p14="http://schemas.microsoft.com/office/powerpoint/2010/main" val="420132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Annual Financial Statements</a:t>
            </a:r>
          </a:p>
        </p:txBody>
      </p:sp>
      <p:sp>
        <p:nvSpPr>
          <p:cNvPr id="3" name="Content Placeholder 2"/>
          <p:cNvSpPr>
            <a:spLocks noGrp="1"/>
          </p:cNvSpPr>
          <p:nvPr>
            <p:ph idx="1"/>
          </p:nvPr>
        </p:nvSpPr>
        <p:spPr/>
        <p:txBody>
          <a:bodyPr>
            <a:normAutofit/>
          </a:bodyPr>
          <a:lstStyle/>
          <a:p>
            <a:r>
              <a:rPr lang="en-GB" dirty="0"/>
              <a:t>Prepare, audit and publish a set of accounts - </a:t>
            </a:r>
            <a:r>
              <a:rPr lang="en-GB" sz="2000" i="1" dirty="0"/>
              <a:t>Legislation</a:t>
            </a:r>
            <a:r>
              <a:rPr lang="en-GB" dirty="0"/>
              <a:t>.</a:t>
            </a:r>
          </a:p>
          <a:p>
            <a:r>
              <a:rPr lang="en-GB" dirty="0"/>
              <a:t>Accounts signed off by Audit  - 30 September 2023 - </a:t>
            </a:r>
            <a:r>
              <a:rPr lang="en-GB" sz="2000" i="1" dirty="0"/>
              <a:t>Legislation</a:t>
            </a:r>
            <a:r>
              <a:rPr lang="en-GB" dirty="0"/>
              <a:t>.</a:t>
            </a:r>
          </a:p>
          <a:p>
            <a:r>
              <a:rPr lang="en-GB" dirty="0"/>
              <a:t>CIPFA’s Code of Practice on Local Authority Accounting UK  sets out basis of accounts  - so comparable across LA’s</a:t>
            </a:r>
          </a:p>
          <a:p>
            <a:r>
              <a:rPr lang="en-GB" dirty="0"/>
              <a:t>Accounts must be approved by this Committee</a:t>
            </a:r>
          </a:p>
          <a:p>
            <a:r>
              <a:rPr lang="en-GB" dirty="0"/>
              <a:t>Local Audit and Accountability Act 2014 sets out the roles and responsibilities for the audit of LA’s</a:t>
            </a:r>
          </a:p>
          <a:p>
            <a:endParaRPr lang="en-GB" dirty="0"/>
          </a:p>
        </p:txBody>
      </p:sp>
    </p:spTree>
    <p:extLst>
      <p:ext uri="{BB962C8B-B14F-4D97-AF65-F5344CB8AC3E}">
        <p14:creationId xmlns:p14="http://schemas.microsoft.com/office/powerpoint/2010/main" val="278002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Narrative Report </a:t>
            </a:r>
          </a:p>
        </p:txBody>
      </p:sp>
      <p:graphicFrame>
        <p:nvGraphicFramePr>
          <p:cNvPr id="4"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2690555"/>
              </p:ext>
            </p:extLst>
          </p:nvPr>
        </p:nvGraphicFramePr>
        <p:xfrm>
          <a:off x="360217" y="1274618"/>
          <a:ext cx="11346873" cy="4544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18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Comprehensive Income and Expenditure (CIES)</a:t>
            </a:r>
          </a:p>
        </p:txBody>
      </p:sp>
      <p:sp>
        <p:nvSpPr>
          <p:cNvPr id="3" name="Content Placeholder 2"/>
          <p:cNvSpPr>
            <a:spLocks noGrp="1"/>
          </p:cNvSpPr>
          <p:nvPr>
            <p:ph idx="1"/>
          </p:nvPr>
        </p:nvSpPr>
        <p:spPr>
          <a:xfrm>
            <a:off x="838200" y="1690688"/>
            <a:ext cx="10515600" cy="3961967"/>
          </a:xfrm>
        </p:spPr>
        <p:txBody>
          <a:bodyPr>
            <a:normAutofit fontScale="70000" lnSpcReduction="20000"/>
          </a:bodyPr>
          <a:lstStyle/>
          <a:p>
            <a:r>
              <a:rPr lang="en-GB" dirty="0"/>
              <a:t>Sets out the income and expenditure of the Authority in line with accounting practice, rather than amounts to be funded from Council Tax</a:t>
            </a:r>
          </a:p>
          <a:p>
            <a:r>
              <a:rPr lang="en-GB" dirty="0"/>
              <a:t>Whilst some headings will be similar to those you may have seen in budget monitoring and the outturn report other statutory accounting adjustments that you may not have seen will be included in the figures, such as;</a:t>
            </a:r>
          </a:p>
          <a:p>
            <a:endParaRPr lang="en-GB" dirty="0"/>
          </a:p>
          <a:p>
            <a:pPr lvl="1">
              <a:buFont typeface="Wingdings" panose="05000000000000000000" pitchFamily="2" charset="2"/>
              <a:buChar char="Ø"/>
            </a:pPr>
            <a:r>
              <a:rPr lang="en-GB" b="1" dirty="0"/>
              <a:t>Depreciation</a:t>
            </a:r>
            <a:r>
              <a:rPr lang="en-GB" dirty="0"/>
              <a:t> – A charge that shows the annual reduction in the value of assets on the asset register.</a:t>
            </a:r>
          </a:p>
          <a:p>
            <a:pPr lvl="1">
              <a:buFont typeface="Wingdings" panose="05000000000000000000" pitchFamily="2" charset="2"/>
              <a:buChar char="Ø"/>
            </a:pPr>
            <a:r>
              <a:rPr lang="en-GB" b="1" dirty="0"/>
              <a:t>Revaluations </a:t>
            </a:r>
            <a:r>
              <a:rPr lang="en-GB" dirty="0"/>
              <a:t>– Annual adjustment where the Property Portfolio has been revalued</a:t>
            </a:r>
          </a:p>
          <a:p>
            <a:pPr lvl="1">
              <a:buFont typeface="Wingdings" panose="05000000000000000000" pitchFamily="2" charset="2"/>
              <a:buChar char="Ø"/>
            </a:pPr>
            <a:r>
              <a:rPr lang="en-GB" b="1" dirty="0"/>
              <a:t>Pensions </a:t>
            </a:r>
            <a:r>
              <a:rPr lang="en-GB" dirty="0"/>
              <a:t>– Adjustment to reflect an estimate of actual current service costs</a:t>
            </a:r>
          </a:p>
          <a:p>
            <a:pPr lvl="1">
              <a:buFont typeface="Wingdings" panose="05000000000000000000" pitchFamily="2" charset="2"/>
              <a:buChar char="Ø"/>
            </a:pPr>
            <a:r>
              <a:rPr lang="en-GB" b="1" dirty="0"/>
              <a:t>Disposals  </a:t>
            </a:r>
            <a:r>
              <a:rPr lang="en-GB" dirty="0"/>
              <a:t>– Losses or gains on the value of assets held against the actual price achieved</a:t>
            </a:r>
          </a:p>
          <a:p>
            <a:pPr marL="0" indent="0">
              <a:buNone/>
            </a:pPr>
            <a:r>
              <a:rPr lang="en-GB" dirty="0"/>
              <a:t> </a:t>
            </a:r>
          </a:p>
          <a:p>
            <a:pPr marL="0" indent="0">
              <a:buNone/>
            </a:pPr>
            <a:r>
              <a:rPr lang="en-GB" dirty="0"/>
              <a:t>The other side to these entries can be seen in the Movement in Reserves Statement (MIRS) where they are reversed out and adjusted against unusable reserves so as not to impact on the budgeted figure and on the Council Tax Payer.</a:t>
            </a:r>
          </a:p>
        </p:txBody>
      </p:sp>
    </p:spTree>
    <p:extLst>
      <p:ext uri="{BB962C8B-B14F-4D97-AF65-F5344CB8AC3E}">
        <p14:creationId xmlns:p14="http://schemas.microsoft.com/office/powerpoint/2010/main" val="23800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Money we received in 2022/23- £77.4m </a:t>
            </a:r>
          </a:p>
        </p:txBody>
      </p:sp>
      <p:pic>
        <p:nvPicPr>
          <p:cNvPr id="11" name="Content Placeholder 10">
            <a:extLst>
              <a:ext uri="{FF2B5EF4-FFF2-40B4-BE49-F238E27FC236}">
                <a16:creationId xmlns:a16="http://schemas.microsoft.com/office/drawing/2014/main" id="{9132FAC7-37FE-BEB5-E291-B5B808A6143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140422" y="1522845"/>
            <a:ext cx="9149626" cy="4048899"/>
          </a:xfrm>
          <a:prstGeom prst="rect">
            <a:avLst/>
          </a:prstGeom>
        </p:spPr>
      </p:pic>
    </p:spTree>
    <p:extLst>
      <p:ext uri="{BB962C8B-B14F-4D97-AF65-F5344CB8AC3E}">
        <p14:creationId xmlns:p14="http://schemas.microsoft.com/office/powerpoint/2010/main" val="326396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the money was spent - £78.2m</a:t>
            </a:r>
          </a:p>
        </p:txBody>
      </p:sp>
      <p:graphicFrame>
        <p:nvGraphicFramePr>
          <p:cNvPr id="9" name="Content Placeholder 8">
            <a:extLst>
              <a:ext uri="{FF2B5EF4-FFF2-40B4-BE49-F238E27FC236}">
                <a16:creationId xmlns:a16="http://schemas.microsoft.com/office/drawing/2014/main" id="{DD254316-8F90-28A2-71BB-39BF603D3F0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20014260"/>
              </p:ext>
            </p:extLst>
          </p:nvPr>
        </p:nvGraphicFramePr>
        <p:xfrm>
          <a:off x="838200" y="1825625"/>
          <a:ext cx="10515600" cy="347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86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63636586"/>
              </p:ext>
            </p:extLst>
          </p:nvPr>
        </p:nvGraphicFramePr>
        <p:xfrm>
          <a:off x="904623" y="855293"/>
          <a:ext cx="8775825" cy="498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157267" y="0"/>
            <a:ext cx="6343571" cy="646331"/>
          </a:xfrm>
          <a:prstGeom prst="rect">
            <a:avLst/>
          </a:prstGeom>
        </p:spPr>
        <p:txBody>
          <a:bodyPr wrap="square">
            <a:spAutoFit/>
          </a:bodyPr>
          <a:lstStyle/>
          <a:p>
            <a:r>
              <a:rPr lang="en-GB" sz="3600" b="1" dirty="0"/>
              <a:t>Year End Outturn 2022/23</a:t>
            </a:r>
          </a:p>
        </p:txBody>
      </p:sp>
      <p:sp>
        <p:nvSpPr>
          <p:cNvPr id="3" name="Arrow: Up 2">
            <a:extLst>
              <a:ext uri="{FF2B5EF4-FFF2-40B4-BE49-F238E27FC236}">
                <a16:creationId xmlns:a16="http://schemas.microsoft.com/office/drawing/2014/main" id="{E403E625-C117-229F-75FA-B42BEE8CFCBB}"/>
              </a:ext>
              <a:ext uri="{C183D7F6-B498-43B3-948B-1728B52AA6E4}">
                <adec:decorative xmlns:adec="http://schemas.microsoft.com/office/drawing/2017/decorative" val="1"/>
              </a:ext>
            </a:extLst>
          </p:cNvPr>
          <p:cNvSpPr/>
          <p:nvPr/>
        </p:nvSpPr>
        <p:spPr>
          <a:xfrm>
            <a:off x="9107424" y="855293"/>
            <a:ext cx="2572512" cy="4521379"/>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00"/>
              </a:highlight>
            </a:endParaRPr>
          </a:p>
        </p:txBody>
      </p:sp>
      <p:sp>
        <p:nvSpPr>
          <p:cNvPr id="5" name="TextBox 4">
            <a:extLst>
              <a:ext uri="{FF2B5EF4-FFF2-40B4-BE49-F238E27FC236}">
                <a16:creationId xmlns:a16="http://schemas.microsoft.com/office/drawing/2014/main" id="{D0D5A330-B2A8-10C1-47A2-00CD284022CC}"/>
              </a:ext>
            </a:extLst>
          </p:cNvPr>
          <p:cNvSpPr txBox="1"/>
          <p:nvPr/>
        </p:nvSpPr>
        <p:spPr>
          <a:xfrm>
            <a:off x="9790176" y="1743456"/>
            <a:ext cx="1377696" cy="369332"/>
          </a:xfrm>
          <a:prstGeom prst="rect">
            <a:avLst/>
          </a:prstGeom>
          <a:noFill/>
        </p:spPr>
        <p:txBody>
          <a:bodyPr wrap="square" rtlCol="0">
            <a:spAutoFit/>
          </a:bodyPr>
          <a:lstStyle/>
          <a:p>
            <a:r>
              <a:rPr lang="en-GB" dirty="0">
                <a:solidFill>
                  <a:schemeClr val="bg1"/>
                </a:solidFill>
              </a:rPr>
              <a:t>Overspend</a:t>
            </a:r>
          </a:p>
        </p:txBody>
      </p:sp>
      <p:sp>
        <p:nvSpPr>
          <p:cNvPr id="10" name="TextBox 9">
            <a:extLst>
              <a:ext uri="{FF2B5EF4-FFF2-40B4-BE49-F238E27FC236}">
                <a16:creationId xmlns:a16="http://schemas.microsoft.com/office/drawing/2014/main" id="{BD70B5C2-44F6-7E4D-DCB9-E8E0C005B3A2}"/>
              </a:ext>
            </a:extLst>
          </p:cNvPr>
          <p:cNvSpPr txBox="1"/>
          <p:nvPr/>
        </p:nvSpPr>
        <p:spPr>
          <a:xfrm>
            <a:off x="10034016" y="1377696"/>
            <a:ext cx="906435" cy="365760"/>
          </a:xfrm>
          <a:prstGeom prst="rect">
            <a:avLst/>
          </a:prstGeom>
          <a:noFill/>
        </p:spPr>
        <p:txBody>
          <a:bodyPr wrap="square" rtlCol="0">
            <a:spAutoFit/>
          </a:bodyPr>
          <a:lstStyle/>
          <a:p>
            <a:r>
              <a:rPr lang="en-GB" dirty="0">
                <a:solidFill>
                  <a:schemeClr val="bg1"/>
                </a:solidFill>
              </a:rPr>
              <a:t>£0.8m</a:t>
            </a:r>
          </a:p>
        </p:txBody>
      </p:sp>
    </p:spTree>
    <p:extLst>
      <p:ext uri="{BB962C8B-B14F-4D97-AF65-F5344CB8AC3E}">
        <p14:creationId xmlns:p14="http://schemas.microsoft.com/office/powerpoint/2010/main" val="373703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Where Did We Overspend?</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23633819"/>
              </p:ext>
            </p:extLst>
          </p:nvPr>
        </p:nvGraphicFramePr>
        <p:xfrm>
          <a:off x="838200" y="1825625"/>
          <a:ext cx="10515600" cy="3841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92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Movement In Reserves Statement</a:t>
            </a:r>
          </a:p>
        </p:txBody>
      </p:sp>
      <p:sp>
        <p:nvSpPr>
          <p:cNvPr id="3" name="Content Placeholder 2"/>
          <p:cNvSpPr>
            <a:spLocks noGrp="1"/>
          </p:cNvSpPr>
          <p:nvPr>
            <p:ph idx="1"/>
          </p:nvPr>
        </p:nvSpPr>
        <p:spPr/>
        <p:txBody>
          <a:bodyPr>
            <a:normAutofit/>
          </a:bodyPr>
          <a:lstStyle/>
          <a:p>
            <a:r>
              <a:rPr lang="en-GB" dirty="0"/>
              <a:t>Shows a breakdown of all the changes in the Authority’s reserves from year to year.</a:t>
            </a:r>
          </a:p>
          <a:p>
            <a:r>
              <a:rPr lang="en-GB" dirty="0"/>
              <a:t>It includes:</a:t>
            </a:r>
          </a:p>
          <a:p>
            <a:pPr lvl="1">
              <a:buFont typeface="Wingdings" panose="05000000000000000000" pitchFamily="2" charset="2"/>
              <a:buChar char="Ø"/>
            </a:pPr>
            <a:r>
              <a:rPr lang="en-GB" b="1" dirty="0"/>
              <a:t>Statutory Transfers </a:t>
            </a:r>
            <a:r>
              <a:rPr lang="en-GB" dirty="0"/>
              <a:t>– Made as a result of accounting regulations such as Depreciation, Revaluation, Pension adjustments. Reserve movements are usually made to the unusable reserves</a:t>
            </a:r>
          </a:p>
          <a:p>
            <a:pPr lvl="1">
              <a:buFont typeface="Wingdings" panose="05000000000000000000" pitchFamily="2" charset="2"/>
              <a:buChar char="Ø"/>
            </a:pPr>
            <a:r>
              <a:rPr lang="en-GB" b="1" dirty="0"/>
              <a:t>Voluntary Transfers </a:t>
            </a:r>
            <a:r>
              <a:rPr lang="en-GB" dirty="0"/>
              <a:t>– Made as a result of the Authority’s decisions, such as movement from usable reserves.</a:t>
            </a:r>
          </a:p>
          <a:p>
            <a:endParaRPr lang="en-GB" dirty="0"/>
          </a:p>
        </p:txBody>
      </p:sp>
    </p:spTree>
    <p:extLst>
      <p:ext uri="{BB962C8B-B14F-4D97-AF65-F5344CB8AC3E}">
        <p14:creationId xmlns:p14="http://schemas.microsoft.com/office/powerpoint/2010/main" val="607145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021C1B9-E613-45E7-9EBB-50220C64D0D8}" vid="{5419594B-2D69-4CB0-8F2E-D75A46905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5F5586B17B1438BEC459C24A305A2" ma:contentTypeVersion="8" ma:contentTypeDescription="Create a new document." ma:contentTypeScope="" ma:versionID="eef8670d033d5e480c94ce3227ae18c9">
  <xsd:schema xmlns:xsd="http://www.w3.org/2001/XMLSchema" xmlns:xs="http://www.w3.org/2001/XMLSchema" xmlns:p="http://schemas.microsoft.com/office/2006/metadata/properties" xmlns:ns2="a77ed47f-1fa4-400d-adbf-a009dba61b4e" xmlns:ns3="9267de26-4f45-4e0a-ad8f-f53a140a62f4" targetNamespace="http://schemas.microsoft.com/office/2006/metadata/properties" ma:root="true" ma:fieldsID="41019480a2b00e05d293f81a2f5f81db" ns2:_="" ns3:_="">
    <xsd:import namespace="a77ed47f-1fa4-400d-adbf-a009dba61b4e"/>
    <xsd:import namespace="9267de26-4f45-4e0a-ad8f-f53a140a62f4"/>
    <xsd:element name="properties">
      <xsd:complexType>
        <xsd:sequence>
          <xsd:element name="documentManagement">
            <xsd:complexType>
              <xsd:all>
                <xsd:element ref="ns2:kda07c357a4e4f10bee5ed1f2dfb458c" minOccurs="0"/>
                <xsd:element ref="ns2:TaxCatchAll" minOccurs="0"/>
                <xsd:element ref="ns2:TaxCatchAllLabel" minOccurs="0"/>
                <xsd:element ref="ns2:b118789ecb3346218c0bd16c275ff58b" minOccurs="0"/>
                <xsd:element ref="ns2:ief38a9dd58a45f88f37c91a716ac46e" minOccurs="0"/>
                <xsd:element ref="ns2:f8294d39963540a29d50ea81adfbd8a2" minOccurs="0"/>
                <xsd:element ref="ns2:g9c4eb30840a4d97b95495ffbdff7432" minOccurs="0"/>
                <xsd:element ref="ns2:a34f85a8c1ec4e50903fc685969fe1a9" minOccurs="0"/>
                <xsd:element ref="ns2:h155b24c78934c0cba6f47923e26c655"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ed47f-1fa4-400d-adbf-a009dba61b4e" elementFormDefault="qualified">
    <xsd:import namespace="http://schemas.microsoft.com/office/2006/documentManagement/types"/>
    <xsd:import namespace="http://schemas.microsoft.com/office/infopath/2007/PartnerControls"/>
    <xsd:element name="kda07c357a4e4f10bee5ed1f2dfb458c" ma:index="8" nillable="true" ma:taxonomy="true" ma:internalName="kda07c357a4e4f10bee5ed1f2dfb458c" ma:taxonomyFieldName="DocumentType" ma:displayName="DocumentType" ma:default="" ma:fieldId="{4da07c35-7a4e-4f10-bee5-ed1f2dfb458c}" ma:sspId="273cd7ea-5514-489e-98f0-acd0d6f7a540" ma:termSetId="876672e5-7801-41e6-9b1c-4b1b7dc67ea9"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b2c51689-f787-49df-9e8b-b45479cc5bab}" ma:internalName="TaxCatchAll" ma:showField="CatchAllData" ma:web="a77ed47f-1fa4-400d-adbf-a009dba61b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2c51689-f787-49df-9e8b-b45479cc5bab}" ma:internalName="TaxCatchAllLabel" ma:readOnly="true" ma:showField="CatchAllDataLabel" ma:web="a77ed47f-1fa4-400d-adbf-a009dba61b4e">
      <xsd:complexType>
        <xsd:complexContent>
          <xsd:extension base="dms:MultiChoiceLookup">
            <xsd:sequence>
              <xsd:element name="Value" type="dms:Lookup" maxOccurs="unbounded" minOccurs="0" nillable="true"/>
            </xsd:sequence>
          </xsd:extension>
        </xsd:complexContent>
      </xsd:complexType>
    </xsd:element>
    <xsd:element name="b118789ecb3346218c0bd16c275ff58b" ma:index="12" nillable="true" ma:taxonomy="true" ma:internalName="b118789ecb3346218c0bd16c275ff58b" ma:taxonomyFieldName="Topic" ma:displayName="Topic" ma:default="" ma:fieldId="{b118789e-cb33-4621-8c0b-d16c275ff58b}" ma:sspId="273cd7ea-5514-489e-98f0-acd0d6f7a540" ma:termSetId="7dd3e761-923b-47fc-9eff-d3d1c4ad3dbe" ma:anchorId="00000000-0000-0000-0000-000000000000" ma:open="true" ma:isKeyword="false">
      <xsd:complexType>
        <xsd:sequence>
          <xsd:element ref="pc:Terms" minOccurs="0" maxOccurs="1"/>
        </xsd:sequence>
      </xsd:complexType>
    </xsd:element>
    <xsd:element name="ief38a9dd58a45f88f37c91a716ac46e" ma:index="14" nillable="true" ma:taxonomy="true" ma:internalName="ief38a9dd58a45f88f37c91a716ac46e" ma:taxonomyFieldName="RelatedTopics" ma:displayName="RelatedTopics" ma:default="" ma:fieldId="{2ef38a9d-d58a-45f8-8f37-c91a716ac46e}" ma:taxonomyMulti="true" ma:sspId="273cd7ea-5514-489e-98f0-acd0d6f7a540" ma:termSetId="7dd3e761-923b-47fc-9eff-d3d1c4ad3dbe" ma:anchorId="00000000-0000-0000-0000-000000000000" ma:open="true" ma:isKeyword="false">
      <xsd:complexType>
        <xsd:sequence>
          <xsd:element ref="pc:Terms" minOccurs="0" maxOccurs="1"/>
        </xsd:sequence>
      </xsd:complexType>
    </xsd:element>
    <xsd:element name="f8294d39963540a29d50ea81adfbd8a2" ma:index="16" nillable="true" ma:taxonomy="true" ma:internalName="f8294d39963540a29d50ea81adfbd8a2" ma:taxonomyFieldName="Local_x0020_Topic" ma:displayName="Local Topic" ma:default="" ma:fieldId="{f8294d39-9635-40a2-9d50-ea81adfbd8a2}" ma:sspId="273cd7ea-5514-489e-98f0-acd0d6f7a540" ma:termSetId="ad1c3718-02bb-441e-bd87-a8802b8f92f5" ma:anchorId="00000000-0000-0000-0000-000000000000" ma:open="true" ma:isKeyword="false">
      <xsd:complexType>
        <xsd:sequence>
          <xsd:element ref="pc:Terms" minOccurs="0" maxOccurs="1"/>
        </xsd:sequence>
      </xsd:complexType>
    </xsd:element>
    <xsd:element name="g9c4eb30840a4d97b95495ffbdff7432" ma:index="18" nillable="true" ma:taxonomy="true" ma:internalName="g9c4eb30840a4d97b95495ffbdff7432" ma:taxonomyFieldName="Period" ma:displayName="Period" ma:default="" ma:fieldId="{09c4eb30-840a-4d97-b954-95ffbdff7432}" ma:sspId="273cd7ea-5514-489e-98f0-acd0d6f7a540" ma:termSetId="95b5de21-9335-43e9-bb11-f2d250b2231a" ma:anchorId="00000000-0000-0000-0000-000000000000" ma:open="true" ma:isKeyword="false">
      <xsd:complexType>
        <xsd:sequence>
          <xsd:element ref="pc:Terms" minOccurs="0" maxOccurs="1"/>
        </xsd:sequence>
      </xsd:complexType>
    </xsd:element>
    <xsd:element name="a34f85a8c1ec4e50903fc685969fe1a9" ma:index="20" nillable="true" ma:taxonomy="true" ma:internalName="a34f85a8c1ec4e50903fc685969fe1a9" ma:taxonomyFieldName="Reference" ma:displayName="Reference" ma:default="" ma:fieldId="{a34f85a8-c1ec-4e50-903f-c685969fe1a9}" ma:sspId="273cd7ea-5514-489e-98f0-acd0d6f7a540" ma:termSetId="3f276d0b-21cf-4c7d-9949-cedd1076c0c2" ma:anchorId="00000000-0000-0000-0000-000000000000" ma:open="true" ma:isKeyword="false">
      <xsd:complexType>
        <xsd:sequence>
          <xsd:element ref="pc:Terms" minOccurs="0" maxOccurs="1"/>
        </xsd:sequence>
      </xsd:complexType>
    </xsd:element>
    <xsd:element name="h155b24c78934c0cba6f47923e26c655" ma:index="22" nillable="true" ma:taxonomy="true" ma:internalName="h155b24c78934c0cba6f47923e26c655" ma:taxonomyFieldName="Team" ma:displayName="Team" ma:default="" ma:fieldId="{1155b24c-7893-4c0c-ba6f-47923e26c655}" ma:sspId="273cd7ea-5514-489e-98f0-acd0d6f7a540" ma:termSetId="103bb38c-6d23-4952-b15e-619ed299fdd8" ma:anchorId="00000000-0000-0000-0000-000000000000" ma:open="tru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67de26-4f45-4e0a-ad8f-f53a140a62f4"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155b24c78934c0cba6f47923e26c655 xmlns="a77ed47f-1fa4-400d-adbf-a009dba61b4e">
      <Terms xmlns="http://schemas.microsoft.com/office/infopath/2007/PartnerControls"/>
    </h155b24c78934c0cba6f47923e26c655>
    <a34f85a8c1ec4e50903fc685969fe1a9 xmlns="a77ed47f-1fa4-400d-adbf-a009dba61b4e">
      <Terms xmlns="http://schemas.microsoft.com/office/infopath/2007/PartnerControls"/>
    </a34f85a8c1ec4e50903fc685969fe1a9>
    <b118789ecb3346218c0bd16c275ff58b xmlns="a77ed47f-1fa4-400d-adbf-a009dba61b4e">
      <Terms xmlns="http://schemas.microsoft.com/office/infopath/2007/PartnerControls">
        <TermInfo xmlns="http://schemas.microsoft.com/office/infopath/2007/PartnerControls">
          <TermName xmlns="http://schemas.microsoft.com/office/infopath/2007/PartnerControls">Meetings and committees</TermName>
          <TermId xmlns="http://schemas.microsoft.com/office/infopath/2007/PartnerControls">279b227c-14e0-4e13-961a-5cad5d5cabcf</TermId>
        </TermInfo>
      </Terms>
    </b118789ecb3346218c0bd16c275ff58b>
    <g9c4eb30840a4d97b95495ffbdff7432 xmlns="a77ed47f-1fa4-400d-adbf-a009dba61b4e">
      <Terms xmlns="http://schemas.microsoft.com/office/infopath/2007/PartnerControls">
        <TermInfo xmlns="http://schemas.microsoft.com/office/infopath/2007/PartnerControls">
          <TermName xmlns="http://schemas.microsoft.com/office/infopath/2007/PartnerControls">2022-23</TermName>
          <TermId xmlns="http://schemas.microsoft.com/office/infopath/2007/PartnerControls">16e6d09b-e484-4531-9edd-08ccb43cdb5e</TermId>
        </TermInfo>
      </Terms>
    </g9c4eb30840a4d97b95495ffbdff7432>
    <ief38a9dd58a45f88f37c91a716ac46e xmlns="a77ed47f-1fa4-400d-adbf-a009dba61b4e">
      <Terms xmlns="http://schemas.microsoft.com/office/infopath/2007/PartnerControls"/>
    </ief38a9dd58a45f88f37c91a716ac46e>
    <kda07c357a4e4f10bee5ed1f2dfb458c xmlns="a77ed47f-1fa4-400d-adbf-a009dba61b4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a0740b1a-10dc-43d2-9596-bad7b431922c</TermId>
        </TermInfo>
      </Terms>
    </kda07c357a4e4f10bee5ed1f2dfb458c>
    <TaxCatchAll xmlns="a77ed47f-1fa4-400d-adbf-a009dba61b4e">
      <Value>48</Value>
      <Value>3420</Value>
      <Value>85</Value>
      <Value>3416</Value>
    </TaxCatchAll>
    <f8294d39963540a29d50ea81adfbd8a2 xmlns="a77ed47f-1fa4-400d-adbf-a009dba61b4e">
      <Terms xmlns="http://schemas.microsoft.com/office/infopath/2007/PartnerControls">
        <TermInfo xmlns="http://schemas.microsoft.com/office/infopath/2007/PartnerControls">
          <TermName xmlns="http://schemas.microsoft.com/office/infopath/2007/PartnerControls">Audit and Governance</TermName>
          <TermId xmlns="http://schemas.microsoft.com/office/infopath/2007/PartnerControls">38e5871f-3189-49a6-af2b-f292141656d7</TermId>
        </TermInfo>
      </Terms>
    </f8294d39963540a29d50ea81adfbd8a2>
    <SharedWithUsers xmlns="a77ed47f-1fa4-400d-adbf-a009dba61b4e">
      <UserInfo>
        <DisplayName>Kilpatrick, Alison</DisplayName>
        <AccountId>31</AccountId>
        <AccountType/>
      </UserInfo>
      <UserInfo>
        <DisplayName>Fullbrook, Barrie</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36170-A3BD-4DF3-B20F-DFB102A36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7ed47f-1fa4-400d-adbf-a009dba61b4e"/>
    <ds:schemaRef ds:uri="9267de26-4f45-4e0a-ad8f-f53a140a62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3C587-90F0-4B93-8831-D22E6E345EBA}">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http://www.w3.org/XML/1998/namespace"/>
    <ds:schemaRef ds:uri="9267de26-4f45-4e0a-ad8f-f53a140a62f4"/>
    <ds:schemaRef ds:uri="http://schemas.openxmlformats.org/package/2006/metadata/core-properties"/>
    <ds:schemaRef ds:uri="a77ed47f-1fa4-400d-adbf-a009dba61b4e"/>
  </ds:schemaRefs>
</ds:datastoreItem>
</file>

<file path=customXml/itemProps3.xml><?xml version="1.0" encoding="utf-8"?>
<ds:datastoreItem xmlns:ds="http://schemas.openxmlformats.org/officeDocument/2006/customXml" ds:itemID="{CE14F960-0562-43D5-88EF-1757343DB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2849</TotalTime>
  <Words>850</Words>
  <Application>Microsoft Office PowerPoint</Application>
  <PresentationFormat>Widescreen</PresentationFormat>
  <Paragraphs>111</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Financial Statements 2022/23</vt:lpstr>
      <vt:lpstr>Annual Financial Statements</vt:lpstr>
      <vt:lpstr>Narrative Report </vt:lpstr>
      <vt:lpstr>Comprehensive Income and Expenditure (CIES)</vt:lpstr>
      <vt:lpstr>Money we received in 2022/23- £77.4m </vt:lpstr>
      <vt:lpstr>Where the money was spent - £78.2m</vt:lpstr>
      <vt:lpstr>PowerPoint Presentation</vt:lpstr>
      <vt:lpstr>Where Did We Overspend?</vt:lpstr>
      <vt:lpstr>Movement In Reserves Statement</vt:lpstr>
      <vt:lpstr>Usable Reserves - £45.5m</vt:lpstr>
      <vt:lpstr>Balance Sheet</vt:lpstr>
      <vt:lpstr>Summary Financial Position</vt:lpstr>
      <vt:lpstr>What the Authority Owns (Assets)</vt:lpstr>
      <vt:lpstr>What the Authority Owes (Liabilities)</vt:lpstr>
      <vt:lpstr>Expenditure on our Assets (Capital)</vt:lpstr>
      <vt:lpstr>Summary Statement of Accounts</vt:lpstr>
      <vt:lpstr>Audit of the 2022/23 Accounts</vt:lpstr>
      <vt:lpstr>Questions</vt:lpstr>
    </vt:vector>
  </TitlesOfParts>
  <Company>Kent Fire and Rescue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Statements 2022/23</dc:title>
  <dc:creator>Walker, Nicola</dc:creator>
  <cp:lastModifiedBy>Curry, Marie</cp:lastModifiedBy>
  <cp:revision>64</cp:revision>
  <dcterms:created xsi:type="dcterms:W3CDTF">2022-05-25T07:59:45Z</dcterms:created>
  <dcterms:modified xsi:type="dcterms:W3CDTF">2023-10-06T17:33:43Z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0x010100CD35F5586B17B1438BEC459C24A305A2</vt:lpwstr>
  </property>
  <property fmtid="{D5CDD505-2E9C-101B-9397-08002B2CF9AE}" pid="3" name="Topic">
    <vt:lpwstr>48;#Meetings and committees|279b227c-14e0-4e13-961a-5cad5d5cabcf</vt:lpwstr>
  </property>
  <property fmtid="{D5CDD505-2E9C-101B-9397-08002B2CF9AE}" pid="4" name="Local_x0020_Topic">
    <vt:lpwstr/>
  </property>
  <property fmtid="{D5CDD505-2E9C-101B-9397-08002B2CF9AE}" pid="5" name="RelatedTopics">
    <vt:lpwstr/>
  </property>
  <property fmtid="{D5CDD505-2E9C-101B-9397-08002B2CF9AE}" pid="6" name="Team">
    <vt:lpwstr/>
  </property>
  <property fmtid="{D5CDD505-2E9C-101B-9397-08002B2CF9AE}" pid="7" name="Reference">
    <vt:lpwstr/>
  </property>
  <property fmtid="{D5CDD505-2E9C-101B-9397-08002B2CF9AE}" pid="8" name="DocumentType">
    <vt:lpwstr>85;#Presentation|a0740b1a-10dc-43d2-9596-bad7b431922c</vt:lpwstr>
  </property>
  <property fmtid="{D5CDD505-2E9C-101B-9397-08002B2CF9AE}" pid="9" name="Period">
    <vt:lpwstr>3420;#2022-23|16e6d09b-e484-4531-9edd-08ccb43cdb5e</vt:lpwstr>
  </property>
  <property fmtid="{D5CDD505-2E9C-101B-9397-08002B2CF9AE}" pid="10" name="Local Topic">
    <vt:lpwstr>3416;#Audit and Governance|38e5871f-3189-49a6-af2b-f292141656d7</vt:lpwstr>
  </property>
</Properties>
</file>