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93" r:id="rId5"/>
    <p:sldId id="344" r:id="rId6"/>
    <p:sldId id="278" r:id="rId7"/>
    <p:sldId id="390" r:id="rId8"/>
    <p:sldId id="391" r:id="rId9"/>
    <p:sldId id="279" r:id="rId10"/>
    <p:sldId id="282" r:id="rId11"/>
    <p:sldId id="300" r:id="rId12"/>
    <p:sldId id="280" r:id="rId13"/>
    <p:sldId id="281" r:id="rId14"/>
    <p:sldId id="387" r:id="rId15"/>
    <p:sldId id="400" r:id="rId16"/>
    <p:sldId id="357" r:id="rId17"/>
    <p:sldId id="359" r:id="rId18"/>
    <p:sldId id="362" r:id="rId19"/>
    <p:sldId id="315" r:id="rId20"/>
    <p:sldId id="358" r:id="rId21"/>
    <p:sldId id="360" r:id="rId22"/>
    <p:sldId id="361" r:id="rId23"/>
    <p:sldId id="256" r:id="rId24"/>
    <p:sldId id="392" r:id="rId25"/>
    <p:sldId id="393" r:id="rId26"/>
    <p:sldId id="394" r:id="rId27"/>
    <p:sldId id="314" r:id="rId28"/>
    <p:sldId id="304" r:id="rId29"/>
    <p:sldId id="395" r:id="rId30"/>
    <p:sldId id="396" r:id="rId31"/>
    <p:sldId id="311" r:id="rId32"/>
    <p:sldId id="312" r:id="rId33"/>
    <p:sldId id="397" r:id="rId34"/>
    <p:sldId id="398" r:id="rId35"/>
    <p:sldId id="399" r:id="rId36"/>
    <p:sldId id="285" r:id="rId37"/>
    <p:sldId id="287" r:id="rId38"/>
    <p:sldId id="316" r:id="rId39"/>
    <p:sldId id="388" r:id="rId40"/>
    <p:sldId id="389" r:id="rId41"/>
    <p:sldId id="401" r:id="rId4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815E823-1A59-3624-114C-BA9C10303D8F}" name="McMahon, Leanne" initials="ML" userId="S::leanne.mcmahon@kent.fire-uk.org::fdbabc9d-2692-42f8-9376-d4733519092c" providerId="AD"/>
  <p188:author id="{5A28BD4D-1480-5EAC-3B63-82D512393351}" name="Curry, Marie" initials="MC" userId="S::marie.curry@kent.fire-uk.org::33c183a1-a552-4632-8e47-f51cbfe76b3f" providerId="AD"/>
  <p188:author id="{868082EE-8884-26D9-01D4-EB7C194ED105}" name="Deadman, Matthew" initials="MD" userId="S::matthew.deadman@kent.fire-uk.org::6582fb84-66ec-4c0e-9089-d43e6de7a10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3300"/>
    <a:srgbClr val="7A0000"/>
    <a:srgbClr val="808000"/>
    <a:srgbClr val="006600"/>
    <a:srgbClr val="202A44"/>
    <a:srgbClr val="57E4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68"/>
  </p:normalViewPr>
  <p:slideViewPr>
    <p:cSldViewPr snapToGrid="0">
      <p:cViewPr varScale="1">
        <p:scale>
          <a:sx n="114" d="100"/>
          <a:sy n="114" d="100"/>
        </p:scale>
        <p:origin x="568"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FEF71AC-1076-2FB1-F22E-1BB6520BE2D7}"/>
              </a:ext>
            </a:extLst>
          </p:cNvPr>
          <p:cNvSpPr txBox="1">
            <a:spLocks noGrp="1"/>
          </p:cNvSpPr>
          <p:nvPr>
            <p:ph type="hdr" sz="quarter"/>
          </p:nvPr>
        </p:nvSpPr>
        <p:spPr>
          <a:xfrm>
            <a:off x="0" y="0"/>
            <a:ext cx="3037840" cy="466438"/>
          </a:xfrm>
          <a:prstGeom prst="rect">
            <a:avLst/>
          </a:prstGeom>
          <a:noFill/>
          <a:ln>
            <a:noFill/>
          </a:ln>
        </p:spPr>
        <p:txBody>
          <a:bodyPr vert="horz" wrap="square" lIns="93177" tIns="46589" rIns="93177" bIns="46589" anchor="t" anchorCtr="0" compatLnSpc="1">
            <a:noAutofit/>
          </a:bodyPr>
          <a:lstStyle/>
          <a:p>
            <a:pPr defTabSz="931774">
              <a:defRPr sz="1800" b="0" i="0" u="none" strike="noStrike" kern="0" cap="none" spc="0" baseline="0">
                <a:solidFill>
                  <a:srgbClr val="000000"/>
                </a:solidFill>
                <a:uFillTx/>
              </a:defRPr>
            </a:pPr>
            <a:endParaRPr lang="en-GB" sz="1200">
              <a:solidFill>
                <a:srgbClr val="000000"/>
              </a:solidFill>
              <a:latin typeface="Calibri"/>
            </a:endParaRPr>
          </a:p>
        </p:txBody>
      </p:sp>
      <p:sp>
        <p:nvSpPr>
          <p:cNvPr id="3" name="Date Placeholder 2">
            <a:extLst>
              <a:ext uri="{FF2B5EF4-FFF2-40B4-BE49-F238E27FC236}">
                <a16:creationId xmlns:a16="http://schemas.microsoft.com/office/drawing/2014/main" id="{75E41B94-1FDA-3F4D-8648-849887F26060}"/>
              </a:ext>
            </a:extLst>
          </p:cNvPr>
          <p:cNvSpPr txBox="1">
            <a:spLocks noGrp="1"/>
          </p:cNvSpPr>
          <p:nvPr>
            <p:ph type="dt" sz="quarter" idx="1"/>
          </p:nvPr>
        </p:nvSpPr>
        <p:spPr>
          <a:xfrm>
            <a:off x="3970933" y="0"/>
            <a:ext cx="3037840" cy="466438"/>
          </a:xfrm>
          <a:prstGeom prst="rect">
            <a:avLst/>
          </a:prstGeom>
          <a:noFill/>
          <a:ln>
            <a:noFill/>
          </a:ln>
        </p:spPr>
        <p:txBody>
          <a:bodyPr vert="horz" wrap="square" lIns="93177" tIns="46589" rIns="93177" bIns="46589" anchor="t" anchorCtr="0" compatLnSpc="1">
            <a:noAutofit/>
          </a:bodyPr>
          <a:lstStyle/>
          <a:p>
            <a:pPr algn="r" defTabSz="931774">
              <a:defRPr sz="1800" b="0" i="0" u="none" strike="noStrike" kern="0" cap="none" spc="0" baseline="0">
                <a:solidFill>
                  <a:srgbClr val="000000"/>
                </a:solidFill>
                <a:uFillTx/>
              </a:defRPr>
            </a:pPr>
            <a:fld id="{C7C2E0E6-B341-4009-A29F-DFCCB418573E}" type="datetime1">
              <a:rPr lang="en-GB" sz="1200">
                <a:solidFill>
                  <a:srgbClr val="000000"/>
                </a:solidFill>
                <a:latin typeface="Calibri"/>
              </a:rPr>
              <a:pPr algn="r" defTabSz="931774">
                <a:defRPr sz="1800" b="0" i="0" u="none" strike="noStrike" kern="0" cap="none" spc="0" baseline="0">
                  <a:solidFill>
                    <a:srgbClr val="000000"/>
                  </a:solidFill>
                  <a:uFillTx/>
                </a:defRPr>
              </a:pPr>
              <a:t>09/10/2025</a:t>
            </a:fld>
            <a:endParaRPr lang="en-GB" sz="1200">
              <a:solidFill>
                <a:srgbClr val="000000"/>
              </a:solidFill>
              <a:latin typeface="Calibri"/>
            </a:endParaRPr>
          </a:p>
        </p:txBody>
      </p:sp>
      <p:sp>
        <p:nvSpPr>
          <p:cNvPr id="4" name="Footer Placeholder 3">
            <a:extLst>
              <a:ext uri="{FF2B5EF4-FFF2-40B4-BE49-F238E27FC236}">
                <a16:creationId xmlns:a16="http://schemas.microsoft.com/office/drawing/2014/main" id="{41747DEE-EEC5-BCBA-79E0-033CC68648A6}"/>
              </a:ext>
            </a:extLst>
          </p:cNvPr>
          <p:cNvSpPr txBox="1">
            <a:spLocks noGrp="1"/>
          </p:cNvSpPr>
          <p:nvPr>
            <p:ph type="ftr" sz="quarter" idx="2"/>
          </p:nvPr>
        </p:nvSpPr>
        <p:spPr>
          <a:xfrm>
            <a:off x="0" y="8829962"/>
            <a:ext cx="3037840" cy="466438"/>
          </a:xfrm>
          <a:prstGeom prst="rect">
            <a:avLst/>
          </a:prstGeom>
          <a:noFill/>
          <a:ln>
            <a:noFill/>
          </a:ln>
        </p:spPr>
        <p:txBody>
          <a:bodyPr vert="horz" wrap="square" lIns="93177" tIns="46589" rIns="93177" bIns="46589" anchor="b" anchorCtr="0" compatLnSpc="1">
            <a:noAutofit/>
          </a:bodyPr>
          <a:lstStyle/>
          <a:p>
            <a:pPr defTabSz="931774">
              <a:defRPr sz="1800" b="0" i="0" u="none" strike="noStrike" kern="0" cap="none" spc="0" baseline="0">
                <a:solidFill>
                  <a:srgbClr val="000000"/>
                </a:solidFill>
                <a:uFillTx/>
              </a:defRPr>
            </a:pPr>
            <a:endParaRPr lang="en-GB" sz="1200">
              <a:solidFill>
                <a:srgbClr val="000000"/>
              </a:solidFill>
              <a:latin typeface="Calibri"/>
            </a:endParaRPr>
          </a:p>
        </p:txBody>
      </p:sp>
      <p:sp>
        <p:nvSpPr>
          <p:cNvPr id="5" name="Slide Number Placeholder 4">
            <a:extLst>
              <a:ext uri="{FF2B5EF4-FFF2-40B4-BE49-F238E27FC236}">
                <a16:creationId xmlns:a16="http://schemas.microsoft.com/office/drawing/2014/main" id="{B36FDED4-4314-856D-109B-6405D6ECDF20}"/>
              </a:ext>
            </a:extLst>
          </p:cNvPr>
          <p:cNvSpPr txBox="1">
            <a:spLocks noGrp="1"/>
          </p:cNvSpPr>
          <p:nvPr>
            <p:ph type="sldNum" sz="quarter" idx="3"/>
          </p:nvPr>
        </p:nvSpPr>
        <p:spPr>
          <a:xfrm>
            <a:off x="3970933" y="8829962"/>
            <a:ext cx="3037840" cy="466438"/>
          </a:xfrm>
          <a:prstGeom prst="rect">
            <a:avLst/>
          </a:prstGeom>
          <a:noFill/>
          <a:ln>
            <a:noFill/>
          </a:ln>
        </p:spPr>
        <p:txBody>
          <a:bodyPr vert="horz" wrap="square" lIns="93177" tIns="46589" rIns="93177" bIns="46589" anchor="b" anchorCtr="0" compatLnSpc="1">
            <a:noAutofit/>
          </a:bodyPr>
          <a:lstStyle/>
          <a:p>
            <a:pPr algn="r" defTabSz="931774">
              <a:defRPr sz="1800" b="0" i="0" u="none" strike="noStrike" kern="0" cap="none" spc="0" baseline="0">
                <a:solidFill>
                  <a:srgbClr val="000000"/>
                </a:solidFill>
                <a:uFillTx/>
              </a:defRPr>
            </a:pPr>
            <a:fld id="{E03B9CC5-1415-453A-90E8-E7B3D7013535}" type="slidenum">
              <a:pPr algn="r" defTabSz="931774">
                <a:defRPr sz="1800" b="0" i="0" u="none" strike="noStrike" kern="0" cap="none" spc="0" baseline="0">
                  <a:solidFill>
                    <a:srgbClr val="000000"/>
                  </a:solidFill>
                  <a:uFillTx/>
                </a:defRPr>
              </a:pPr>
              <a:t>‹#›</a:t>
            </a:fld>
            <a:endParaRPr lang="en-GB" sz="1200">
              <a:solidFill>
                <a:srgbClr val="000000"/>
              </a:solidFill>
              <a:latin typeface="Calibri"/>
            </a:endParaRPr>
          </a:p>
        </p:txBody>
      </p:sp>
      <p:sp>
        <p:nvSpPr>
          <p:cNvPr id="6" name="Header Placeholder 1">
            <a:extLst>
              <a:ext uri="{FF2B5EF4-FFF2-40B4-BE49-F238E27FC236}">
                <a16:creationId xmlns:a16="http://schemas.microsoft.com/office/drawing/2014/main" id="{9733F95C-E912-7232-613E-F0F3E5ED2FFB}"/>
              </a:ext>
            </a:extLst>
          </p:cNvPr>
          <p:cNvSpPr txBox="1">
            <a:spLocks noGrp="1"/>
          </p:cNvSpPr>
          <p:nvPr>
            <p:ph type="hdr" sz="quarter" idx="10"/>
          </p:nvPr>
        </p:nvSpPr>
        <p:spPr>
          <a:xfrm>
            <a:off x="0" y="0"/>
            <a:ext cx="3037840" cy="466438"/>
          </a:xfrm>
          <a:prstGeom prst="rect">
            <a:avLst/>
          </a:prstGeom>
          <a:noFill/>
          <a:ln>
            <a:noFill/>
          </a:ln>
        </p:spPr>
        <p:txBody>
          <a:bodyPr vert="horz" wrap="square" lIns="93177" tIns="46589" rIns="93177" bIns="46589" anchor="t" anchorCtr="0" compatLnSpc="1">
            <a:noAutofit/>
          </a:bodyPr>
          <a:lstStyle/>
          <a:p>
            <a:pPr defTabSz="931774">
              <a:defRPr sz="1800" b="0" i="0" u="none" strike="noStrike" kern="0" cap="none" spc="0" baseline="0">
                <a:solidFill>
                  <a:srgbClr val="000000"/>
                </a:solidFill>
                <a:uFillTx/>
              </a:defRPr>
            </a:pPr>
            <a:endParaRPr lang="en-GB" sz="1200">
              <a:solidFill>
                <a:srgbClr val="000000"/>
              </a:solidFill>
              <a:latin typeface="Calibri"/>
            </a:endParaRPr>
          </a:p>
        </p:txBody>
      </p:sp>
      <p:sp>
        <p:nvSpPr>
          <p:cNvPr id="7" name="Date Placeholder 2">
            <a:extLst>
              <a:ext uri="{FF2B5EF4-FFF2-40B4-BE49-F238E27FC236}">
                <a16:creationId xmlns:a16="http://schemas.microsoft.com/office/drawing/2014/main" id="{DDDCE3E2-ADE9-F352-C6AD-763179B9ED47}"/>
              </a:ext>
            </a:extLst>
          </p:cNvPr>
          <p:cNvSpPr txBox="1">
            <a:spLocks noGrp="1"/>
          </p:cNvSpPr>
          <p:nvPr>
            <p:ph type="dt" sz="quarter" idx="7"/>
          </p:nvPr>
        </p:nvSpPr>
        <p:spPr>
          <a:xfrm>
            <a:off x="3970933" y="0"/>
            <a:ext cx="3037840" cy="466438"/>
          </a:xfrm>
          <a:prstGeom prst="rect">
            <a:avLst/>
          </a:prstGeom>
          <a:noFill/>
          <a:ln>
            <a:noFill/>
          </a:ln>
        </p:spPr>
        <p:txBody>
          <a:bodyPr vert="horz" wrap="square" lIns="93177" tIns="46589" rIns="93177" bIns="46589" anchor="t" anchorCtr="0" compatLnSpc="1">
            <a:noAutofit/>
          </a:bodyPr>
          <a:lstStyle/>
          <a:p>
            <a:pPr algn="r" defTabSz="931774">
              <a:defRPr sz="1800" b="0" i="0" u="none" strike="noStrike" kern="0" cap="none" spc="0" baseline="0">
                <a:solidFill>
                  <a:srgbClr val="000000"/>
                </a:solidFill>
                <a:uFillTx/>
              </a:defRPr>
            </a:pPr>
            <a:fld id="{953BF3F2-AB57-483A-858E-7CF10E3C4C77}" type="datetime1">
              <a:rPr lang="en-GB" sz="1200">
                <a:solidFill>
                  <a:srgbClr val="000000"/>
                </a:solidFill>
                <a:latin typeface="Calibri"/>
              </a:rPr>
              <a:pPr algn="r" defTabSz="931774">
                <a:defRPr sz="1800" b="0" i="0" u="none" strike="noStrike" kern="0" cap="none" spc="0" baseline="0">
                  <a:solidFill>
                    <a:srgbClr val="000000"/>
                  </a:solidFill>
                  <a:uFillTx/>
                </a:defRPr>
              </a:pPr>
              <a:t>09/10/2025</a:t>
            </a:fld>
            <a:endParaRPr lang="en-GB" sz="1200">
              <a:solidFill>
                <a:srgbClr val="000000"/>
              </a:solidFill>
              <a:latin typeface="Calibri"/>
            </a:endParaRPr>
          </a:p>
        </p:txBody>
      </p:sp>
      <p:sp>
        <p:nvSpPr>
          <p:cNvPr id="8" name="Footer Placeholder 3">
            <a:extLst>
              <a:ext uri="{FF2B5EF4-FFF2-40B4-BE49-F238E27FC236}">
                <a16:creationId xmlns:a16="http://schemas.microsoft.com/office/drawing/2014/main" id="{508DCAB7-36BC-11F4-A0BA-2310735C8813}"/>
              </a:ext>
            </a:extLst>
          </p:cNvPr>
          <p:cNvSpPr txBox="1">
            <a:spLocks noGrp="1"/>
          </p:cNvSpPr>
          <p:nvPr>
            <p:ph type="ftr" sz="quarter" idx="9"/>
          </p:nvPr>
        </p:nvSpPr>
        <p:spPr>
          <a:xfrm>
            <a:off x="0" y="8829962"/>
            <a:ext cx="3037840" cy="466438"/>
          </a:xfrm>
          <a:prstGeom prst="rect">
            <a:avLst/>
          </a:prstGeom>
          <a:noFill/>
          <a:ln>
            <a:noFill/>
          </a:ln>
        </p:spPr>
        <p:txBody>
          <a:bodyPr vert="horz" wrap="square" lIns="93177" tIns="46589" rIns="93177" bIns="46589" anchor="b" anchorCtr="0" compatLnSpc="1">
            <a:noAutofit/>
          </a:bodyPr>
          <a:lstStyle/>
          <a:p>
            <a:pPr defTabSz="931774">
              <a:defRPr sz="1800" b="0" i="0" u="none" strike="noStrike" kern="0" cap="none" spc="0" baseline="0">
                <a:solidFill>
                  <a:srgbClr val="000000"/>
                </a:solidFill>
                <a:uFillTx/>
              </a:defRPr>
            </a:pPr>
            <a:endParaRPr lang="en-GB" sz="1200">
              <a:solidFill>
                <a:srgbClr val="000000"/>
              </a:solidFill>
              <a:latin typeface="Calibri"/>
            </a:endParaRPr>
          </a:p>
        </p:txBody>
      </p:sp>
      <p:sp>
        <p:nvSpPr>
          <p:cNvPr id="9" name="Slide Number Placeholder 4">
            <a:extLst>
              <a:ext uri="{FF2B5EF4-FFF2-40B4-BE49-F238E27FC236}">
                <a16:creationId xmlns:a16="http://schemas.microsoft.com/office/drawing/2014/main" id="{E0F6AD0E-5F3C-67A9-2324-B52650C3DF63}"/>
              </a:ext>
            </a:extLst>
          </p:cNvPr>
          <p:cNvSpPr txBox="1">
            <a:spLocks noGrp="1"/>
          </p:cNvSpPr>
          <p:nvPr>
            <p:ph type="sldNum" sz="quarter" idx="8"/>
          </p:nvPr>
        </p:nvSpPr>
        <p:spPr>
          <a:xfrm>
            <a:off x="3970933" y="8829962"/>
            <a:ext cx="3037840" cy="466438"/>
          </a:xfrm>
          <a:prstGeom prst="rect">
            <a:avLst/>
          </a:prstGeom>
          <a:noFill/>
          <a:ln>
            <a:noFill/>
          </a:ln>
        </p:spPr>
        <p:txBody>
          <a:bodyPr vert="horz" wrap="square" lIns="93177" tIns="46589" rIns="93177" bIns="46589" anchor="b" anchorCtr="0" compatLnSpc="1">
            <a:noAutofit/>
          </a:bodyPr>
          <a:lstStyle/>
          <a:p>
            <a:pPr algn="r" defTabSz="931774">
              <a:defRPr sz="1800" b="0" i="0" u="none" strike="noStrike" kern="0" cap="none" spc="0" baseline="0">
                <a:solidFill>
                  <a:srgbClr val="000000"/>
                </a:solidFill>
                <a:uFillTx/>
              </a:defRPr>
            </a:pPr>
            <a:fld id="{A83BAB8F-163B-4F75-8762-8F6D233EEBC8}" type="slidenum">
              <a:pPr algn="r" defTabSz="931774">
                <a:defRPr sz="1800" b="0" i="0" u="none" strike="noStrike" kern="0" cap="none" spc="0" baseline="0">
                  <a:solidFill>
                    <a:srgbClr val="000000"/>
                  </a:solidFill>
                  <a:uFillTx/>
                </a:defRPr>
              </a:pPr>
              <a:t>‹#›</a:t>
            </a:fld>
            <a:endParaRPr lang="en-GB" sz="1200">
              <a:solidFill>
                <a:srgbClr val="000000"/>
              </a:solidFill>
              <a:latin typeface="Calibri"/>
            </a:endParaRPr>
          </a:p>
        </p:txBody>
      </p:sp>
      <p:sp>
        <p:nvSpPr>
          <p:cNvPr id="10" name="Header Placeholder 1">
            <a:extLst>
              <a:ext uri="{FF2B5EF4-FFF2-40B4-BE49-F238E27FC236}">
                <a16:creationId xmlns:a16="http://schemas.microsoft.com/office/drawing/2014/main" id="{41E71810-EB28-9093-76C7-0D240F332CDB}"/>
              </a:ext>
            </a:extLst>
          </p:cNvPr>
          <p:cNvSpPr txBox="1">
            <a:spLocks noGrp="1"/>
          </p:cNvSpPr>
          <p:nvPr>
            <p:ph type="hdr" sz="quarter" idx="10"/>
          </p:nvPr>
        </p:nvSpPr>
        <p:spPr>
          <a:xfrm>
            <a:off x="248466" y="233219"/>
            <a:ext cx="3037840" cy="466438"/>
          </a:xfrm>
          <a:prstGeom prst="rect">
            <a:avLst/>
          </a:prstGeom>
          <a:noFill/>
          <a:ln>
            <a:noFill/>
          </a:ln>
        </p:spPr>
        <p:txBody>
          <a:bodyPr vert="horz" wrap="square" lIns="93177" tIns="46589" rIns="93177" bIns="46589" anchor="t" anchorCtr="0" compatLnSpc="1">
            <a:noAutofit/>
          </a:bodyPr>
          <a:lstStyle/>
          <a:p>
            <a:pPr defTabSz="931774">
              <a:defRPr sz="1800" b="0" i="0" u="none" strike="noStrike" kern="0" cap="none" spc="0" baseline="0">
                <a:solidFill>
                  <a:srgbClr val="000000"/>
                </a:solidFill>
                <a:uFillTx/>
              </a:defRPr>
            </a:pPr>
            <a:endParaRPr lang="en-GB" sz="1200">
              <a:solidFill>
                <a:srgbClr val="000000"/>
              </a:solidFill>
              <a:latin typeface="Calibri"/>
            </a:endParaRPr>
          </a:p>
        </p:txBody>
      </p:sp>
      <p:sp>
        <p:nvSpPr>
          <p:cNvPr id="11" name="Date Placeholder 2">
            <a:extLst>
              <a:ext uri="{FF2B5EF4-FFF2-40B4-BE49-F238E27FC236}">
                <a16:creationId xmlns:a16="http://schemas.microsoft.com/office/drawing/2014/main" id="{37DAD5D6-30A1-82A9-0DE6-4BDE91431F39}"/>
              </a:ext>
            </a:extLst>
          </p:cNvPr>
          <p:cNvSpPr txBox="1">
            <a:spLocks noGrp="1"/>
          </p:cNvSpPr>
          <p:nvPr>
            <p:ph type="dt" sz="quarter" idx="7"/>
          </p:nvPr>
        </p:nvSpPr>
        <p:spPr>
          <a:xfrm>
            <a:off x="3710632" y="228952"/>
            <a:ext cx="3037840" cy="466438"/>
          </a:xfrm>
          <a:prstGeom prst="rect">
            <a:avLst/>
          </a:prstGeom>
          <a:noFill/>
          <a:ln>
            <a:noFill/>
          </a:ln>
        </p:spPr>
        <p:txBody>
          <a:bodyPr vert="horz" wrap="square" lIns="93177" tIns="46589" rIns="93177" bIns="46589" anchor="t" anchorCtr="0" compatLnSpc="1">
            <a:noAutofit/>
          </a:bodyPr>
          <a:lstStyle/>
          <a:p>
            <a:pPr algn="r" defTabSz="931774">
              <a:defRPr sz="1800" b="0" i="0" u="none" strike="noStrike" kern="0" cap="none" spc="0" baseline="0">
                <a:solidFill>
                  <a:srgbClr val="000000"/>
                </a:solidFill>
                <a:uFillTx/>
              </a:defRPr>
            </a:pPr>
            <a:fld id="{B1CDCCB9-44AF-4A61-BB3B-4A20166D2432}" type="datetime1">
              <a:rPr lang="en-GB" sz="1200">
                <a:solidFill>
                  <a:srgbClr val="000000"/>
                </a:solidFill>
                <a:latin typeface="Calibri"/>
              </a:rPr>
              <a:pPr algn="r" defTabSz="931774">
                <a:defRPr sz="1800" b="0" i="0" u="none" strike="noStrike" kern="0" cap="none" spc="0" baseline="0">
                  <a:solidFill>
                    <a:srgbClr val="000000"/>
                  </a:solidFill>
                  <a:uFillTx/>
                </a:defRPr>
              </a:pPr>
              <a:t>09/10/2025</a:t>
            </a:fld>
            <a:endParaRPr lang="en-GB" sz="1200">
              <a:solidFill>
                <a:srgbClr val="000000"/>
              </a:solidFill>
              <a:latin typeface="Calibri"/>
            </a:endParaRPr>
          </a:p>
        </p:txBody>
      </p:sp>
      <p:sp>
        <p:nvSpPr>
          <p:cNvPr id="12" name="Footer Placeholder 3">
            <a:extLst>
              <a:ext uri="{FF2B5EF4-FFF2-40B4-BE49-F238E27FC236}">
                <a16:creationId xmlns:a16="http://schemas.microsoft.com/office/drawing/2014/main" id="{7170D2BF-CAAA-C52E-A617-80406CDCF306}"/>
              </a:ext>
            </a:extLst>
          </p:cNvPr>
          <p:cNvSpPr txBox="1">
            <a:spLocks noGrp="1"/>
          </p:cNvSpPr>
          <p:nvPr>
            <p:ph type="ftr" sz="quarter" idx="9"/>
          </p:nvPr>
        </p:nvSpPr>
        <p:spPr>
          <a:xfrm>
            <a:off x="248466" y="8612789"/>
            <a:ext cx="3037840" cy="466438"/>
          </a:xfrm>
          <a:prstGeom prst="rect">
            <a:avLst/>
          </a:prstGeom>
          <a:noFill/>
          <a:ln>
            <a:noFill/>
          </a:ln>
        </p:spPr>
        <p:txBody>
          <a:bodyPr vert="horz" wrap="square" lIns="93177" tIns="46589" rIns="93177" bIns="46589" anchor="b" anchorCtr="0" compatLnSpc="1">
            <a:noAutofit/>
          </a:bodyPr>
          <a:lstStyle/>
          <a:p>
            <a:pPr defTabSz="931774">
              <a:defRPr sz="1800" b="0" i="0" u="none" strike="noStrike" kern="0" cap="none" spc="0" baseline="0">
                <a:solidFill>
                  <a:srgbClr val="000000"/>
                </a:solidFill>
                <a:uFillTx/>
              </a:defRPr>
            </a:pPr>
            <a:endParaRPr lang="en-GB" sz="1200">
              <a:solidFill>
                <a:srgbClr val="000000"/>
              </a:solidFill>
              <a:latin typeface="Calibri"/>
            </a:endParaRPr>
          </a:p>
        </p:txBody>
      </p:sp>
      <p:sp>
        <p:nvSpPr>
          <p:cNvPr id="13" name="Slide Number Placeholder 4">
            <a:extLst>
              <a:ext uri="{FF2B5EF4-FFF2-40B4-BE49-F238E27FC236}">
                <a16:creationId xmlns:a16="http://schemas.microsoft.com/office/drawing/2014/main" id="{BD4C1F03-9F67-FDF0-544E-89C5B823848B}"/>
              </a:ext>
            </a:extLst>
          </p:cNvPr>
          <p:cNvSpPr txBox="1">
            <a:spLocks noGrp="1"/>
          </p:cNvSpPr>
          <p:nvPr>
            <p:ph type="sldNum" sz="quarter" idx="8"/>
          </p:nvPr>
        </p:nvSpPr>
        <p:spPr>
          <a:xfrm>
            <a:off x="3710632" y="8605287"/>
            <a:ext cx="3037840" cy="466438"/>
          </a:xfrm>
          <a:prstGeom prst="rect">
            <a:avLst/>
          </a:prstGeom>
          <a:noFill/>
          <a:ln>
            <a:noFill/>
          </a:ln>
        </p:spPr>
        <p:txBody>
          <a:bodyPr vert="horz" wrap="square" lIns="93177" tIns="46589" rIns="93177" bIns="46589" anchor="b" anchorCtr="0" compatLnSpc="1">
            <a:noAutofit/>
          </a:bodyPr>
          <a:lstStyle/>
          <a:p>
            <a:pPr algn="r" defTabSz="931774">
              <a:defRPr sz="1800" b="0" i="0" u="none" strike="noStrike" kern="0" cap="none" spc="0" baseline="0">
                <a:solidFill>
                  <a:srgbClr val="000000"/>
                </a:solidFill>
                <a:uFillTx/>
              </a:defRPr>
            </a:pPr>
            <a:fld id="{EE119853-FDA2-4791-89EF-72A416B970B5}" type="slidenum">
              <a:pPr algn="r" defTabSz="931774">
                <a:defRPr sz="1800" b="0" i="0" u="none" strike="noStrike" kern="0" cap="none" spc="0" baseline="0">
                  <a:solidFill>
                    <a:srgbClr val="000000"/>
                  </a:solidFill>
                  <a:uFillTx/>
                </a:defRPr>
              </a:pPr>
              <a:t>‹#›</a:t>
            </a:fld>
            <a:endParaRPr lang="en-GB" sz="1200">
              <a:solidFill>
                <a:srgbClr val="000000"/>
              </a:solidFill>
              <a:latin typeface="Calibri"/>
            </a:endParaRPr>
          </a:p>
        </p:txBody>
      </p:sp>
    </p:spTree>
    <p:extLst>
      <p:ext uri="{BB962C8B-B14F-4D97-AF65-F5344CB8AC3E}">
        <p14:creationId xmlns:p14="http://schemas.microsoft.com/office/powerpoint/2010/main" val="17813704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GB"/>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31C7C22-6512-4130-90F6-03B6979E7B2E}" type="datetimeFigureOut">
              <a:rPr lang="en-GB" smtClean="0"/>
              <a:t>09/10/2025</a:t>
            </a:fld>
            <a:endParaRPr lang="en-GB"/>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GB"/>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GB"/>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BC0C808-952E-4858-9BAF-25F2F5F6F336}" type="slidenum">
              <a:rPr lang="en-GB" smtClean="0"/>
              <a:t>‹#›</a:t>
            </a:fld>
            <a:endParaRPr lang="en-GB"/>
          </a:p>
        </p:txBody>
      </p:sp>
    </p:spTree>
    <p:extLst>
      <p:ext uri="{BB962C8B-B14F-4D97-AF65-F5344CB8AC3E}">
        <p14:creationId xmlns:p14="http://schemas.microsoft.com/office/powerpoint/2010/main" val="1753702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BC0C808-952E-4858-9BAF-25F2F5F6F336}" type="slidenum">
              <a:rPr lang="en-GB" smtClean="0"/>
              <a:t>7</a:t>
            </a:fld>
            <a:endParaRPr lang="en-GB"/>
          </a:p>
        </p:txBody>
      </p:sp>
    </p:spTree>
    <p:extLst>
      <p:ext uri="{BB962C8B-B14F-4D97-AF65-F5344CB8AC3E}">
        <p14:creationId xmlns:p14="http://schemas.microsoft.com/office/powerpoint/2010/main" val="852096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989B5-FB87-8976-C054-E2827587B4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8F0C5D-42E7-C78F-D3FF-2CAEE15ED2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7FBC4A-F8AB-C3A4-C1A3-304D9A4041A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5C36F82-FAFF-ED2C-C584-39108DCFA580}"/>
              </a:ext>
            </a:extLst>
          </p:cNvPr>
          <p:cNvSpPr>
            <a:spLocks noGrp="1"/>
          </p:cNvSpPr>
          <p:nvPr>
            <p:ph type="sldNum" sz="quarter" idx="5"/>
          </p:nvPr>
        </p:nvSpPr>
        <p:spPr/>
        <p:txBody>
          <a:bodyPr/>
          <a:lstStyle/>
          <a:p>
            <a:fld id="{4BC0C808-952E-4858-9BAF-25F2F5F6F336}" type="slidenum">
              <a:rPr lang="en-GB" smtClean="0"/>
              <a:t>16</a:t>
            </a:fld>
            <a:endParaRPr lang="en-GB"/>
          </a:p>
        </p:txBody>
      </p:sp>
    </p:spTree>
    <p:extLst>
      <p:ext uri="{BB962C8B-B14F-4D97-AF65-F5344CB8AC3E}">
        <p14:creationId xmlns:p14="http://schemas.microsoft.com/office/powerpoint/2010/main" val="21623186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BC0C808-952E-4858-9BAF-25F2F5F6F336}" type="slidenum">
              <a:rPr lang="en-GB" smtClean="0"/>
              <a:t>28</a:t>
            </a:fld>
            <a:endParaRPr lang="en-GB"/>
          </a:p>
        </p:txBody>
      </p:sp>
    </p:spTree>
    <p:extLst>
      <p:ext uri="{BB962C8B-B14F-4D97-AF65-F5344CB8AC3E}">
        <p14:creationId xmlns:p14="http://schemas.microsoft.com/office/powerpoint/2010/main" val="41181881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322DC5-B399-D02B-0E96-AF9A3CCACE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586E59-0872-0910-FA65-7D9A7C01D9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FF3A58-1BDE-21F3-7990-B008AE29378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657D885-04F1-70BA-006B-821425743CC3}"/>
              </a:ext>
            </a:extLst>
          </p:cNvPr>
          <p:cNvSpPr>
            <a:spLocks noGrp="1"/>
          </p:cNvSpPr>
          <p:nvPr>
            <p:ph type="sldNum" sz="quarter" idx="5"/>
          </p:nvPr>
        </p:nvSpPr>
        <p:spPr/>
        <p:txBody>
          <a:bodyPr/>
          <a:lstStyle/>
          <a:p>
            <a:fld id="{4BC0C808-952E-4858-9BAF-25F2F5F6F336}" type="slidenum">
              <a:rPr lang="en-GB" smtClean="0"/>
              <a:t>29</a:t>
            </a:fld>
            <a:endParaRPr lang="en-GB"/>
          </a:p>
        </p:txBody>
      </p:sp>
    </p:spTree>
    <p:extLst>
      <p:ext uri="{BB962C8B-B14F-4D97-AF65-F5344CB8AC3E}">
        <p14:creationId xmlns:p14="http://schemas.microsoft.com/office/powerpoint/2010/main" val="36272094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BC0C808-952E-4858-9BAF-25F2F5F6F336}" type="slidenum">
              <a:rPr lang="en-GB" smtClean="0"/>
              <a:t>30</a:t>
            </a:fld>
            <a:endParaRPr lang="en-GB"/>
          </a:p>
        </p:txBody>
      </p:sp>
    </p:spTree>
    <p:extLst>
      <p:ext uri="{BB962C8B-B14F-4D97-AF65-F5344CB8AC3E}">
        <p14:creationId xmlns:p14="http://schemas.microsoft.com/office/powerpoint/2010/main" val="1127787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BC0C808-952E-4858-9BAF-25F2F5F6F336}" type="slidenum">
              <a:rPr lang="en-GB" smtClean="0"/>
              <a:t>35</a:t>
            </a:fld>
            <a:endParaRPr lang="en-GB"/>
          </a:p>
        </p:txBody>
      </p:sp>
    </p:spTree>
    <p:extLst>
      <p:ext uri="{BB962C8B-B14F-4D97-AF65-F5344CB8AC3E}">
        <p14:creationId xmlns:p14="http://schemas.microsoft.com/office/powerpoint/2010/main" val="22147178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E4466-27CD-0B06-F394-6FF9AB140EC8}"/>
              </a:ext>
            </a:extLst>
          </p:cNvPr>
          <p:cNvSpPr txBox="1">
            <a:spLocks noGrp="1"/>
          </p:cNvSpPr>
          <p:nvPr>
            <p:ph type="ctrTitle"/>
          </p:nvPr>
        </p:nvSpPr>
        <p:spPr>
          <a:xfrm>
            <a:off x="838203" y="1122361"/>
            <a:ext cx="10515600" cy="2387598"/>
          </a:xfrm>
        </p:spPr>
        <p:txBody>
          <a:bodyPr anchor="b" anchorCtr="1"/>
          <a:lstStyle>
            <a:lvl1pPr algn="ctr">
              <a:defRPr sz="6000"/>
            </a:lvl1pPr>
          </a:lstStyle>
          <a:p>
            <a:pPr lvl="0"/>
            <a:r>
              <a:rPr lang="en-US"/>
              <a:t>Click to edit Master title style</a:t>
            </a:r>
            <a:endParaRPr lang="en-GB"/>
          </a:p>
        </p:txBody>
      </p:sp>
      <p:sp>
        <p:nvSpPr>
          <p:cNvPr id="3" name="Subtitle 2">
            <a:extLst>
              <a:ext uri="{FF2B5EF4-FFF2-40B4-BE49-F238E27FC236}">
                <a16:creationId xmlns:a16="http://schemas.microsoft.com/office/drawing/2014/main" id="{34A59487-8784-226A-7C84-E51764A3461F}"/>
              </a:ext>
            </a:extLst>
          </p:cNvPr>
          <p:cNvSpPr txBox="1">
            <a:spLocks noGrp="1"/>
          </p:cNvSpPr>
          <p:nvPr>
            <p:ph type="subTitle" idx="1"/>
          </p:nvPr>
        </p:nvSpPr>
        <p:spPr>
          <a:xfrm>
            <a:off x="838203" y="3602041"/>
            <a:ext cx="10515600" cy="1655758"/>
          </a:xfrm>
        </p:spPr>
        <p:txBody>
          <a:bodyPr anchorCtr="1"/>
          <a:lstStyle>
            <a:lvl1pPr marL="0" indent="0" algn="ctr">
              <a:buNone/>
              <a:defRPr sz="2400"/>
            </a:lvl1pPr>
          </a:lstStyle>
          <a:p>
            <a:pPr lvl="0"/>
            <a:r>
              <a:rPr lang="en-US"/>
              <a:t>Click to edit Master subtitle style</a:t>
            </a:r>
            <a:endParaRPr lang="en-GB"/>
          </a:p>
        </p:txBody>
      </p:sp>
      <p:sp>
        <p:nvSpPr>
          <p:cNvPr id="4" name="Date Placeholder 3">
            <a:extLst>
              <a:ext uri="{FF2B5EF4-FFF2-40B4-BE49-F238E27FC236}">
                <a16:creationId xmlns:a16="http://schemas.microsoft.com/office/drawing/2014/main" id="{FB17F0DB-820C-D6FC-4231-B146857420D4}"/>
              </a:ext>
            </a:extLst>
          </p:cNvPr>
          <p:cNvSpPr txBox="1">
            <a:spLocks noGrp="1"/>
          </p:cNvSpPr>
          <p:nvPr>
            <p:ph type="dt" sz="half" idx="7"/>
          </p:nvPr>
        </p:nvSpPr>
        <p:spPr/>
        <p:txBody>
          <a:bodyPr/>
          <a:lstStyle>
            <a:lvl1pPr>
              <a:defRPr/>
            </a:lvl1pPr>
          </a:lstStyle>
          <a:p>
            <a:pPr lvl="0"/>
            <a:fld id="{3BD49E59-0665-442B-91B4-2A599F161F58}" type="datetime1">
              <a:rPr lang="en-GB"/>
              <a:pPr lvl="0"/>
              <a:t>09/10/2025</a:t>
            </a:fld>
            <a:endParaRPr lang="en-GB"/>
          </a:p>
        </p:txBody>
      </p:sp>
      <p:sp>
        <p:nvSpPr>
          <p:cNvPr id="5" name="Footer Placeholder 4">
            <a:extLst>
              <a:ext uri="{FF2B5EF4-FFF2-40B4-BE49-F238E27FC236}">
                <a16:creationId xmlns:a16="http://schemas.microsoft.com/office/drawing/2014/main" id="{B8B2F9AF-3F76-45D1-3024-1073A39EF5CB}"/>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F5FFD022-4CFE-9C4F-CFBF-9BA82DB71920}"/>
              </a:ext>
            </a:extLst>
          </p:cNvPr>
          <p:cNvSpPr txBox="1">
            <a:spLocks noGrp="1"/>
          </p:cNvSpPr>
          <p:nvPr>
            <p:ph type="sldNum" sz="quarter" idx="8"/>
          </p:nvPr>
        </p:nvSpPr>
        <p:spPr/>
        <p:txBody>
          <a:bodyPr/>
          <a:lstStyle>
            <a:lvl1pPr>
              <a:defRPr/>
            </a:lvl1pPr>
          </a:lstStyle>
          <a:p>
            <a:pPr lvl="0"/>
            <a:fld id="{941C032C-3BCB-4874-9C10-44F2D878D1B9}" type="slidenum">
              <a:t>‹#›</a:t>
            </a:fld>
            <a:endParaRPr lang="en-GB"/>
          </a:p>
        </p:txBody>
      </p:sp>
    </p:spTree>
    <p:extLst>
      <p:ext uri="{BB962C8B-B14F-4D97-AF65-F5344CB8AC3E}">
        <p14:creationId xmlns:p14="http://schemas.microsoft.com/office/powerpoint/2010/main" val="412247565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0C807-0BA6-8251-6397-06C3F8B4B1E9}"/>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Vertical Text Placeholder 2">
            <a:extLst>
              <a:ext uri="{FF2B5EF4-FFF2-40B4-BE49-F238E27FC236}">
                <a16:creationId xmlns:a16="http://schemas.microsoft.com/office/drawing/2014/main" id="{BCC0A455-2951-6F1D-5DF2-AF1CDF5CF97C}"/>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E3A22F0-5C71-EB78-2958-6DF94CB76D40}"/>
              </a:ext>
            </a:extLst>
          </p:cNvPr>
          <p:cNvSpPr txBox="1">
            <a:spLocks noGrp="1"/>
          </p:cNvSpPr>
          <p:nvPr>
            <p:ph type="dt" sz="half" idx="7"/>
          </p:nvPr>
        </p:nvSpPr>
        <p:spPr/>
        <p:txBody>
          <a:bodyPr/>
          <a:lstStyle>
            <a:lvl1pPr>
              <a:defRPr/>
            </a:lvl1pPr>
          </a:lstStyle>
          <a:p>
            <a:pPr lvl="0"/>
            <a:fld id="{86D62525-6A1B-4691-8409-91D15C065FAB}" type="datetime1">
              <a:rPr lang="en-GB"/>
              <a:pPr lvl="0"/>
              <a:t>09/10/2025</a:t>
            </a:fld>
            <a:endParaRPr lang="en-GB"/>
          </a:p>
        </p:txBody>
      </p:sp>
      <p:sp>
        <p:nvSpPr>
          <p:cNvPr id="5" name="Footer Placeholder 4">
            <a:extLst>
              <a:ext uri="{FF2B5EF4-FFF2-40B4-BE49-F238E27FC236}">
                <a16:creationId xmlns:a16="http://schemas.microsoft.com/office/drawing/2014/main" id="{2C5735B7-604A-446B-27CE-5115C1839675}"/>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49CB9932-F718-6D6C-96D5-BDF3B7BEC87A}"/>
              </a:ext>
            </a:extLst>
          </p:cNvPr>
          <p:cNvSpPr txBox="1">
            <a:spLocks noGrp="1"/>
          </p:cNvSpPr>
          <p:nvPr>
            <p:ph type="sldNum" sz="quarter" idx="8"/>
          </p:nvPr>
        </p:nvSpPr>
        <p:spPr/>
        <p:txBody>
          <a:bodyPr/>
          <a:lstStyle>
            <a:lvl1pPr>
              <a:defRPr/>
            </a:lvl1pPr>
          </a:lstStyle>
          <a:p>
            <a:pPr lvl="0"/>
            <a:fld id="{D3F16527-A162-493B-8546-C8FB731789A4}" type="slidenum">
              <a:t>‹#›</a:t>
            </a:fld>
            <a:endParaRPr lang="en-GB"/>
          </a:p>
        </p:txBody>
      </p:sp>
    </p:spTree>
    <p:extLst>
      <p:ext uri="{BB962C8B-B14F-4D97-AF65-F5344CB8AC3E}">
        <p14:creationId xmlns:p14="http://schemas.microsoft.com/office/powerpoint/2010/main" val="29415663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38A40A-6FB6-9D79-294A-A998B39BE905}"/>
              </a:ext>
            </a:extLst>
          </p:cNvPr>
          <p:cNvSpPr txBox="1">
            <a:spLocks noGrp="1"/>
          </p:cNvSpPr>
          <p:nvPr>
            <p:ph type="title" orient="vert"/>
          </p:nvPr>
        </p:nvSpPr>
        <p:spPr>
          <a:xfrm>
            <a:off x="8724903" y="365129"/>
            <a:ext cx="2628899" cy="4921245"/>
          </a:xfrm>
        </p:spPr>
        <p:txBody>
          <a:bodyPr vert="eaVert"/>
          <a:lstStyle>
            <a:lvl1pPr>
              <a:defRPr/>
            </a:lvl1pPr>
          </a:lstStyle>
          <a:p>
            <a:pPr lvl="0"/>
            <a:r>
              <a:rPr lang="en-US"/>
              <a:t>Click to edit Master title style</a:t>
            </a:r>
            <a:endParaRPr lang="en-GB"/>
          </a:p>
        </p:txBody>
      </p:sp>
      <p:sp>
        <p:nvSpPr>
          <p:cNvPr id="3" name="Vertical Text Placeholder 2">
            <a:extLst>
              <a:ext uri="{FF2B5EF4-FFF2-40B4-BE49-F238E27FC236}">
                <a16:creationId xmlns:a16="http://schemas.microsoft.com/office/drawing/2014/main" id="{9CE2EAC4-581E-0513-A2E7-96661AC0FE88}"/>
              </a:ext>
            </a:extLst>
          </p:cNvPr>
          <p:cNvSpPr txBox="1">
            <a:spLocks noGrp="1"/>
          </p:cNvSpPr>
          <p:nvPr>
            <p:ph type="body" orient="vert" idx="1"/>
          </p:nvPr>
        </p:nvSpPr>
        <p:spPr>
          <a:xfrm>
            <a:off x="838203" y="365129"/>
            <a:ext cx="7734296" cy="4921245"/>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4EC928D-C226-368D-D41E-C21A1B26082B}"/>
              </a:ext>
            </a:extLst>
          </p:cNvPr>
          <p:cNvSpPr txBox="1">
            <a:spLocks noGrp="1"/>
          </p:cNvSpPr>
          <p:nvPr>
            <p:ph type="dt" sz="half" idx="7"/>
          </p:nvPr>
        </p:nvSpPr>
        <p:spPr/>
        <p:txBody>
          <a:bodyPr/>
          <a:lstStyle>
            <a:lvl1pPr>
              <a:defRPr/>
            </a:lvl1pPr>
          </a:lstStyle>
          <a:p>
            <a:pPr lvl="0"/>
            <a:fld id="{8ACA966C-4F75-4AFF-8007-6C14DB275CD1}" type="datetime1">
              <a:rPr lang="en-GB"/>
              <a:pPr lvl="0"/>
              <a:t>09/10/2025</a:t>
            </a:fld>
            <a:endParaRPr lang="en-GB"/>
          </a:p>
        </p:txBody>
      </p:sp>
      <p:sp>
        <p:nvSpPr>
          <p:cNvPr id="5" name="Footer Placeholder 4">
            <a:extLst>
              <a:ext uri="{FF2B5EF4-FFF2-40B4-BE49-F238E27FC236}">
                <a16:creationId xmlns:a16="http://schemas.microsoft.com/office/drawing/2014/main" id="{05E80E39-0C43-DE0C-402B-8DD45ABE9433}"/>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F0E5FE6C-62CE-972E-A3A7-DAAD405EC896}"/>
              </a:ext>
            </a:extLst>
          </p:cNvPr>
          <p:cNvSpPr txBox="1">
            <a:spLocks noGrp="1"/>
          </p:cNvSpPr>
          <p:nvPr>
            <p:ph type="sldNum" sz="quarter" idx="8"/>
          </p:nvPr>
        </p:nvSpPr>
        <p:spPr/>
        <p:txBody>
          <a:bodyPr/>
          <a:lstStyle>
            <a:lvl1pPr>
              <a:defRPr/>
            </a:lvl1pPr>
          </a:lstStyle>
          <a:p>
            <a:pPr lvl="0"/>
            <a:fld id="{5B73957A-FE9B-4C03-B4C5-D20C127AD4AC}" type="slidenum">
              <a:t>‹#›</a:t>
            </a:fld>
            <a:endParaRPr lang="en-GB"/>
          </a:p>
        </p:txBody>
      </p:sp>
    </p:spTree>
    <p:extLst>
      <p:ext uri="{BB962C8B-B14F-4D97-AF65-F5344CB8AC3E}">
        <p14:creationId xmlns:p14="http://schemas.microsoft.com/office/powerpoint/2010/main" val="3851354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CA757-092D-50F0-7DFD-03797B71DBE0}"/>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04D5CA1E-02BF-80D0-D3B8-54237C46A46C}"/>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0B5C1FA-3351-838C-EF58-204B22F0C308}"/>
              </a:ext>
            </a:extLst>
          </p:cNvPr>
          <p:cNvSpPr txBox="1">
            <a:spLocks noGrp="1"/>
          </p:cNvSpPr>
          <p:nvPr>
            <p:ph type="dt" sz="half" idx="7"/>
          </p:nvPr>
        </p:nvSpPr>
        <p:spPr/>
        <p:txBody>
          <a:bodyPr/>
          <a:lstStyle>
            <a:lvl1pPr>
              <a:defRPr/>
            </a:lvl1pPr>
          </a:lstStyle>
          <a:p>
            <a:pPr lvl="0"/>
            <a:fld id="{9A49FE0B-AEE6-479A-A437-96042D3098C5}" type="datetime1">
              <a:rPr lang="en-GB"/>
              <a:pPr lvl="0"/>
              <a:t>09/10/2025</a:t>
            </a:fld>
            <a:endParaRPr lang="en-GB"/>
          </a:p>
        </p:txBody>
      </p:sp>
      <p:sp>
        <p:nvSpPr>
          <p:cNvPr id="5" name="Footer Placeholder 4">
            <a:extLst>
              <a:ext uri="{FF2B5EF4-FFF2-40B4-BE49-F238E27FC236}">
                <a16:creationId xmlns:a16="http://schemas.microsoft.com/office/drawing/2014/main" id="{EB186558-FA26-FD1E-EEC4-F60FDF196C91}"/>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45ACE6B8-CC96-C696-55CB-75AA70559C96}"/>
              </a:ext>
            </a:extLst>
          </p:cNvPr>
          <p:cNvSpPr txBox="1">
            <a:spLocks noGrp="1"/>
          </p:cNvSpPr>
          <p:nvPr>
            <p:ph type="sldNum" sz="quarter" idx="8"/>
          </p:nvPr>
        </p:nvSpPr>
        <p:spPr/>
        <p:txBody>
          <a:bodyPr/>
          <a:lstStyle>
            <a:lvl1pPr>
              <a:defRPr/>
            </a:lvl1pPr>
          </a:lstStyle>
          <a:p>
            <a:pPr lvl="0"/>
            <a:fld id="{B7A1B967-5378-4B8A-BE57-85A4C94E5854}" type="slidenum">
              <a:t>‹#›</a:t>
            </a:fld>
            <a:endParaRPr lang="en-GB"/>
          </a:p>
        </p:txBody>
      </p:sp>
    </p:spTree>
    <p:extLst>
      <p:ext uri="{BB962C8B-B14F-4D97-AF65-F5344CB8AC3E}">
        <p14:creationId xmlns:p14="http://schemas.microsoft.com/office/powerpoint/2010/main" val="1177739051"/>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71085-8311-D166-FFA8-AC2F89A95036}"/>
              </a:ext>
            </a:extLst>
          </p:cNvPr>
          <p:cNvSpPr txBox="1">
            <a:spLocks noGrp="1"/>
          </p:cNvSpPr>
          <p:nvPr>
            <p:ph type="title"/>
          </p:nvPr>
        </p:nvSpPr>
        <p:spPr>
          <a:xfrm>
            <a:off x="831847" y="938201"/>
            <a:ext cx="10515600" cy="2852735"/>
          </a:xfrm>
        </p:spPr>
        <p:txBody>
          <a:bodyPr anchor="b"/>
          <a:lstStyle>
            <a:lvl1pPr>
              <a:defRPr sz="6000"/>
            </a:lvl1p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47184204-AE1B-13C3-9E52-A4EDAC8AD894}"/>
              </a:ext>
            </a:extLst>
          </p:cNvPr>
          <p:cNvSpPr txBox="1">
            <a:spLocks noGrp="1"/>
          </p:cNvSpPr>
          <p:nvPr>
            <p:ph type="body" idx="1"/>
          </p:nvPr>
        </p:nvSpPr>
        <p:spPr>
          <a:xfrm>
            <a:off x="831847" y="3817930"/>
            <a:ext cx="10515600" cy="1500182"/>
          </a:xfrm>
        </p:spPr>
        <p:txBody>
          <a:bodyPr/>
          <a:lstStyle>
            <a:lvl1pPr marL="0" indent="0">
              <a:buNone/>
              <a:defRPr sz="2400">
                <a:solidFill>
                  <a:srgbClr val="898989"/>
                </a:solidFill>
              </a:defRPr>
            </a:lvl1pPr>
          </a:lstStyle>
          <a:p>
            <a:pPr lvl="0"/>
            <a:r>
              <a:rPr lang="en-US"/>
              <a:t>Click to edit Master text styles</a:t>
            </a:r>
          </a:p>
        </p:txBody>
      </p:sp>
      <p:sp>
        <p:nvSpPr>
          <p:cNvPr id="4" name="Date Placeholder 3">
            <a:extLst>
              <a:ext uri="{FF2B5EF4-FFF2-40B4-BE49-F238E27FC236}">
                <a16:creationId xmlns:a16="http://schemas.microsoft.com/office/drawing/2014/main" id="{237F7BFA-89A4-4630-F61B-0EBD68A7C264}"/>
              </a:ext>
            </a:extLst>
          </p:cNvPr>
          <p:cNvSpPr txBox="1">
            <a:spLocks noGrp="1"/>
          </p:cNvSpPr>
          <p:nvPr>
            <p:ph type="dt" sz="half" idx="7"/>
          </p:nvPr>
        </p:nvSpPr>
        <p:spPr/>
        <p:txBody>
          <a:bodyPr/>
          <a:lstStyle>
            <a:lvl1pPr>
              <a:defRPr/>
            </a:lvl1pPr>
          </a:lstStyle>
          <a:p>
            <a:pPr lvl="0"/>
            <a:fld id="{3B2C8D43-4014-45BE-8D03-A4D71658FFEC}" type="datetime1">
              <a:rPr lang="en-GB"/>
              <a:pPr lvl="0"/>
              <a:t>09/10/2025</a:t>
            </a:fld>
            <a:endParaRPr lang="en-GB"/>
          </a:p>
        </p:txBody>
      </p:sp>
      <p:sp>
        <p:nvSpPr>
          <p:cNvPr id="5" name="Footer Placeholder 4">
            <a:extLst>
              <a:ext uri="{FF2B5EF4-FFF2-40B4-BE49-F238E27FC236}">
                <a16:creationId xmlns:a16="http://schemas.microsoft.com/office/drawing/2014/main" id="{4A7A5F7D-6D47-AC98-AD46-1B497302BEEA}"/>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E36D59DD-6F1F-8970-4B0F-BAB8E1C17B5E}"/>
              </a:ext>
            </a:extLst>
          </p:cNvPr>
          <p:cNvSpPr txBox="1">
            <a:spLocks noGrp="1"/>
          </p:cNvSpPr>
          <p:nvPr>
            <p:ph type="sldNum" sz="quarter" idx="8"/>
          </p:nvPr>
        </p:nvSpPr>
        <p:spPr/>
        <p:txBody>
          <a:bodyPr/>
          <a:lstStyle>
            <a:lvl1pPr>
              <a:defRPr/>
            </a:lvl1pPr>
          </a:lstStyle>
          <a:p>
            <a:pPr lvl="0"/>
            <a:fld id="{4452A7E0-D2B2-48B0-A9AB-947DEEE3042B}" type="slidenum">
              <a:t>‹#›</a:t>
            </a:fld>
            <a:endParaRPr lang="en-GB"/>
          </a:p>
        </p:txBody>
      </p:sp>
    </p:spTree>
    <p:extLst>
      <p:ext uri="{BB962C8B-B14F-4D97-AF65-F5344CB8AC3E}">
        <p14:creationId xmlns:p14="http://schemas.microsoft.com/office/powerpoint/2010/main" val="1797858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DE093-979B-D4AE-6391-59070265210C}"/>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A58AD884-4C8E-96C9-E927-19CCC5B797BD}"/>
              </a:ext>
            </a:extLst>
          </p:cNvPr>
          <p:cNvSpPr txBox="1">
            <a:spLocks noGrp="1"/>
          </p:cNvSpPr>
          <p:nvPr>
            <p:ph idx="1"/>
          </p:nvPr>
        </p:nvSpPr>
        <p:spPr>
          <a:xfrm>
            <a:off x="838203" y="1825627"/>
            <a:ext cx="5181603" cy="3460747"/>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ACFDA04-20C0-FD6D-0685-F0EB7F54A702}"/>
              </a:ext>
            </a:extLst>
          </p:cNvPr>
          <p:cNvSpPr txBox="1">
            <a:spLocks noGrp="1"/>
          </p:cNvSpPr>
          <p:nvPr>
            <p:ph idx="2"/>
          </p:nvPr>
        </p:nvSpPr>
        <p:spPr>
          <a:xfrm>
            <a:off x="6172200" y="1825627"/>
            <a:ext cx="5181603" cy="3460747"/>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CCE1228-291D-528B-3900-31A79B1F5C8A}"/>
              </a:ext>
            </a:extLst>
          </p:cNvPr>
          <p:cNvSpPr txBox="1">
            <a:spLocks noGrp="1"/>
          </p:cNvSpPr>
          <p:nvPr>
            <p:ph type="dt" sz="half" idx="7"/>
          </p:nvPr>
        </p:nvSpPr>
        <p:spPr/>
        <p:txBody>
          <a:bodyPr/>
          <a:lstStyle>
            <a:lvl1pPr>
              <a:defRPr/>
            </a:lvl1pPr>
          </a:lstStyle>
          <a:p>
            <a:pPr lvl="0"/>
            <a:fld id="{2F44112E-9161-453F-8E82-FACEDFC9FBC3}" type="datetime1">
              <a:rPr lang="en-GB"/>
              <a:pPr lvl="0"/>
              <a:t>09/10/2025</a:t>
            </a:fld>
            <a:endParaRPr lang="en-GB"/>
          </a:p>
        </p:txBody>
      </p:sp>
      <p:sp>
        <p:nvSpPr>
          <p:cNvPr id="6" name="Footer Placeholder 5">
            <a:extLst>
              <a:ext uri="{FF2B5EF4-FFF2-40B4-BE49-F238E27FC236}">
                <a16:creationId xmlns:a16="http://schemas.microsoft.com/office/drawing/2014/main" id="{6BE6EDFB-8BD0-0E17-1931-B5DD3A9A8455}"/>
              </a:ext>
            </a:extLst>
          </p:cNvPr>
          <p:cNvSpPr txBox="1">
            <a:spLocks noGrp="1"/>
          </p:cNvSpPr>
          <p:nvPr>
            <p:ph type="ftr" sz="quarter" idx="9"/>
          </p:nvPr>
        </p:nvSpPr>
        <p:spPr/>
        <p:txBody>
          <a:bodyPr/>
          <a:lstStyle>
            <a:lvl1pPr>
              <a:defRPr/>
            </a:lvl1pPr>
          </a:lstStyle>
          <a:p>
            <a:pPr lvl="0"/>
            <a:endParaRPr lang="en-GB"/>
          </a:p>
        </p:txBody>
      </p:sp>
      <p:sp>
        <p:nvSpPr>
          <p:cNvPr id="7" name="Slide Number Placeholder 6">
            <a:extLst>
              <a:ext uri="{FF2B5EF4-FFF2-40B4-BE49-F238E27FC236}">
                <a16:creationId xmlns:a16="http://schemas.microsoft.com/office/drawing/2014/main" id="{307DA74E-D12C-1BEC-7350-8F7CFDA635DC}"/>
              </a:ext>
            </a:extLst>
          </p:cNvPr>
          <p:cNvSpPr txBox="1">
            <a:spLocks noGrp="1"/>
          </p:cNvSpPr>
          <p:nvPr>
            <p:ph type="sldNum" sz="quarter" idx="8"/>
          </p:nvPr>
        </p:nvSpPr>
        <p:spPr/>
        <p:txBody>
          <a:bodyPr/>
          <a:lstStyle>
            <a:lvl1pPr>
              <a:defRPr/>
            </a:lvl1pPr>
          </a:lstStyle>
          <a:p>
            <a:pPr lvl="0"/>
            <a:fld id="{9D12DD34-981E-4AF6-AF01-DF0A5F0850A1}" type="slidenum">
              <a:t>‹#›</a:t>
            </a:fld>
            <a:endParaRPr lang="en-GB"/>
          </a:p>
        </p:txBody>
      </p:sp>
    </p:spTree>
    <p:extLst>
      <p:ext uri="{BB962C8B-B14F-4D97-AF65-F5344CB8AC3E}">
        <p14:creationId xmlns:p14="http://schemas.microsoft.com/office/powerpoint/2010/main" val="2210553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4F2B1-229D-41F6-4A14-2B5F46E7BE55}"/>
              </a:ext>
            </a:extLst>
          </p:cNvPr>
          <p:cNvSpPr txBox="1">
            <a:spLocks noGrp="1"/>
          </p:cNvSpPr>
          <p:nvPr>
            <p:ph type="title"/>
          </p:nvPr>
        </p:nvSpPr>
        <p:spPr>
          <a:xfrm>
            <a:off x="839784" y="365129"/>
            <a:ext cx="10515600" cy="1325559"/>
          </a:xfrm>
        </p:spPr>
        <p:txBody>
          <a:bodyPr/>
          <a:lstStyle>
            <a:lvl1pPr>
              <a:defRPr/>
            </a:lvl1p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2CEF575F-9D2E-6833-F36F-7FAA649FC0A1}"/>
              </a:ext>
            </a:extLst>
          </p:cNvPr>
          <p:cNvSpPr txBox="1">
            <a:spLocks noGrp="1"/>
          </p:cNvSpPr>
          <p:nvPr>
            <p:ph type="body" idx="1"/>
          </p:nvPr>
        </p:nvSpPr>
        <p:spPr>
          <a:xfrm>
            <a:off x="839784" y="1681160"/>
            <a:ext cx="5157782" cy="823910"/>
          </a:xfrm>
        </p:spPr>
        <p:txBody>
          <a:bodyPr anchor="b"/>
          <a:lstStyle>
            <a:lvl1pPr marL="0" indent="0">
              <a:buNone/>
              <a:defRPr sz="2400" b="1"/>
            </a:lvl1pPr>
          </a:lstStyle>
          <a:p>
            <a:pPr lvl="0"/>
            <a:r>
              <a:rPr lang="en-US"/>
              <a:t>Click to edit Master text styles</a:t>
            </a:r>
          </a:p>
        </p:txBody>
      </p:sp>
      <p:sp>
        <p:nvSpPr>
          <p:cNvPr id="4" name="Content Placeholder 3">
            <a:extLst>
              <a:ext uri="{FF2B5EF4-FFF2-40B4-BE49-F238E27FC236}">
                <a16:creationId xmlns:a16="http://schemas.microsoft.com/office/drawing/2014/main" id="{7DEEFBD0-B3C1-38C0-6934-CAB93B8C6CAB}"/>
              </a:ext>
            </a:extLst>
          </p:cNvPr>
          <p:cNvSpPr txBox="1">
            <a:spLocks noGrp="1"/>
          </p:cNvSpPr>
          <p:nvPr>
            <p:ph idx="2"/>
          </p:nvPr>
        </p:nvSpPr>
        <p:spPr>
          <a:xfrm>
            <a:off x="839784" y="2505071"/>
            <a:ext cx="5157782" cy="278130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7F988E5-23C4-74C3-EF5A-946EAAFA1272}"/>
              </a:ext>
            </a:extLst>
          </p:cNvPr>
          <p:cNvSpPr txBox="1">
            <a:spLocks noGrp="1"/>
          </p:cNvSpPr>
          <p:nvPr>
            <p:ph type="body" idx="3"/>
          </p:nvPr>
        </p:nvSpPr>
        <p:spPr>
          <a:xfrm>
            <a:off x="6172200" y="1681160"/>
            <a:ext cx="5183184" cy="823910"/>
          </a:xfrm>
        </p:spPr>
        <p:txBody>
          <a:bodyPr anchor="b"/>
          <a:lstStyle>
            <a:lvl1pPr marL="0" indent="0">
              <a:buNone/>
              <a:defRPr sz="2400" b="1"/>
            </a:lvl1pPr>
          </a:lstStyle>
          <a:p>
            <a:pPr lvl="0"/>
            <a:r>
              <a:rPr lang="en-US"/>
              <a:t>Click to edit Master text styles</a:t>
            </a:r>
          </a:p>
        </p:txBody>
      </p:sp>
      <p:sp>
        <p:nvSpPr>
          <p:cNvPr id="6" name="Content Placeholder 5">
            <a:extLst>
              <a:ext uri="{FF2B5EF4-FFF2-40B4-BE49-F238E27FC236}">
                <a16:creationId xmlns:a16="http://schemas.microsoft.com/office/drawing/2014/main" id="{5CB2737B-98D2-1D9E-D908-C2A2CD2DDAA9}"/>
              </a:ext>
            </a:extLst>
          </p:cNvPr>
          <p:cNvSpPr txBox="1">
            <a:spLocks noGrp="1"/>
          </p:cNvSpPr>
          <p:nvPr>
            <p:ph idx="4"/>
          </p:nvPr>
        </p:nvSpPr>
        <p:spPr>
          <a:xfrm>
            <a:off x="6172200" y="2505071"/>
            <a:ext cx="5183184" cy="278130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13CD6A6-3767-0047-B88E-1D266FB1E3F0}"/>
              </a:ext>
            </a:extLst>
          </p:cNvPr>
          <p:cNvSpPr txBox="1">
            <a:spLocks noGrp="1"/>
          </p:cNvSpPr>
          <p:nvPr>
            <p:ph type="dt" sz="half" idx="7"/>
          </p:nvPr>
        </p:nvSpPr>
        <p:spPr/>
        <p:txBody>
          <a:bodyPr/>
          <a:lstStyle>
            <a:lvl1pPr>
              <a:defRPr/>
            </a:lvl1pPr>
          </a:lstStyle>
          <a:p>
            <a:pPr lvl="0"/>
            <a:fld id="{E56B4FB3-8C98-49D2-8225-ACB905A62EC7}" type="datetime1">
              <a:rPr lang="en-GB"/>
              <a:pPr lvl="0"/>
              <a:t>09/10/2025</a:t>
            </a:fld>
            <a:endParaRPr lang="en-GB"/>
          </a:p>
        </p:txBody>
      </p:sp>
      <p:sp>
        <p:nvSpPr>
          <p:cNvPr id="8" name="Footer Placeholder 7">
            <a:extLst>
              <a:ext uri="{FF2B5EF4-FFF2-40B4-BE49-F238E27FC236}">
                <a16:creationId xmlns:a16="http://schemas.microsoft.com/office/drawing/2014/main" id="{CB670235-EC2C-E980-084A-77808DBAE6DF}"/>
              </a:ext>
            </a:extLst>
          </p:cNvPr>
          <p:cNvSpPr txBox="1">
            <a:spLocks noGrp="1"/>
          </p:cNvSpPr>
          <p:nvPr>
            <p:ph type="ftr" sz="quarter" idx="9"/>
          </p:nvPr>
        </p:nvSpPr>
        <p:spPr/>
        <p:txBody>
          <a:bodyPr/>
          <a:lstStyle>
            <a:lvl1pPr>
              <a:defRPr/>
            </a:lvl1pPr>
          </a:lstStyle>
          <a:p>
            <a:pPr lvl="0"/>
            <a:endParaRPr lang="en-GB"/>
          </a:p>
        </p:txBody>
      </p:sp>
      <p:sp>
        <p:nvSpPr>
          <p:cNvPr id="9" name="Slide Number Placeholder 8">
            <a:extLst>
              <a:ext uri="{FF2B5EF4-FFF2-40B4-BE49-F238E27FC236}">
                <a16:creationId xmlns:a16="http://schemas.microsoft.com/office/drawing/2014/main" id="{79421705-DBDA-F609-B24C-E9E9A6E56544}"/>
              </a:ext>
            </a:extLst>
          </p:cNvPr>
          <p:cNvSpPr txBox="1">
            <a:spLocks noGrp="1"/>
          </p:cNvSpPr>
          <p:nvPr>
            <p:ph type="sldNum" sz="quarter" idx="8"/>
          </p:nvPr>
        </p:nvSpPr>
        <p:spPr/>
        <p:txBody>
          <a:bodyPr/>
          <a:lstStyle>
            <a:lvl1pPr>
              <a:defRPr/>
            </a:lvl1pPr>
          </a:lstStyle>
          <a:p>
            <a:pPr lvl="0"/>
            <a:fld id="{85C50F47-D05B-4996-AF57-D145CA71CCD0}" type="slidenum">
              <a:t>‹#›</a:t>
            </a:fld>
            <a:endParaRPr lang="en-GB"/>
          </a:p>
        </p:txBody>
      </p:sp>
    </p:spTree>
    <p:extLst>
      <p:ext uri="{BB962C8B-B14F-4D97-AF65-F5344CB8AC3E}">
        <p14:creationId xmlns:p14="http://schemas.microsoft.com/office/powerpoint/2010/main" val="23043235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7B508-9A22-BD6D-9110-DA0BD159D36E}"/>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Date Placeholder 2">
            <a:extLst>
              <a:ext uri="{FF2B5EF4-FFF2-40B4-BE49-F238E27FC236}">
                <a16:creationId xmlns:a16="http://schemas.microsoft.com/office/drawing/2014/main" id="{59062EDB-FE58-D3B6-1389-CCD3557ABB3E}"/>
              </a:ext>
            </a:extLst>
          </p:cNvPr>
          <p:cNvSpPr txBox="1">
            <a:spLocks noGrp="1"/>
          </p:cNvSpPr>
          <p:nvPr>
            <p:ph type="dt" sz="half" idx="7"/>
          </p:nvPr>
        </p:nvSpPr>
        <p:spPr/>
        <p:txBody>
          <a:bodyPr/>
          <a:lstStyle>
            <a:lvl1pPr>
              <a:defRPr/>
            </a:lvl1pPr>
          </a:lstStyle>
          <a:p>
            <a:pPr lvl="0"/>
            <a:fld id="{6196BA63-F5E8-4DD9-A70C-1FC49FC93696}" type="datetime1">
              <a:rPr lang="en-GB"/>
              <a:pPr lvl="0"/>
              <a:t>09/10/2025</a:t>
            </a:fld>
            <a:endParaRPr lang="en-GB"/>
          </a:p>
        </p:txBody>
      </p:sp>
      <p:sp>
        <p:nvSpPr>
          <p:cNvPr id="4" name="Footer Placeholder 3">
            <a:extLst>
              <a:ext uri="{FF2B5EF4-FFF2-40B4-BE49-F238E27FC236}">
                <a16:creationId xmlns:a16="http://schemas.microsoft.com/office/drawing/2014/main" id="{5DEB69B5-E05C-8D50-FA17-E1580D8AB77C}"/>
              </a:ext>
            </a:extLst>
          </p:cNvPr>
          <p:cNvSpPr txBox="1">
            <a:spLocks noGrp="1"/>
          </p:cNvSpPr>
          <p:nvPr>
            <p:ph type="ftr" sz="quarter" idx="9"/>
          </p:nvPr>
        </p:nvSpPr>
        <p:spPr/>
        <p:txBody>
          <a:bodyPr/>
          <a:lstStyle>
            <a:lvl1pPr>
              <a:defRPr/>
            </a:lvl1pPr>
          </a:lstStyle>
          <a:p>
            <a:pPr lvl="0"/>
            <a:endParaRPr lang="en-GB"/>
          </a:p>
        </p:txBody>
      </p:sp>
      <p:sp>
        <p:nvSpPr>
          <p:cNvPr id="5" name="Slide Number Placeholder 4">
            <a:extLst>
              <a:ext uri="{FF2B5EF4-FFF2-40B4-BE49-F238E27FC236}">
                <a16:creationId xmlns:a16="http://schemas.microsoft.com/office/drawing/2014/main" id="{9916DFC8-09D8-2502-223F-60F9AA90AF7E}"/>
              </a:ext>
            </a:extLst>
          </p:cNvPr>
          <p:cNvSpPr txBox="1">
            <a:spLocks noGrp="1"/>
          </p:cNvSpPr>
          <p:nvPr>
            <p:ph type="sldNum" sz="quarter" idx="8"/>
          </p:nvPr>
        </p:nvSpPr>
        <p:spPr/>
        <p:txBody>
          <a:bodyPr/>
          <a:lstStyle>
            <a:lvl1pPr>
              <a:defRPr/>
            </a:lvl1pPr>
          </a:lstStyle>
          <a:p>
            <a:pPr lvl="0"/>
            <a:fld id="{37DB8458-A608-4D86-8DA0-6CE27E4DA855}" type="slidenum">
              <a:t>‹#›</a:t>
            </a:fld>
            <a:endParaRPr lang="en-GB"/>
          </a:p>
        </p:txBody>
      </p:sp>
    </p:spTree>
    <p:extLst>
      <p:ext uri="{BB962C8B-B14F-4D97-AF65-F5344CB8AC3E}">
        <p14:creationId xmlns:p14="http://schemas.microsoft.com/office/powerpoint/2010/main" val="1025493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58C666-39B9-3E2E-C7EC-5164E7532B7D}"/>
              </a:ext>
            </a:extLst>
          </p:cNvPr>
          <p:cNvSpPr txBox="1">
            <a:spLocks noGrp="1"/>
          </p:cNvSpPr>
          <p:nvPr>
            <p:ph type="dt" sz="half" idx="7"/>
          </p:nvPr>
        </p:nvSpPr>
        <p:spPr/>
        <p:txBody>
          <a:bodyPr/>
          <a:lstStyle>
            <a:lvl1pPr>
              <a:defRPr/>
            </a:lvl1pPr>
          </a:lstStyle>
          <a:p>
            <a:pPr lvl="0"/>
            <a:fld id="{F4671742-4AA6-44AE-9F0E-4F690E05B8A3}" type="datetime1">
              <a:rPr lang="en-GB"/>
              <a:pPr lvl="0"/>
              <a:t>09/10/2025</a:t>
            </a:fld>
            <a:endParaRPr lang="en-GB"/>
          </a:p>
        </p:txBody>
      </p:sp>
      <p:sp>
        <p:nvSpPr>
          <p:cNvPr id="3" name="Footer Placeholder 2">
            <a:extLst>
              <a:ext uri="{FF2B5EF4-FFF2-40B4-BE49-F238E27FC236}">
                <a16:creationId xmlns:a16="http://schemas.microsoft.com/office/drawing/2014/main" id="{0191C8BE-CCEB-A32B-BFF2-E29072713AFD}"/>
              </a:ext>
            </a:extLst>
          </p:cNvPr>
          <p:cNvSpPr txBox="1">
            <a:spLocks noGrp="1"/>
          </p:cNvSpPr>
          <p:nvPr>
            <p:ph type="ftr" sz="quarter" idx="9"/>
          </p:nvPr>
        </p:nvSpPr>
        <p:spPr/>
        <p:txBody>
          <a:bodyPr/>
          <a:lstStyle>
            <a:lvl1pPr>
              <a:defRPr/>
            </a:lvl1pPr>
          </a:lstStyle>
          <a:p>
            <a:pPr lvl="0"/>
            <a:endParaRPr lang="en-GB"/>
          </a:p>
        </p:txBody>
      </p:sp>
      <p:sp>
        <p:nvSpPr>
          <p:cNvPr id="4" name="Slide Number Placeholder 3">
            <a:extLst>
              <a:ext uri="{FF2B5EF4-FFF2-40B4-BE49-F238E27FC236}">
                <a16:creationId xmlns:a16="http://schemas.microsoft.com/office/drawing/2014/main" id="{670E601B-4DC7-AEE3-21A8-9754EC0ED834}"/>
              </a:ext>
            </a:extLst>
          </p:cNvPr>
          <p:cNvSpPr txBox="1">
            <a:spLocks noGrp="1"/>
          </p:cNvSpPr>
          <p:nvPr>
            <p:ph type="sldNum" sz="quarter" idx="8"/>
          </p:nvPr>
        </p:nvSpPr>
        <p:spPr/>
        <p:txBody>
          <a:bodyPr/>
          <a:lstStyle>
            <a:lvl1pPr>
              <a:defRPr/>
            </a:lvl1pPr>
          </a:lstStyle>
          <a:p>
            <a:pPr lvl="0"/>
            <a:fld id="{85ED7228-125B-4955-949E-CF25729AE4BF}" type="slidenum">
              <a:t>‹#›</a:t>
            </a:fld>
            <a:endParaRPr lang="en-GB"/>
          </a:p>
        </p:txBody>
      </p:sp>
    </p:spTree>
    <p:extLst>
      <p:ext uri="{BB962C8B-B14F-4D97-AF65-F5344CB8AC3E}">
        <p14:creationId xmlns:p14="http://schemas.microsoft.com/office/powerpoint/2010/main" val="2879900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00550-0FB5-E96C-1A84-B1B41E602507}"/>
              </a:ext>
            </a:extLst>
          </p:cNvPr>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C4DF52E1-3E2E-EAAD-BFA8-799B1ED213AC}"/>
              </a:ext>
            </a:extLst>
          </p:cNvPr>
          <p:cNvSpPr txBox="1">
            <a:spLocks noGrp="1"/>
          </p:cNvSpPr>
          <p:nvPr>
            <p:ph idx="1"/>
          </p:nvPr>
        </p:nvSpPr>
        <p:spPr>
          <a:xfrm>
            <a:off x="5183184" y="987423"/>
            <a:ext cx="6172200" cy="4128671"/>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7DE1D23-D3A9-C8D5-6160-7D1B3FBAD70B}"/>
              </a:ext>
            </a:extLst>
          </p:cNvPr>
          <p:cNvSpPr txBox="1">
            <a:spLocks noGrp="1"/>
          </p:cNvSpPr>
          <p:nvPr>
            <p:ph type="body" idx="2"/>
          </p:nvPr>
        </p:nvSpPr>
        <p:spPr>
          <a:xfrm>
            <a:off x="839784" y="2057400"/>
            <a:ext cx="3932240" cy="3228974"/>
          </a:xfrm>
        </p:spPr>
        <p:txBody>
          <a:bodyPr/>
          <a:lstStyle>
            <a:lvl1pPr marL="0" indent="0">
              <a:buNone/>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06EC2368-0959-DE84-D98F-6B18DFDF9E01}"/>
              </a:ext>
            </a:extLst>
          </p:cNvPr>
          <p:cNvSpPr txBox="1">
            <a:spLocks noGrp="1"/>
          </p:cNvSpPr>
          <p:nvPr>
            <p:ph type="dt" sz="half" idx="7"/>
          </p:nvPr>
        </p:nvSpPr>
        <p:spPr/>
        <p:txBody>
          <a:bodyPr/>
          <a:lstStyle>
            <a:lvl1pPr>
              <a:defRPr/>
            </a:lvl1pPr>
          </a:lstStyle>
          <a:p>
            <a:pPr lvl="0"/>
            <a:fld id="{9131B64C-4295-43A6-B055-47713434DCFD}" type="datetime1">
              <a:rPr lang="en-GB"/>
              <a:pPr lvl="0"/>
              <a:t>09/10/2025</a:t>
            </a:fld>
            <a:endParaRPr lang="en-GB"/>
          </a:p>
        </p:txBody>
      </p:sp>
      <p:sp>
        <p:nvSpPr>
          <p:cNvPr id="6" name="Footer Placeholder 5">
            <a:extLst>
              <a:ext uri="{FF2B5EF4-FFF2-40B4-BE49-F238E27FC236}">
                <a16:creationId xmlns:a16="http://schemas.microsoft.com/office/drawing/2014/main" id="{15D9E400-A41D-942E-8525-BCEA166D6E98}"/>
              </a:ext>
            </a:extLst>
          </p:cNvPr>
          <p:cNvSpPr txBox="1">
            <a:spLocks noGrp="1"/>
          </p:cNvSpPr>
          <p:nvPr>
            <p:ph type="ftr" sz="quarter" idx="9"/>
          </p:nvPr>
        </p:nvSpPr>
        <p:spPr/>
        <p:txBody>
          <a:bodyPr/>
          <a:lstStyle>
            <a:lvl1pPr>
              <a:defRPr/>
            </a:lvl1pPr>
          </a:lstStyle>
          <a:p>
            <a:pPr lvl="0"/>
            <a:endParaRPr lang="en-GB"/>
          </a:p>
        </p:txBody>
      </p:sp>
      <p:sp>
        <p:nvSpPr>
          <p:cNvPr id="7" name="Slide Number Placeholder 6">
            <a:extLst>
              <a:ext uri="{FF2B5EF4-FFF2-40B4-BE49-F238E27FC236}">
                <a16:creationId xmlns:a16="http://schemas.microsoft.com/office/drawing/2014/main" id="{FE7A7DDE-712B-519C-5BB0-A94A8CD89EF8}"/>
              </a:ext>
            </a:extLst>
          </p:cNvPr>
          <p:cNvSpPr txBox="1">
            <a:spLocks noGrp="1"/>
          </p:cNvSpPr>
          <p:nvPr>
            <p:ph type="sldNum" sz="quarter" idx="8"/>
          </p:nvPr>
        </p:nvSpPr>
        <p:spPr/>
        <p:txBody>
          <a:bodyPr/>
          <a:lstStyle>
            <a:lvl1pPr>
              <a:defRPr/>
            </a:lvl1pPr>
          </a:lstStyle>
          <a:p>
            <a:pPr lvl="0"/>
            <a:fld id="{A519B4C1-1F35-4E41-B3E9-79A2612F5834}" type="slidenum">
              <a:t>‹#›</a:t>
            </a:fld>
            <a:endParaRPr lang="en-GB"/>
          </a:p>
        </p:txBody>
      </p:sp>
    </p:spTree>
    <p:extLst>
      <p:ext uri="{BB962C8B-B14F-4D97-AF65-F5344CB8AC3E}">
        <p14:creationId xmlns:p14="http://schemas.microsoft.com/office/powerpoint/2010/main" val="605046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a:blip r:embed="rId2">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13CC0-F312-BE7C-07BF-D06C4575C3A0}"/>
              </a:ext>
            </a:extLst>
          </p:cNvPr>
          <p:cNvSpPr txBox="1">
            <a:spLocks noGrp="1"/>
          </p:cNvSpPr>
          <p:nvPr>
            <p:ph type="title"/>
          </p:nvPr>
        </p:nvSpPr>
        <p:spPr>
          <a:xfrm>
            <a:off x="839784" y="457200"/>
            <a:ext cx="4838337" cy="1600200"/>
          </a:xfrm>
        </p:spPr>
        <p:txBody>
          <a:bodyPr anchor="b"/>
          <a:lstStyle>
            <a:lvl1pPr>
              <a:defRPr sz="3200"/>
            </a:lvl1pPr>
          </a:lstStyle>
          <a:p>
            <a:pPr lvl="0"/>
            <a:r>
              <a:rPr lang="en-US"/>
              <a:t>Click to edit Master title style</a:t>
            </a:r>
            <a:endParaRPr lang="en-GB"/>
          </a:p>
        </p:txBody>
      </p:sp>
      <p:sp>
        <p:nvSpPr>
          <p:cNvPr id="3" name="Picture Placeholder 2">
            <a:extLst>
              <a:ext uri="{FF2B5EF4-FFF2-40B4-BE49-F238E27FC236}">
                <a16:creationId xmlns:a16="http://schemas.microsoft.com/office/drawing/2014/main" id="{F3C233C1-FBE3-245D-4793-3581170EA2DD}"/>
              </a:ext>
            </a:extLst>
          </p:cNvPr>
          <p:cNvSpPr txBox="1">
            <a:spLocks noGrp="1"/>
          </p:cNvSpPr>
          <p:nvPr>
            <p:ph type="pic" idx="1"/>
          </p:nvPr>
        </p:nvSpPr>
        <p:spPr>
          <a:xfrm>
            <a:off x="5987847" y="0"/>
            <a:ext cx="6204158" cy="6858000"/>
          </a:xfrm>
        </p:spPr>
        <p:txBody>
          <a:bodyPr/>
          <a:lstStyle>
            <a:lvl1pPr marL="0" indent="0">
              <a:buNone/>
              <a:defRPr sz="3200"/>
            </a:lvl1pPr>
          </a:lstStyle>
          <a:p>
            <a:pPr lvl="0"/>
            <a:r>
              <a:rPr lang="en-US"/>
              <a:t>Click icon to add picture</a:t>
            </a:r>
            <a:endParaRPr lang="en-GB"/>
          </a:p>
        </p:txBody>
      </p:sp>
      <p:sp>
        <p:nvSpPr>
          <p:cNvPr id="4" name="Text Placeholder 3">
            <a:extLst>
              <a:ext uri="{FF2B5EF4-FFF2-40B4-BE49-F238E27FC236}">
                <a16:creationId xmlns:a16="http://schemas.microsoft.com/office/drawing/2014/main" id="{9CB95319-6B1F-C6EC-8D96-FD24C25524BE}"/>
              </a:ext>
            </a:extLst>
          </p:cNvPr>
          <p:cNvSpPr txBox="1">
            <a:spLocks noGrp="1"/>
          </p:cNvSpPr>
          <p:nvPr>
            <p:ph type="body" idx="2"/>
          </p:nvPr>
        </p:nvSpPr>
        <p:spPr>
          <a:xfrm>
            <a:off x="838203" y="2057400"/>
            <a:ext cx="4839928" cy="3200400"/>
          </a:xfrm>
        </p:spPr>
        <p:txBody>
          <a:bodyPr/>
          <a:lstStyle>
            <a:lvl1pPr marL="0" indent="0">
              <a:buNone/>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7F844281-4308-2B3A-8F46-C90A19636959}"/>
              </a:ext>
            </a:extLst>
          </p:cNvPr>
          <p:cNvSpPr txBox="1">
            <a:spLocks noGrp="1"/>
          </p:cNvSpPr>
          <p:nvPr>
            <p:ph type="dt" sz="half" idx="7"/>
          </p:nvPr>
        </p:nvSpPr>
        <p:spPr>
          <a:xfrm>
            <a:off x="838203" y="5399065"/>
            <a:ext cx="975847" cy="365129"/>
          </a:xfrm>
        </p:spPr>
        <p:txBody>
          <a:bodyPr/>
          <a:lstStyle>
            <a:lvl1pPr>
              <a:defRPr/>
            </a:lvl1pPr>
          </a:lstStyle>
          <a:p>
            <a:pPr lvl="0"/>
            <a:fld id="{C017F408-C8A9-4617-B2B9-9F0EF661B125}" type="datetime1">
              <a:rPr lang="en-GB"/>
              <a:pPr lvl="0"/>
              <a:t>09/10/2025</a:t>
            </a:fld>
            <a:endParaRPr lang="en-GB"/>
          </a:p>
        </p:txBody>
      </p:sp>
      <p:sp>
        <p:nvSpPr>
          <p:cNvPr id="6" name="Footer Placeholder 5">
            <a:extLst>
              <a:ext uri="{FF2B5EF4-FFF2-40B4-BE49-F238E27FC236}">
                <a16:creationId xmlns:a16="http://schemas.microsoft.com/office/drawing/2014/main" id="{0AEFA52B-217D-E56F-68A6-F99450CBEA3D}"/>
              </a:ext>
            </a:extLst>
          </p:cNvPr>
          <p:cNvSpPr txBox="1">
            <a:spLocks noGrp="1"/>
          </p:cNvSpPr>
          <p:nvPr>
            <p:ph type="ftr" sz="quarter" idx="9"/>
          </p:nvPr>
        </p:nvSpPr>
        <p:spPr>
          <a:xfrm>
            <a:off x="1981203" y="5399065"/>
            <a:ext cx="1705895" cy="365129"/>
          </a:xfrm>
        </p:spPr>
        <p:txBody>
          <a:bodyPr/>
          <a:lstStyle>
            <a:lvl1pPr>
              <a:defRPr/>
            </a:lvl1pPr>
          </a:lstStyle>
          <a:p>
            <a:pPr lvl="0"/>
            <a:endParaRPr lang="en-GB"/>
          </a:p>
        </p:txBody>
      </p:sp>
      <p:sp>
        <p:nvSpPr>
          <p:cNvPr id="7" name="Slide Number Placeholder 6">
            <a:extLst>
              <a:ext uri="{FF2B5EF4-FFF2-40B4-BE49-F238E27FC236}">
                <a16:creationId xmlns:a16="http://schemas.microsoft.com/office/drawing/2014/main" id="{5DDE7276-F61F-D843-FF2A-41BE8EE578C4}"/>
              </a:ext>
            </a:extLst>
          </p:cNvPr>
          <p:cNvSpPr txBox="1">
            <a:spLocks noGrp="1"/>
          </p:cNvSpPr>
          <p:nvPr>
            <p:ph type="sldNum" sz="quarter" idx="8"/>
          </p:nvPr>
        </p:nvSpPr>
        <p:spPr>
          <a:xfrm>
            <a:off x="3854241" y="5399065"/>
            <a:ext cx="1823880" cy="365129"/>
          </a:xfrm>
        </p:spPr>
        <p:txBody>
          <a:bodyPr/>
          <a:lstStyle>
            <a:lvl1pPr>
              <a:defRPr/>
            </a:lvl1pPr>
          </a:lstStyle>
          <a:p>
            <a:pPr lvl="0"/>
            <a:fld id="{DDB1F086-C56C-4BFE-9EC0-89BC0E09B787}" type="slidenum">
              <a:t>‹#›</a:t>
            </a:fld>
            <a:endParaRPr lang="en-GB"/>
          </a:p>
        </p:txBody>
      </p:sp>
    </p:spTree>
    <p:extLst>
      <p:ext uri="{BB962C8B-B14F-4D97-AF65-F5344CB8AC3E}">
        <p14:creationId xmlns:p14="http://schemas.microsoft.com/office/powerpoint/2010/main" val="3310118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D69E4D-2312-1486-2476-1249DCD89979}"/>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372C4A86-10A8-B446-248B-4AAA93840583}"/>
              </a:ext>
            </a:extLst>
          </p:cNvPr>
          <p:cNvSpPr txBox="1">
            <a:spLocks noGrp="1"/>
          </p:cNvSpPr>
          <p:nvPr>
            <p:ph type="body" idx="1"/>
          </p:nvPr>
        </p:nvSpPr>
        <p:spPr>
          <a:xfrm>
            <a:off x="838203" y="1825627"/>
            <a:ext cx="10515600" cy="3475040"/>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8A6E078-68E0-7A1A-D108-46FD93B61ACA}"/>
              </a:ext>
            </a:extLst>
          </p:cNvPr>
          <p:cNvSpPr txBox="1">
            <a:spLocks noGrp="1"/>
          </p:cNvSpPr>
          <p:nvPr>
            <p:ph type="dt" sz="half" idx="2"/>
          </p:nvPr>
        </p:nvSpPr>
        <p:spPr>
          <a:xfrm>
            <a:off x="838203" y="5399065"/>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Arial"/>
              </a:defRPr>
            </a:lvl1pPr>
          </a:lstStyle>
          <a:p>
            <a:pPr lvl="0"/>
            <a:fld id="{B964002B-56E1-4F32-AFBF-504B3526C635}" type="datetime1">
              <a:rPr lang="en-GB"/>
              <a:pPr lvl="0"/>
              <a:t>09/10/2025</a:t>
            </a:fld>
            <a:endParaRPr lang="en-GB"/>
          </a:p>
        </p:txBody>
      </p:sp>
      <p:sp>
        <p:nvSpPr>
          <p:cNvPr id="5" name="Footer Placeholder 4">
            <a:extLst>
              <a:ext uri="{FF2B5EF4-FFF2-40B4-BE49-F238E27FC236}">
                <a16:creationId xmlns:a16="http://schemas.microsoft.com/office/drawing/2014/main" id="{AE225E37-2978-640B-8AFA-9CA0092918D9}"/>
              </a:ext>
            </a:extLst>
          </p:cNvPr>
          <p:cNvSpPr txBox="1">
            <a:spLocks noGrp="1"/>
          </p:cNvSpPr>
          <p:nvPr>
            <p:ph type="ftr" sz="quarter" idx="3"/>
          </p:nvPr>
        </p:nvSpPr>
        <p:spPr>
          <a:xfrm>
            <a:off x="4038603" y="5399065"/>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Arial"/>
              </a:defRPr>
            </a:lvl1pPr>
          </a:lstStyle>
          <a:p>
            <a:pPr lvl="0"/>
            <a:endParaRPr lang="en-GB"/>
          </a:p>
        </p:txBody>
      </p:sp>
      <p:sp>
        <p:nvSpPr>
          <p:cNvPr id="6" name="Slide Number Placeholder 5">
            <a:extLst>
              <a:ext uri="{FF2B5EF4-FFF2-40B4-BE49-F238E27FC236}">
                <a16:creationId xmlns:a16="http://schemas.microsoft.com/office/drawing/2014/main" id="{C6D2E21E-48F1-D25C-32A2-105B25C1387B}"/>
              </a:ext>
            </a:extLst>
          </p:cNvPr>
          <p:cNvSpPr txBox="1">
            <a:spLocks noGrp="1"/>
          </p:cNvSpPr>
          <p:nvPr>
            <p:ph type="sldNum" sz="quarter" idx="4"/>
          </p:nvPr>
        </p:nvSpPr>
        <p:spPr>
          <a:xfrm>
            <a:off x="8610603" y="5399065"/>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Arial"/>
              </a:defRPr>
            </a:lvl1pPr>
          </a:lstStyle>
          <a:p>
            <a:pPr lvl="0"/>
            <a:fld id="{3D259F23-6444-4C02-82A5-1A5C616EC1BE}" type="slidenum">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marL="0" marR="0" lvl="0" indent="0" algn="l" defTabSz="914400" rtl="0" fontAlgn="auto" hangingPunct="1">
        <a:lnSpc>
          <a:spcPct val="90000"/>
        </a:lnSpc>
        <a:spcBef>
          <a:spcPts val="0"/>
        </a:spcBef>
        <a:spcAft>
          <a:spcPts val="0"/>
        </a:spcAft>
        <a:buNone/>
        <a:tabLst/>
        <a:defRPr lang="en-US" sz="4400" b="1" i="0" u="none" strike="noStrike" kern="1200" cap="none" spc="0" baseline="0">
          <a:solidFill>
            <a:srgbClr val="202A44"/>
          </a:solidFill>
          <a:uFillTx/>
          <a:latin typeface="Arial"/>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Arial"/>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Arial"/>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Arial"/>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Arial"/>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Aria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14.jpg"/></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hmicfrs.justiceinspectorates.gov.uk/frs-assessments/kent-2023-2025/"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hyperlink" Target="https://www.kent.fire-uk.org/sites/default/files/dam/documents/kmfra/ctte_papers/kmfra_auth_2025-10-16_agenda-and-reports_item-c3_appendix-1.pdf"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0D07A2-EAFD-F219-D12A-1474C6C101C4}"/>
              </a:ext>
            </a:extLst>
          </p:cNvPr>
          <p:cNvSpPr>
            <a:spLocks noGrp="1"/>
          </p:cNvSpPr>
          <p:nvPr>
            <p:ph idx="1"/>
          </p:nvPr>
        </p:nvSpPr>
        <p:spPr>
          <a:xfrm>
            <a:off x="838203" y="698090"/>
            <a:ext cx="10515600" cy="4602577"/>
          </a:xfrm>
        </p:spPr>
        <p:txBody>
          <a:bodyPr>
            <a:normAutofit fontScale="92500" lnSpcReduction="20000"/>
          </a:bodyPr>
          <a:lstStyle/>
          <a:p>
            <a:pPr marL="0" indent="0">
              <a:buNone/>
            </a:pPr>
            <a:endParaRPr lang="en-GB" sz="6000" dirty="0"/>
          </a:p>
          <a:p>
            <a:pPr marL="0" indent="0" algn="ctr">
              <a:buNone/>
            </a:pPr>
            <a:r>
              <a:rPr lang="en-GB" sz="6000" b="1" dirty="0">
                <a:solidFill>
                  <a:srgbClr val="202A44"/>
                </a:solidFill>
              </a:rPr>
              <a:t>Kent and Medway Fire and Rescue Authority </a:t>
            </a:r>
          </a:p>
          <a:p>
            <a:pPr marL="0" indent="0" algn="ctr">
              <a:buNone/>
            </a:pPr>
            <a:endParaRPr lang="en-GB" sz="6000" b="1" dirty="0">
              <a:solidFill>
                <a:srgbClr val="202A44"/>
              </a:solidFill>
            </a:endParaRPr>
          </a:p>
          <a:p>
            <a:pPr marL="0" indent="0" algn="ctr">
              <a:buNone/>
            </a:pPr>
            <a:r>
              <a:rPr lang="en-GB" sz="6000" b="1" dirty="0">
                <a:solidFill>
                  <a:srgbClr val="202A44"/>
                </a:solidFill>
              </a:rPr>
              <a:t>C3. Information Update</a:t>
            </a:r>
            <a:endParaRPr lang="en-GB" sz="6000" b="1" dirty="0">
              <a:solidFill>
                <a:srgbClr val="202A44"/>
              </a:solidFill>
              <a:cs typeface="Arial"/>
            </a:endParaRPr>
          </a:p>
          <a:p>
            <a:pPr marL="0" indent="0" algn="ctr">
              <a:buNone/>
            </a:pPr>
            <a:r>
              <a:rPr lang="en-GB" sz="6000" b="1" dirty="0">
                <a:solidFill>
                  <a:srgbClr val="202A44"/>
                </a:solidFill>
              </a:rPr>
              <a:t>16 October 2025</a:t>
            </a:r>
            <a:endParaRPr lang="en-GB" sz="6000" b="1" dirty="0">
              <a:solidFill>
                <a:srgbClr val="202A44"/>
              </a:solidFill>
              <a:cs typeface="Arial"/>
            </a:endParaRPr>
          </a:p>
        </p:txBody>
      </p:sp>
    </p:spTree>
    <p:extLst>
      <p:ext uri="{BB962C8B-B14F-4D97-AF65-F5344CB8AC3E}">
        <p14:creationId xmlns:p14="http://schemas.microsoft.com/office/powerpoint/2010/main" val="17293905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061CF4-A332-6862-C0E9-FF8B455F38DC}"/>
              </a:ext>
            </a:extLst>
          </p:cNvPr>
          <p:cNvSpPr>
            <a:spLocks noGrp="1"/>
          </p:cNvSpPr>
          <p:nvPr>
            <p:ph idx="1"/>
          </p:nvPr>
        </p:nvSpPr>
        <p:spPr>
          <a:xfrm>
            <a:off x="838203" y="328773"/>
            <a:ext cx="10515600" cy="493263"/>
          </a:xfrm>
        </p:spPr>
        <p:txBody>
          <a:bodyPr/>
          <a:lstStyle/>
          <a:p>
            <a:pPr marL="0" lvl="0" indent="0" fontAlgn="base" hangingPunct="0">
              <a:lnSpc>
                <a:spcPct val="150000"/>
              </a:lnSpc>
              <a:buNone/>
            </a:pPr>
            <a:r>
              <a:rPr lang="en-GB" sz="1600" b="1" kern="14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Home Fire Safety Visits and Safe &amp; Well Visits</a:t>
            </a:r>
            <a:endParaRPr lang="en-GB" sz="1600" b="1">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endParaRPr lang="en-GB"/>
          </a:p>
        </p:txBody>
      </p:sp>
      <p:sp>
        <p:nvSpPr>
          <p:cNvPr id="6" name="TextBox 5">
            <a:extLst>
              <a:ext uri="{FF2B5EF4-FFF2-40B4-BE49-F238E27FC236}">
                <a16:creationId xmlns:a16="http://schemas.microsoft.com/office/drawing/2014/main" id="{091B64BB-772F-C6C4-243C-AB1971F32278}"/>
              </a:ext>
            </a:extLst>
          </p:cNvPr>
          <p:cNvSpPr txBox="1"/>
          <p:nvPr/>
        </p:nvSpPr>
        <p:spPr>
          <a:xfrm>
            <a:off x="838203" y="2930479"/>
            <a:ext cx="10972799" cy="3016723"/>
          </a:xfrm>
          <a:prstGeom prst="rect">
            <a:avLst/>
          </a:prstGeom>
          <a:noFill/>
        </p:spPr>
        <p:txBody>
          <a:bodyPr wrap="square">
            <a:spAutoFit/>
          </a:bodyPr>
          <a:lstStyle/>
          <a:p>
            <a:pPr marL="0" lvl="0" indent="0" fontAlgn="base" hangingPunct="0">
              <a:lnSpc>
                <a:spcPct val="150000"/>
              </a:lnSpc>
              <a:buNone/>
            </a:pPr>
            <a:r>
              <a:rPr lang="en-GB" sz="1600" b="1" kern="14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Building Safety</a:t>
            </a:r>
            <a:endParaRPr lang="en-GB" sz="1600" b="1">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marL="285750" indent="-285750" fontAlgn="base" hangingPunct="0">
              <a:lnSpc>
                <a:spcPct val="150000"/>
              </a:lnSpc>
              <a:buFont typeface="Arial" panose="020B0604020202020204" pitchFamily="34" charset="0"/>
              <a:buChar char="•"/>
            </a:pPr>
            <a:r>
              <a:rPr lang="en-GB" sz="1600" kern="1400">
                <a:effectLst/>
                <a:latin typeface="Arial" panose="020B0604020202020204" pitchFamily="34" charset="0"/>
                <a:ea typeface="Times New Roman" panose="02020603050405020304" pitchFamily="18" charset="0"/>
                <a:cs typeface="Times New Roman" panose="02020603050405020304" pitchFamily="18" charset="0"/>
              </a:rPr>
              <a:t>99.4% of building consultations received (817 of 822) were completed within 21 days.</a:t>
            </a:r>
            <a:endParaRPr lang="en-GB" sz="1600">
              <a:effectLst/>
              <a:latin typeface="Arial" panose="020B0604020202020204" pitchFamily="34" charset="0"/>
              <a:ea typeface="Calibri" panose="020F0502020204030204" pitchFamily="34" charset="0"/>
              <a:cs typeface="Times New Roman" panose="02020603050405020304" pitchFamily="18" charset="0"/>
            </a:endParaRPr>
          </a:p>
          <a:p>
            <a:pPr marL="285750" indent="-285750" fontAlgn="base" hangingPunct="0">
              <a:lnSpc>
                <a:spcPct val="150000"/>
              </a:lnSpc>
              <a:spcAft>
                <a:spcPts val="1000"/>
              </a:spcAft>
              <a:buFont typeface="Arial" panose="020B0604020202020204" pitchFamily="34" charset="0"/>
              <a:buChar char="•"/>
            </a:pPr>
            <a:r>
              <a:rPr lang="en-GB" sz="1600" kern="1400">
                <a:solidFill>
                  <a:schemeClr val="tx1"/>
                </a:solidFill>
                <a:latin typeface="Arial" panose="020B0604020202020204" pitchFamily="34" charset="0"/>
                <a:ea typeface="Times New Roman" panose="02020603050405020304" pitchFamily="18" charset="0"/>
                <a:cs typeface="Times New Roman" panose="02020603050405020304" pitchFamily="18" charset="0"/>
              </a:rPr>
              <a:t>531 audits were carr</a:t>
            </a:r>
            <a:r>
              <a:rPr lang="en-GB" sz="1600" kern="1400">
                <a:latin typeface="Arial" panose="020B0604020202020204" pitchFamily="34" charset="0"/>
                <a:ea typeface="Times New Roman" panose="02020603050405020304" pitchFamily="18" charset="0"/>
                <a:cs typeface="Times New Roman" panose="02020603050405020304" pitchFamily="18" charset="0"/>
              </a:rPr>
              <a:t>ied out in total, of which 306 were satisfactory and 226 were unsatisfactory in outcome.</a:t>
            </a:r>
            <a:endParaRPr lang="en-GB" sz="1600" kern="14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p>
            <a:pPr marL="285750" indent="-285750" fontAlgn="base" hangingPunct="0">
              <a:lnSpc>
                <a:spcPct val="150000"/>
              </a:lnSpc>
              <a:spcAft>
                <a:spcPts val="1000"/>
              </a:spcAft>
              <a:buFont typeface="Arial" panose="020B0604020202020204" pitchFamily="34" charset="0"/>
              <a:buChar char="•"/>
            </a:pPr>
            <a:endParaRPr lang="en-GB" sz="1600" kern="14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p>
            <a:pPr lvl="1" fontAlgn="base" hangingPunct="0">
              <a:lnSpc>
                <a:spcPct val="150000"/>
              </a:lnSpc>
              <a:spcAft>
                <a:spcPts val="1000"/>
              </a:spcAft>
            </a:pPr>
            <a:endParaRPr lang="en-GB" sz="1600" b="1" kern="14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p>
            <a:pPr marL="0" lvl="0" indent="0" fontAlgn="base" hangingPunct="0">
              <a:lnSpc>
                <a:spcPct val="150000"/>
              </a:lnSpc>
              <a:buNone/>
            </a:pPr>
            <a:endParaRPr lang="en-GB" sz="1600" b="1" kern="1400">
              <a:latin typeface="Arial" panose="020B0604020202020204" pitchFamily="34" charset="0"/>
              <a:ea typeface="Times New Roman" panose="02020603050405020304" pitchFamily="18" charset="0"/>
              <a:cs typeface="Times New Roman" panose="02020603050405020304" pitchFamily="18" charset="0"/>
            </a:endParaRPr>
          </a:p>
          <a:p>
            <a:pPr marL="0" lvl="0" indent="0" fontAlgn="base" hangingPunct="0">
              <a:lnSpc>
                <a:spcPct val="150000"/>
              </a:lnSpc>
              <a:buNone/>
            </a:pPr>
            <a:endParaRPr lang="en-GB" sz="1600" b="1" kern="14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FB785413-7FDF-7B13-2738-AF6C6AA33E9D}"/>
              </a:ext>
            </a:extLst>
          </p:cNvPr>
          <p:cNvSpPr txBox="1"/>
          <p:nvPr/>
        </p:nvSpPr>
        <p:spPr>
          <a:xfrm>
            <a:off x="8207885" y="1323527"/>
            <a:ext cx="3311670" cy="887231"/>
          </a:xfrm>
          <a:prstGeom prst="rect">
            <a:avLst/>
          </a:prstGeom>
          <a:noFill/>
        </p:spPr>
        <p:txBody>
          <a:bodyPr wrap="square">
            <a:spAutoFit/>
          </a:bodyPr>
          <a:lstStyle/>
          <a:p>
            <a:pPr fontAlgn="base" hangingPunct="0">
              <a:lnSpc>
                <a:spcPct val="200000"/>
              </a:lnSpc>
            </a:pPr>
            <a:r>
              <a:rPr lang="en-GB" sz="1400" kern="1400">
                <a:solidFill>
                  <a:schemeClr val="tx1"/>
                </a:solidFill>
                <a:latin typeface="Arial" panose="020B0604020202020204" pitchFamily="34" charset="0"/>
                <a:ea typeface="Times New Roman" panose="02020603050405020304" pitchFamily="18" charset="0"/>
                <a:cs typeface="Times New Roman" panose="02020603050405020304" pitchFamily="18" charset="0"/>
              </a:rPr>
              <a:t>5,010</a:t>
            </a:r>
            <a:r>
              <a:rPr lang="en-GB" sz="1400" kern="14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Safe and Well Visits carried out</a:t>
            </a:r>
          </a:p>
          <a:p>
            <a:pPr fontAlgn="base" hangingPunct="0">
              <a:lnSpc>
                <a:spcPct val="200000"/>
              </a:lnSpc>
            </a:pPr>
            <a:r>
              <a:rPr lang="en-GB" sz="1400" kern="1400">
                <a:latin typeface="Arial" panose="020B0604020202020204" pitchFamily="34" charset="0"/>
                <a:ea typeface="Times New Roman" panose="02020603050405020304" pitchFamily="18" charset="0"/>
                <a:cs typeface="Times New Roman" panose="02020603050405020304" pitchFamily="18" charset="0"/>
              </a:rPr>
              <a:t>50.1% of the target of 10,000</a:t>
            </a:r>
            <a:r>
              <a:rPr lang="en-GB" sz="1400" kern="14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15D1600E-8D29-A843-C625-A1AE67FA3A2B}"/>
              </a:ext>
            </a:extLst>
          </p:cNvPr>
          <p:cNvSpPr txBox="1"/>
          <p:nvPr/>
        </p:nvSpPr>
        <p:spPr>
          <a:xfrm>
            <a:off x="2670472" y="1374989"/>
            <a:ext cx="3260510" cy="826958"/>
          </a:xfrm>
          <a:prstGeom prst="rect">
            <a:avLst/>
          </a:prstGeom>
          <a:noFill/>
        </p:spPr>
        <p:txBody>
          <a:bodyPr wrap="square">
            <a:spAutoFit/>
          </a:bodyPr>
          <a:lstStyle/>
          <a:p>
            <a:pPr fontAlgn="base" hangingPunct="0">
              <a:lnSpc>
                <a:spcPct val="150000"/>
              </a:lnSpc>
              <a:spcAft>
                <a:spcPts val="1000"/>
              </a:spcAft>
            </a:pPr>
            <a:r>
              <a:rPr lang="en-GB" sz="1400" kern="1400">
                <a:latin typeface="Arial" panose="020B0604020202020204" pitchFamily="34" charset="0"/>
                <a:ea typeface="Times New Roman" panose="02020603050405020304" pitchFamily="18" charset="0"/>
                <a:cs typeface="Times New Roman" panose="02020603050405020304" pitchFamily="18" charset="0"/>
              </a:rPr>
              <a:t>6,781</a:t>
            </a:r>
            <a:r>
              <a:rPr lang="en-GB" sz="1400" kern="14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Home Safety Visits carried out</a:t>
            </a:r>
          </a:p>
          <a:p>
            <a:pPr fontAlgn="base" hangingPunct="0">
              <a:lnSpc>
                <a:spcPct val="150000"/>
              </a:lnSpc>
              <a:spcAft>
                <a:spcPts val="1000"/>
              </a:spcAft>
            </a:pPr>
            <a:r>
              <a:rPr lang="en-GB" sz="1400" kern="1400">
                <a:latin typeface="Arial" panose="020B0604020202020204" pitchFamily="34" charset="0"/>
                <a:ea typeface="Times New Roman" panose="02020603050405020304" pitchFamily="18" charset="0"/>
                <a:cs typeface="Times New Roman" panose="02020603050405020304" pitchFamily="18" charset="0"/>
              </a:rPr>
              <a:t>45.2% of the target of 15,000</a:t>
            </a:r>
            <a:endParaRPr lang="en-GB" sz="1400" kern="1400">
              <a:solidFill>
                <a:schemeClr val="tx1"/>
              </a:solidFill>
              <a:latin typeface="Arial" panose="020B0604020202020204" pitchFamily="34" charset="0"/>
              <a:ea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6E6D22C8-1E53-3256-394D-888A156E1163}"/>
              </a:ext>
            </a:extLst>
          </p:cNvPr>
          <p:cNvPicPr>
            <a:picLocks noChangeAspect="1"/>
          </p:cNvPicPr>
          <p:nvPr/>
        </p:nvPicPr>
        <p:blipFill>
          <a:blip r:embed="rId2"/>
          <a:srcRect l="26098" t="10249" r="24238" b="35304"/>
          <a:stretch>
            <a:fillRect/>
          </a:stretch>
        </p:blipFill>
        <p:spPr>
          <a:xfrm>
            <a:off x="342409" y="1179374"/>
            <a:ext cx="2276903" cy="1500359"/>
          </a:xfrm>
          <a:prstGeom prst="rect">
            <a:avLst/>
          </a:prstGeom>
        </p:spPr>
      </p:pic>
      <p:pic>
        <p:nvPicPr>
          <p:cNvPr id="9" name="Picture 8">
            <a:extLst>
              <a:ext uri="{FF2B5EF4-FFF2-40B4-BE49-F238E27FC236}">
                <a16:creationId xmlns:a16="http://schemas.microsoft.com/office/drawing/2014/main" id="{1AE9340F-4D47-E9EC-7E91-A30F813FD82C}"/>
              </a:ext>
            </a:extLst>
          </p:cNvPr>
          <p:cNvPicPr>
            <a:picLocks noChangeAspect="1"/>
          </p:cNvPicPr>
          <p:nvPr/>
        </p:nvPicPr>
        <p:blipFill>
          <a:blip r:embed="rId3"/>
          <a:srcRect l="25484" t="10249" r="24851" b="35304"/>
          <a:stretch>
            <a:fillRect/>
          </a:stretch>
        </p:blipFill>
        <p:spPr>
          <a:xfrm>
            <a:off x="5982142" y="1179373"/>
            <a:ext cx="2276903" cy="1500359"/>
          </a:xfrm>
          <a:prstGeom prst="rect">
            <a:avLst/>
          </a:prstGeom>
        </p:spPr>
      </p:pic>
    </p:spTree>
    <p:extLst>
      <p:ext uri="{BB962C8B-B14F-4D97-AF65-F5344CB8AC3E}">
        <p14:creationId xmlns:p14="http://schemas.microsoft.com/office/powerpoint/2010/main" val="14307776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680EC-47D9-562E-AAAD-5C2E326789A4}"/>
              </a:ext>
            </a:extLst>
          </p:cNvPr>
          <p:cNvSpPr txBox="1">
            <a:spLocks noGrp="1"/>
          </p:cNvSpPr>
          <p:nvPr>
            <p:ph type="ctrTitle"/>
          </p:nvPr>
        </p:nvSpPr>
        <p:spPr>
          <a:xfrm>
            <a:off x="838203" y="868361"/>
            <a:ext cx="10515600" cy="2387598"/>
          </a:xfrm>
        </p:spPr>
        <p:txBody>
          <a:bodyPr>
            <a:normAutofit/>
          </a:bodyPr>
          <a:lstStyle/>
          <a:p>
            <a:pPr lvl="0"/>
            <a:r>
              <a:rPr lang="en-GB"/>
              <a:t>C. Response and resilience update</a:t>
            </a:r>
          </a:p>
        </p:txBody>
      </p:sp>
      <p:sp>
        <p:nvSpPr>
          <p:cNvPr id="3" name="Subtitle 2">
            <a:extLst>
              <a:ext uri="{FF2B5EF4-FFF2-40B4-BE49-F238E27FC236}">
                <a16:creationId xmlns:a16="http://schemas.microsoft.com/office/drawing/2014/main" id="{7FAACF6B-9F1D-FC48-DADA-40DAD0918753}"/>
              </a:ext>
            </a:extLst>
          </p:cNvPr>
          <p:cNvSpPr txBox="1">
            <a:spLocks noGrp="1"/>
          </p:cNvSpPr>
          <p:nvPr>
            <p:ph type="subTitle" idx="1"/>
          </p:nvPr>
        </p:nvSpPr>
        <p:spPr>
          <a:xfrm>
            <a:off x="838203" y="3602041"/>
            <a:ext cx="10515600" cy="1970084"/>
          </a:xfrm>
        </p:spPr>
        <p:txBody>
          <a:bodyPr>
            <a:normAutofit fontScale="32500" lnSpcReduction="20000"/>
          </a:bodyPr>
          <a:lstStyle/>
          <a:p>
            <a:pPr lvl="0">
              <a:lnSpc>
                <a:spcPct val="80000"/>
              </a:lnSpc>
            </a:pPr>
            <a:endParaRPr lang="en-GB" dirty="0"/>
          </a:p>
          <a:p>
            <a:pPr lvl="0">
              <a:lnSpc>
                <a:spcPct val="80000"/>
              </a:lnSpc>
            </a:pPr>
            <a:r>
              <a:rPr lang="en-GB" sz="7000" dirty="0"/>
              <a:t>October 2025 </a:t>
            </a:r>
            <a:endParaRPr lang="en-GB" sz="7000" dirty="0">
              <a:cs typeface="Arial"/>
            </a:endParaRPr>
          </a:p>
          <a:p>
            <a:pPr lvl="0">
              <a:lnSpc>
                <a:spcPct val="80000"/>
              </a:lnSpc>
            </a:pPr>
            <a:endParaRPr lang="en-GB" sz="5500" dirty="0">
              <a:cs typeface="Arial"/>
            </a:endParaRPr>
          </a:p>
          <a:p>
            <a:pPr lvl="0">
              <a:lnSpc>
                <a:spcPct val="80000"/>
              </a:lnSpc>
            </a:pPr>
            <a:r>
              <a:rPr lang="en-GB" sz="5500" dirty="0"/>
              <a:t>For further information please contact: </a:t>
            </a:r>
            <a:endParaRPr lang="en-GB" sz="5500" dirty="0">
              <a:cs typeface="Arial"/>
            </a:endParaRPr>
          </a:p>
          <a:p>
            <a:pPr>
              <a:lnSpc>
                <a:spcPct val="80000"/>
              </a:lnSpc>
            </a:pPr>
            <a:r>
              <a:rPr lang="en-GB" sz="5500" dirty="0"/>
              <a:t>Matt Deadman, Director – Response and Resilience</a:t>
            </a:r>
            <a:endParaRPr lang="en-GB" sz="5500" dirty="0">
              <a:cs typeface="Arial"/>
            </a:endParaRPr>
          </a:p>
          <a:p>
            <a:pPr lvl="0">
              <a:lnSpc>
                <a:spcPct val="80000"/>
              </a:lnSpc>
            </a:pPr>
            <a:endParaRPr lang="en-GB" dirty="0"/>
          </a:p>
          <a:p>
            <a:pPr lvl="0">
              <a:lnSpc>
                <a:spcPct val="80000"/>
              </a:lnSpc>
            </a:pPr>
            <a:r>
              <a:rPr lang="en-GB" dirty="0"/>
              <a:t> </a:t>
            </a:r>
            <a:endParaRPr lang="en-GB" dirty="0">
              <a:cs typeface="Arial"/>
            </a:endParaRPr>
          </a:p>
        </p:txBody>
      </p:sp>
    </p:spTree>
    <p:extLst>
      <p:ext uri="{BB962C8B-B14F-4D97-AF65-F5344CB8AC3E}">
        <p14:creationId xmlns:p14="http://schemas.microsoft.com/office/powerpoint/2010/main" val="24266047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5F8B3-13A5-F943-AA4F-C21C571FCE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25D015-0661-8211-DE30-2C5893F2ADA3}"/>
              </a:ext>
            </a:extLst>
          </p:cNvPr>
          <p:cNvSpPr>
            <a:spLocks noGrp="1"/>
          </p:cNvSpPr>
          <p:nvPr>
            <p:ph type="title"/>
          </p:nvPr>
        </p:nvSpPr>
        <p:spPr>
          <a:xfrm>
            <a:off x="272594" y="-153909"/>
            <a:ext cx="10515600" cy="1325559"/>
          </a:xfrm>
        </p:spPr>
        <p:txBody>
          <a:bodyPr/>
          <a:lstStyle/>
          <a:p>
            <a:r>
              <a:rPr lang="en-GB" dirty="0"/>
              <a:t>Notes on Operational Response</a:t>
            </a:r>
          </a:p>
        </p:txBody>
      </p:sp>
      <p:sp>
        <p:nvSpPr>
          <p:cNvPr id="4" name="TextBox 3">
            <a:extLst>
              <a:ext uri="{FF2B5EF4-FFF2-40B4-BE49-F238E27FC236}">
                <a16:creationId xmlns:a16="http://schemas.microsoft.com/office/drawing/2014/main" id="{E44B4571-79AA-B732-32AA-24E02BE6B473}"/>
              </a:ext>
            </a:extLst>
          </p:cNvPr>
          <p:cNvSpPr txBox="1"/>
          <p:nvPr/>
        </p:nvSpPr>
        <p:spPr>
          <a:xfrm>
            <a:off x="272594" y="1358692"/>
            <a:ext cx="6631126" cy="477053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u="sng" dirty="0">
                <a:latin typeface="Arial"/>
                <a:cs typeface="Arial"/>
              </a:rPr>
              <a:t>Major incident support to Dorset &amp; Wiltshire</a:t>
            </a:r>
          </a:p>
          <a:p>
            <a:endParaRPr lang="en-US" sz="1600" b="1" u="sng" dirty="0">
              <a:latin typeface="Arial"/>
              <a:cs typeface="Arial"/>
            </a:endParaRPr>
          </a:p>
          <a:p>
            <a:r>
              <a:rPr lang="en-US" sz="1600" dirty="0">
                <a:latin typeface="Arial"/>
                <a:cs typeface="Arial"/>
              </a:rPr>
              <a:t>In August we received a request to support Dorset &amp; Wiltshire Fire and Rescue Service to fight a fire on Holt Heath. DWFRS declared a major incident. The fire was burning for a week. 72 hectares were burnt. Kent Fire and Rescue Service provided fire fighting resources, including our new wildfire vehicles (see slide “Fleet and Equipment Services”).</a:t>
            </a:r>
          </a:p>
          <a:p>
            <a:r>
              <a:rPr lang="en-US" sz="1600" dirty="0">
                <a:latin typeface="Arial"/>
                <a:cs typeface="Arial"/>
              </a:rPr>
              <a:t>DWFRS subsequently wrote to the Service thanking our colleagues for their professionalism and dedication throughout the incident.</a:t>
            </a:r>
          </a:p>
          <a:p>
            <a:endParaRPr lang="en-US" sz="1600" dirty="0">
              <a:latin typeface="Arial"/>
              <a:cs typeface="Arial"/>
            </a:endParaRPr>
          </a:p>
          <a:p>
            <a:r>
              <a:rPr lang="en-US" sz="1600" b="1" u="sng" dirty="0">
                <a:latin typeface="Arial"/>
                <a:cs typeface="Arial"/>
              </a:rPr>
              <a:t>Emergency Cover Review</a:t>
            </a:r>
          </a:p>
          <a:p>
            <a:endParaRPr lang="en-US" sz="1600" dirty="0">
              <a:latin typeface="Arial"/>
              <a:cs typeface="Arial"/>
            </a:endParaRPr>
          </a:p>
          <a:p>
            <a:r>
              <a:rPr lang="en-US" sz="1600" dirty="0">
                <a:latin typeface="Arial"/>
                <a:cs typeface="Arial"/>
              </a:rPr>
              <a:t>We have started an emergency cover review. This will use historic data and future forecasting to determine whether we have the right resources in the right places. Fire Authority members will be kept informed of the progress of the review, with any recommendations for change planned to come to the summer 2026 meeting of the Authority.</a:t>
            </a:r>
          </a:p>
          <a:p>
            <a:endParaRPr lang="en-US" sz="1600" dirty="0">
              <a:latin typeface="Arial"/>
              <a:cs typeface="Arial"/>
            </a:endParaRPr>
          </a:p>
          <a:p>
            <a:endParaRPr lang="en-US" sz="1600" dirty="0">
              <a:latin typeface="Arial"/>
              <a:cs typeface="Arial"/>
            </a:endParaRPr>
          </a:p>
        </p:txBody>
      </p:sp>
      <p:pic>
        <p:nvPicPr>
          <p:cNvPr id="6" name="Picture 5" descr="A fire in the night&#10;&#10;AI-generated content may be incorrect.">
            <a:extLst>
              <a:ext uri="{FF2B5EF4-FFF2-40B4-BE49-F238E27FC236}">
                <a16:creationId xmlns:a16="http://schemas.microsoft.com/office/drawing/2014/main" id="{0F5FF44E-B224-0880-3B0F-717BED5B4BE6}"/>
              </a:ext>
            </a:extLst>
          </p:cNvPr>
          <p:cNvPicPr>
            <a:picLocks noChangeAspect="1"/>
          </p:cNvPicPr>
          <p:nvPr/>
        </p:nvPicPr>
        <p:blipFill>
          <a:blip r:embed="rId2">
            <a:extLst>
              <a:ext uri="{28A0092B-C50C-407E-A947-70E740481C1C}">
                <a14:useLocalDpi xmlns:a14="http://schemas.microsoft.com/office/drawing/2010/main" val="0"/>
              </a:ext>
            </a:extLst>
          </a:blip>
          <a:srcRect r="37688" b="15667"/>
          <a:stretch>
            <a:fillRect/>
          </a:stretch>
        </p:blipFill>
        <p:spPr>
          <a:xfrm>
            <a:off x="7079742" y="1470135"/>
            <a:ext cx="4953000" cy="377063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715392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AB06F-F095-4AAE-BAA7-116800436556}"/>
              </a:ext>
            </a:extLst>
          </p:cNvPr>
          <p:cNvSpPr>
            <a:spLocks noGrp="1"/>
          </p:cNvSpPr>
          <p:nvPr>
            <p:ph type="title"/>
          </p:nvPr>
        </p:nvSpPr>
        <p:spPr>
          <a:xfrm>
            <a:off x="272594" y="-153909"/>
            <a:ext cx="10515600" cy="1325559"/>
          </a:xfrm>
        </p:spPr>
        <p:txBody>
          <a:bodyPr/>
          <a:lstStyle/>
          <a:p>
            <a:r>
              <a:rPr lang="en-GB"/>
              <a:t>Service delivery</a:t>
            </a:r>
          </a:p>
        </p:txBody>
      </p:sp>
      <p:pic>
        <p:nvPicPr>
          <p:cNvPr id="5" name="Picture 4" descr="A group of firefighters in yellow jackets&#10;&#10;Description automatically generated">
            <a:extLst>
              <a:ext uri="{FF2B5EF4-FFF2-40B4-BE49-F238E27FC236}">
                <a16:creationId xmlns:a16="http://schemas.microsoft.com/office/drawing/2014/main" id="{9A8E12B0-42EE-73B7-EEA1-93F4F306FA36}"/>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652891" y="1240718"/>
            <a:ext cx="4398139" cy="4262140"/>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714B126E-9CDD-74EA-F6FB-DC84358F3E08}"/>
              </a:ext>
            </a:extLst>
          </p:cNvPr>
          <p:cNvSpPr txBox="1"/>
          <p:nvPr/>
        </p:nvSpPr>
        <p:spPr>
          <a:xfrm>
            <a:off x="272594" y="800909"/>
            <a:ext cx="7289496" cy="280076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u="sng" dirty="0">
                <a:latin typeface="Arial"/>
                <a:cs typeface="Arial"/>
              </a:rPr>
              <a:t>Replacement workforce planning system</a:t>
            </a:r>
          </a:p>
          <a:p>
            <a:endParaRPr lang="en-US" sz="1600" b="1" u="sng" dirty="0">
              <a:latin typeface="Arial"/>
              <a:cs typeface="Arial"/>
            </a:endParaRPr>
          </a:p>
          <a:p>
            <a:r>
              <a:rPr lang="en-US" sz="1600" dirty="0">
                <a:latin typeface="Arial"/>
                <a:cs typeface="Arial"/>
              </a:rPr>
              <a:t>In September we signed a contract with Fire Service Rota to supply the replacement for our workforce planning system. This system tracks the skills and availability of our operational colleagues, ensuring we have the right people in the right place to deliver fire cover.</a:t>
            </a:r>
          </a:p>
          <a:p>
            <a:r>
              <a:rPr lang="en-US" sz="1600" dirty="0">
                <a:latin typeface="Arial"/>
                <a:cs typeface="Arial"/>
              </a:rPr>
              <a:t>The new system will help us provide better data to make resourcing decisions, as well as providing a better user experience for our on call colleagues. We anticipate that the new system will help improve on call fire engine availability as it will be easier for colleagues to enter additional hours and will help identify where we have shortfalls.</a:t>
            </a:r>
          </a:p>
        </p:txBody>
      </p:sp>
      <p:sp>
        <p:nvSpPr>
          <p:cNvPr id="8" name="TextBox 7">
            <a:extLst>
              <a:ext uri="{FF2B5EF4-FFF2-40B4-BE49-F238E27FC236}">
                <a16:creationId xmlns:a16="http://schemas.microsoft.com/office/drawing/2014/main" id="{EE3C0C95-7738-E46B-CF91-A8501E0F4F8A}"/>
              </a:ext>
            </a:extLst>
          </p:cNvPr>
          <p:cNvSpPr txBox="1"/>
          <p:nvPr/>
        </p:nvSpPr>
        <p:spPr>
          <a:xfrm>
            <a:off x="272594" y="3601676"/>
            <a:ext cx="7289496" cy="230832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u="sng" dirty="0">
                <a:latin typeface="Arial"/>
                <a:cs typeface="Arial"/>
              </a:rPr>
              <a:t>On-Call Availability</a:t>
            </a:r>
          </a:p>
          <a:p>
            <a:endParaRPr lang="en-US" sz="1600" b="1" u="sng" dirty="0">
              <a:cs typeface="Arial"/>
            </a:endParaRPr>
          </a:p>
          <a:p>
            <a:r>
              <a:rPr lang="en-US" sz="1600" dirty="0">
                <a:latin typeface="Arial"/>
                <a:cs typeface="Arial"/>
              </a:rPr>
              <a:t>Our project to boost on-call fire engine availability continues to make progress. Since the last meeting we have reviewed our pilot initiative, using colleagues more flexibly across stations in their local area. This has seen an increase in availability. We are currently reviewing whether to roll this out more widely. We have also seen great results with targeted recruitment in on call areas and have brought 2 cohorts of on call fire fighters through their initial training This will lead to increased availability on </a:t>
            </a:r>
            <a:r>
              <a:rPr lang="en-US" sz="1600" dirty="0" err="1">
                <a:latin typeface="Arial"/>
                <a:cs typeface="Arial"/>
              </a:rPr>
              <a:t>on</a:t>
            </a:r>
            <a:r>
              <a:rPr lang="en-US" sz="1600" dirty="0">
                <a:latin typeface="Arial"/>
                <a:cs typeface="Arial"/>
              </a:rPr>
              <a:t> call stations.</a:t>
            </a:r>
          </a:p>
        </p:txBody>
      </p:sp>
    </p:spTree>
    <p:extLst>
      <p:ext uri="{BB962C8B-B14F-4D97-AF65-F5344CB8AC3E}">
        <p14:creationId xmlns:p14="http://schemas.microsoft.com/office/powerpoint/2010/main" val="8394271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EF624-4C5E-9425-71DB-741BC7D9B8F6}"/>
              </a:ext>
            </a:extLst>
          </p:cNvPr>
          <p:cNvSpPr>
            <a:spLocks noGrp="1"/>
          </p:cNvSpPr>
          <p:nvPr>
            <p:ph type="title"/>
          </p:nvPr>
        </p:nvSpPr>
        <p:spPr>
          <a:xfrm>
            <a:off x="187753" y="-96784"/>
            <a:ext cx="10515600" cy="1325559"/>
          </a:xfrm>
        </p:spPr>
        <p:txBody>
          <a:bodyPr/>
          <a:lstStyle/>
          <a:p>
            <a:r>
              <a:rPr lang="en-GB" dirty="0"/>
              <a:t>Operational policy &amp; capability</a:t>
            </a:r>
          </a:p>
        </p:txBody>
      </p:sp>
      <p:sp>
        <p:nvSpPr>
          <p:cNvPr id="4" name="TextBox 3">
            <a:extLst>
              <a:ext uri="{FF2B5EF4-FFF2-40B4-BE49-F238E27FC236}">
                <a16:creationId xmlns:a16="http://schemas.microsoft.com/office/drawing/2014/main" id="{6ECA4629-04C1-C6C0-58B2-0711A3A03B84}"/>
              </a:ext>
            </a:extLst>
          </p:cNvPr>
          <p:cNvSpPr txBox="1"/>
          <p:nvPr/>
        </p:nvSpPr>
        <p:spPr>
          <a:xfrm>
            <a:off x="5370576" y="1069867"/>
            <a:ext cx="6749943" cy="5016758"/>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u="sng" dirty="0">
                <a:latin typeface="Arial"/>
                <a:cs typeface="Arial"/>
              </a:rPr>
              <a:t>Marauding Terror Attack</a:t>
            </a:r>
          </a:p>
          <a:p>
            <a:endParaRPr lang="en-US" sz="1600" dirty="0">
              <a:latin typeface="Arial"/>
              <a:cs typeface="Arial"/>
            </a:endParaRPr>
          </a:p>
          <a:p>
            <a:r>
              <a:rPr lang="en-US" sz="1600" dirty="0">
                <a:latin typeface="Arial"/>
                <a:cs typeface="Arial"/>
              </a:rPr>
              <a:t>We were recently audited by National Resilience (the sector body for coordinating national capabilities) on our Marauding Terror Attack arrangements. We were pleased with the outcome, which highlighted that overall we have good arrangements in place. We were assessed as being fully compliant with national standards in 6 out of 8 areas, with the remaining 2 areas identified as low-risk non-compliance. We are developing a plan to address those areas. </a:t>
            </a:r>
          </a:p>
          <a:p>
            <a:endParaRPr lang="en-US" sz="1600" dirty="0">
              <a:latin typeface="Arial"/>
              <a:cs typeface="Arial"/>
            </a:endParaRPr>
          </a:p>
          <a:p>
            <a:r>
              <a:rPr lang="en-US" sz="1600" u="sng" dirty="0">
                <a:latin typeface="Arial"/>
                <a:cs typeface="Arial"/>
              </a:rPr>
              <a:t>High Rise Incidents</a:t>
            </a:r>
            <a:endParaRPr lang="en-US" sz="1600" dirty="0">
              <a:latin typeface="Arial"/>
              <a:cs typeface="Arial"/>
            </a:endParaRPr>
          </a:p>
          <a:p>
            <a:endParaRPr lang="en-US" sz="1600" u="sng" dirty="0">
              <a:latin typeface="Arial"/>
              <a:cs typeface="Arial"/>
            </a:endParaRPr>
          </a:p>
          <a:p>
            <a:r>
              <a:rPr lang="en-US" sz="1600" dirty="0">
                <a:latin typeface="Arial"/>
                <a:cs typeface="Arial"/>
              </a:rPr>
              <a:t>HMICFRS stated that “the Service is well prepared to deal with a fire in a tall building”. This follows a significant amount of work, learning from the Grenfell Tower Inquiry recommendations, to embed a new process for managing information about people trapped in buildings. </a:t>
            </a:r>
          </a:p>
          <a:p>
            <a:r>
              <a:rPr lang="en-US" sz="1600" dirty="0">
                <a:latin typeface="Arial"/>
                <a:cs typeface="Arial"/>
              </a:rPr>
              <a:t>We are now working with partner services to share this information across control rooms to improve our resilience for large call volumes.</a:t>
            </a:r>
          </a:p>
          <a:p>
            <a:r>
              <a:rPr lang="en-US" sz="1600" dirty="0">
                <a:latin typeface="Arial"/>
                <a:cs typeface="Arial"/>
              </a:rPr>
              <a:t> </a:t>
            </a:r>
          </a:p>
          <a:p>
            <a:endParaRPr lang="en-US" sz="1600" dirty="0">
              <a:cs typeface="Arial"/>
            </a:endParaRPr>
          </a:p>
        </p:txBody>
      </p:sp>
      <p:pic>
        <p:nvPicPr>
          <p:cNvPr id="5" name="Picture 4" descr="A group of firefighters standing in a street&#10;&#10;AI-generated content may be incorrect.">
            <a:extLst>
              <a:ext uri="{FF2B5EF4-FFF2-40B4-BE49-F238E27FC236}">
                <a16:creationId xmlns:a16="http://schemas.microsoft.com/office/drawing/2014/main" id="{E5DF059C-2950-C033-7634-FFC4769E5841}"/>
              </a:ext>
            </a:extLst>
          </p:cNvPr>
          <p:cNvPicPr>
            <a:picLocks noChangeAspect="1"/>
          </p:cNvPicPr>
          <p:nvPr/>
        </p:nvPicPr>
        <p:blipFill>
          <a:blip r:embed="rId4">
            <a:extLst>
              <a:ext uri="{28A0092B-C50C-407E-A947-70E740481C1C}">
                <a14:useLocalDpi xmlns:a14="http://schemas.microsoft.com/office/drawing/2010/main" val="0"/>
              </a:ext>
            </a:extLst>
          </a:blip>
          <a:srcRect l="24777" r="13505" b="7936"/>
          <a:stretch>
            <a:fillRect/>
          </a:stretch>
        </p:blipFill>
        <p:spPr>
          <a:xfrm>
            <a:off x="347543" y="1414670"/>
            <a:ext cx="4801400" cy="40286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97663103"/>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944E9-3D99-5C02-C262-CDED1F9F10BF}"/>
              </a:ext>
            </a:extLst>
          </p:cNvPr>
          <p:cNvSpPr>
            <a:spLocks noGrp="1"/>
          </p:cNvSpPr>
          <p:nvPr>
            <p:ph type="title"/>
          </p:nvPr>
        </p:nvSpPr>
        <p:spPr>
          <a:xfrm>
            <a:off x="280419" y="0"/>
            <a:ext cx="10515600" cy="1325559"/>
          </a:xfrm>
        </p:spPr>
        <p:txBody>
          <a:bodyPr/>
          <a:lstStyle/>
          <a:p>
            <a:r>
              <a:rPr lang="en-GB"/>
              <a:t>Resilience</a:t>
            </a:r>
          </a:p>
        </p:txBody>
      </p:sp>
      <p:sp>
        <p:nvSpPr>
          <p:cNvPr id="3" name="Content Placeholder 2">
            <a:extLst>
              <a:ext uri="{FF2B5EF4-FFF2-40B4-BE49-F238E27FC236}">
                <a16:creationId xmlns:a16="http://schemas.microsoft.com/office/drawing/2014/main" id="{0259A4D5-8B44-3556-A1EB-768F563B19D4}"/>
              </a:ext>
            </a:extLst>
          </p:cNvPr>
          <p:cNvSpPr>
            <a:spLocks noGrp="1"/>
          </p:cNvSpPr>
          <p:nvPr>
            <p:ph idx="1"/>
          </p:nvPr>
        </p:nvSpPr>
        <p:spPr>
          <a:xfrm>
            <a:off x="4848823" y="944640"/>
            <a:ext cx="7343177" cy="4417115"/>
          </a:xfrm>
          <a:ln>
            <a:noFill/>
          </a:ln>
        </p:spPr>
        <p:txBody>
          <a:bodyPr vert="horz" lIns="91440" tIns="45720" rIns="91440" bIns="45720" rtlCol="0" anchor="t">
            <a:noAutofit/>
          </a:bodyPr>
          <a:lstStyle/>
          <a:p>
            <a:pPr marL="0" indent="0">
              <a:buNone/>
            </a:pPr>
            <a:r>
              <a:rPr lang="en-GB" sz="1600" dirty="0">
                <a:solidFill>
                  <a:schemeClr val="tx1"/>
                </a:solidFill>
                <a:ea typeface="+mn-ea"/>
                <a:cs typeface="Arial"/>
              </a:rPr>
              <a:t>Water provisions – work continues between KFRS, NFCC, Water UK and MHCLG relating to risks identified around the lack of water (flow and pressure) for firefighting – New National Guidance published.  We are also looking to introduce more bulk water carriers into the Service, as well as putting bigger water tanks on any new fire engines we buy, to make sure crews have the water they need in the early stages of an incident.</a:t>
            </a:r>
          </a:p>
          <a:p>
            <a:pPr marL="0" indent="0">
              <a:buNone/>
            </a:pPr>
            <a:endParaRPr lang="en-GB" sz="1600" dirty="0">
              <a:solidFill>
                <a:schemeClr val="tx1"/>
              </a:solidFill>
              <a:ea typeface="+mn-ea"/>
              <a:cs typeface="Arial"/>
            </a:endParaRPr>
          </a:p>
          <a:p>
            <a:pPr marL="0" indent="0">
              <a:buNone/>
            </a:pPr>
            <a:r>
              <a:rPr lang="en-US" sz="1600" dirty="0">
                <a:solidFill>
                  <a:schemeClr val="tx1"/>
                </a:solidFill>
                <a:ea typeface="+mn-ea"/>
                <a:cs typeface="Arial"/>
              </a:rPr>
              <a:t>The NFCC Business Continuity &amp; Resilience Group (chaired by KFRS) meet monthly with MHCLG to discuss emerging risks. </a:t>
            </a:r>
          </a:p>
          <a:p>
            <a:pPr marL="0" indent="0">
              <a:buNone/>
            </a:pPr>
            <a:endParaRPr lang="en-US" sz="1600" dirty="0">
              <a:solidFill>
                <a:schemeClr val="tx1"/>
              </a:solidFill>
              <a:ea typeface="+mn-ea"/>
              <a:cs typeface="Arial"/>
            </a:endParaRPr>
          </a:p>
          <a:p>
            <a:pPr marL="0" indent="0">
              <a:buNone/>
            </a:pPr>
            <a:r>
              <a:rPr lang="en-US" sz="1600" dirty="0">
                <a:solidFill>
                  <a:schemeClr val="tx1"/>
                </a:solidFill>
                <a:ea typeface="+mn-ea"/>
                <a:cs typeface="Arial"/>
              </a:rPr>
              <a:t>Work continues through the KFRS Security Steering Group (SSG) around station security following a spate of thefts of rescue equipment. </a:t>
            </a:r>
          </a:p>
          <a:p>
            <a:pPr marL="0" indent="0">
              <a:buNone/>
            </a:pPr>
            <a:endParaRPr lang="en-US" sz="1600" dirty="0">
              <a:solidFill>
                <a:schemeClr val="tx1"/>
              </a:solidFill>
              <a:ea typeface="+mn-ea"/>
              <a:cs typeface="Arial"/>
            </a:endParaRPr>
          </a:p>
          <a:p>
            <a:pPr marL="0" indent="0">
              <a:buNone/>
            </a:pPr>
            <a:r>
              <a:rPr lang="en-US" sz="1600" dirty="0">
                <a:solidFill>
                  <a:schemeClr val="tx1"/>
                </a:solidFill>
                <a:ea typeface="+mn-ea"/>
                <a:cs typeface="Arial"/>
              </a:rPr>
              <a:t>We are introducing an “on call resilience officer” duty </a:t>
            </a:r>
            <a:r>
              <a:rPr lang="en-US" sz="1600" dirty="0" err="1">
                <a:solidFill>
                  <a:schemeClr val="tx1"/>
                </a:solidFill>
                <a:ea typeface="+mn-ea"/>
                <a:cs typeface="Arial"/>
              </a:rPr>
              <a:t>rota</a:t>
            </a:r>
            <a:r>
              <a:rPr lang="en-US" sz="1600" dirty="0">
                <a:solidFill>
                  <a:schemeClr val="tx1"/>
                </a:solidFill>
                <a:ea typeface="+mn-ea"/>
                <a:cs typeface="Arial"/>
              </a:rPr>
              <a:t>, using the colleagues we already have within the resilience team, to provide out of hours support for significant and major incidents. This will help free up operational officers to attend the scene of the incident, which is a better use of their skill sets.</a:t>
            </a:r>
          </a:p>
        </p:txBody>
      </p:sp>
      <p:pic>
        <p:nvPicPr>
          <p:cNvPr id="5" name="Picture 4" descr="A person wearing headphones working on computers&#10;&#10;Description automatically generated">
            <a:extLst>
              <a:ext uri="{FF2B5EF4-FFF2-40B4-BE49-F238E27FC236}">
                <a16:creationId xmlns:a16="http://schemas.microsoft.com/office/drawing/2014/main" id="{A733F7CE-0454-DA56-8522-F8702579B1A7}"/>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24971" y="1244477"/>
            <a:ext cx="4452841" cy="38174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602217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48B947-7B82-A2FF-16DD-0A48EB40B3F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FEA1A6-254F-5A8B-1222-8745B67B17EE}"/>
              </a:ext>
            </a:extLst>
          </p:cNvPr>
          <p:cNvSpPr>
            <a:spLocks noGrp="1"/>
          </p:cNvSpPr>
          <p:nvPr>
            <p:ph idx="1"/>
          </p:nvPr>
        </p:nvSpPr>
        <p:spPr>
          <a:xfrm>
            <a:off x="5510787" y="1251776"/>
            <a:ext cx="6509482" cy="4137580"/>
          </a:xfrm>
          <a:ln>
            <a:noFill/>
          </a:ln>
        </p:spPr>
        <p:txBody>
          <a:bodyPr vert="horz" lIns="91440" tIns="45720" rIns="91440" bIns="45720" rtlCol="0" anchor="t">
            <a:normAutofit/>
          </a:bodyPr>
          <a:lstStyle/>
          <a:p>
            <a:pPr marL="0" indent="0">
              <a:buNone/>
            </a:pPr>
            <a:r>
              <a:rPr lang="en-GB" sz="1800" b="1" dirty="0"/>
              <a:t>Key Exercise Information:</a:t>
            </a:r>
          </a:p>
          <a:p>
            <a:pPr marL="0" indent="0">
              <a:buNone/>
            </a:pPr>
            <a:r>
              <a:rPr lang="en-US" sz="1600" dirty="0">
                <a:solidFill>
                  <a:schemeClr val="tx1"/>
                </a:solidFill>
                <a:ea typeface="+mn-ea"/>
                <a:cs typeface="Arial"/>
              </a:rPr>
              <a:t>We have made improvements to our exercise planning process, to better capture information relating to working with other services.</a:t>
            </a:r>
          </a:p>
          <a:p>
            <a:pPr marL="0" indent="0">
              <a:buNone/>
            </a:pPr>
            <a:r>
              <a:rPr lang="en-US" sz="1600" dirty="0">
                <a:solidFill>
                  <a:schemeClr val="tx1"/>
                </a:solidFill>
                <a:ea typeface="+mn-ea"/>
                <a:cs typeface="Arial"/>
              </a:rPr>
              <a:t>We are on track to deliver the 94 exercises that we have planned for the (calendar) year. We have delivered 46 since April.</a:t>
            </a:r>
          </a:p>
          <a:p>
            <a:pPr marL="0" indent="0">
              <a:buNone/>
            </a:pPr>
            <a:r>
              <a:rPr lang="en-US" sz="1600" dirty="0">
                <a:solidFill>
                  <a:schemeClr val="tx1"/>
                </a:solidFill>
                <a:ea typeface="+mn-ea"/>
                <a:cs typeface="Arial"/>
              </a:rPr>
              <a:t>KFRS are at the </a:t>
            </a:r>
            <a:r>
              <a:rPr lang="en-US" sz="1600" dirty="0" err="1">
                <a:solidFill>
                  <a:schemeClr val="tx1"/>
                </a:solidFill>
                <a:ea typeface="+mn-ea"/>
                <a:cs typeface="Arial"/>
              </a:rPr>
              <a:t>centre</a:t>
            </a:r>
            <a:r>
              <a:rPr lang="en-US" sz="1600" dirty="0">
                <a:solidFill>
                  <a:schemeClr val="tx1"/>
                </a:solidFill>
                <a:ea typeface="+mn-ea"/>
                <a:cs typeface="Arial"/>
              </a:rPr>
              <a:t> of planning for a large multi-agency mass evacuation exercise in 2026. This will be the annual exercise for the Kent and Medway Resilience Forum.</a:t>
            </a:r>
          </a:p>
          <a:p>
            <a:pPr marL="0" indent="0">
              <a:buNone/>
            </a:pPr>
            <a:r>
              <a:rPr lang="en-US" sz="1600" dirty="0">
                <a:solidFill>
                  <a:schemeClr val="tx1"/>
                </a:solidFill>
                <a:ea typeface="+mn-ea"/>
                <a:cs typeface="Arial"/>
              </a:rPr>
              <a:t>We have signed a new memorandum of understanding with Essex Fire and Rescue to conduct a joint </a:t>
            </a:r>
            <a:r>
              <a:rPr lang="en-US" sz="1600" dirty="0" err="1">
                <a:solidFill>
                  <a:schemeClr val="tx1"/>
                </a:solidFill>
                <a:ea typeface="+mn-ea"/>
                <a:cs typeface="Arial"/>
              </a:rPr>
              <a:t>programme</a:t>
            </a:r>
            <a:r>
              <a:rPr lang="en-US" sz="1600" dirty="0">
                <a:solidFill>
                  <a:schemeClr val="tx1"/>
                </a:solidFill>
                <a:ea typeface="+mn-ea"/>
                <a:cs typeface="Arial"/>
              </a:rPr>
              <a:t> of exercises each year.</a:t>
            </a:r>
          </a:p>
          <a:p>
            <a:pPr marL="0" indent="0">
              <a:buNone/>
            </a:pPr>
            <a:r>
              <a:rPr lang="en-US" sz="1600" dirty="0">
                <a:solidFill>
                  <a:schemeClr val="tx1"/>
                </a:solidFill>
                <a:ea typeface="+mn-ea"/>
                <a:cs typeface="Arial"/>
              </a:rPr>
              <a:t>In July we conducted our Service level exercise, testing our response to an incident involving the notional death of a colleague in the line of duty. We were able to provide assurance on the policies and processes that we have in place to manage such an event should it occur.</a:t>
            </a:r>
          </a:p>
          <a:p>
            <a:endParaRPr lang="en-US" sz="1100" dirty="0">
              <a:cs typeface="Arial" panose="020B0604020202020204"/>
            </a:endParaRPr>
          </a:p>
        </p:txBody>
      </p:sp>
      <p:pic>
        <p:nvPicPr>
          <p:cNvPr id="11" name="Picture 10">
            <a:extLst>
              <a:ext uri="{FF2B5EF4-FFF2-40B4-BE49-F238E27FC236}">
                <a16:creationId xmlns:a16="http://schemas.microsoft.com/office/drawing/2014/main" id="{1500075C-A0BF-870D-851A-F757A1EC0D7A}"/>
              </a:ext>
            </a:extLst>
          </p:cNvPr>
          <p:cNvPicPr>
            <a:picLocks noChangeAspect="1"/>
          </p:cNvPicPr>
          <p:nvPr/>
        </p:nvPicPr>
        <p:blipFill>
          <a:blip r:embed="rId3" cstate="screen">
            <a:extLst>
              <a:ext uri="{28A0092B-C50C-407E-A947-70E740481C1C}">
                <a14:useLocalDpi xmlns:a14="http://schemas.microsoft.com/office/drawing/2010/main"/>
              </a:ext>
            </a:extLst>
          </a:blip>
          <a:srcRect l="18033" t="2428" r="7322" b="1538"/>
          <a:stretch/>
        </p:blipFill>
        <p:spPr>
          <a:xfrm>
            <a:off x="80828" y="1095680"/>
            <a:ext cx="5097491" cy="4388613"/>
          </a:xfrm>
          <a:prstGeom prst="rect">
            <a:avLst/>
          </a:prstGeom>
        </p:spPr>
      </p:pic>
      <p:sp>
        <p:nvSpPr>
          <p:cNvPr id="2" name="Title 1">
            <a:extLst>
              <a:ext uri="{FF2B5EF4-FFF2-40B4-BE49-F238E27FC236}">
                <a16:creationId xmlns:a16="http://schemas.microsoft.com/office/drawing/2014/main" id="{C8A4C0D7-0B6E-EEDE-3371-25388004742B}"/>
              </a:ext>
            </a:extLst>
          </p:cNvPr>
          <p:cNvSpPr>
            <a:spLocks noGrp="1"/>
          </p:cNvSpPr>
          <p:nvPr>
            <p:ph type="title"/>
          </p:nvPr>
        </p:nvSpPr>
        <p:spPr>
          <a:xfrm>
            <a:off x="252987" y="-73783"/>
            <a:ext cx="10515600" cy="1325559"/>
          </a:xfrm>
        </p:spPr>
        <p:txBody>
          <a:bodyPr/>
          <a:lstStyle/>
          <a:p>
            <a:r>
              <a:rPr lang="en-GB"/>
              <a:t>Resilience through exercises</a:t>
            </a:r>
          </a:p>
        </p:txBody>
      </p:sp>
    </p:spTree>
    <p:extLst>
      <p:ext uri="{BB962C8B-B14F-4D97-AF65-F5344CB8AC3E}">
        <p14:creationId xmlns:p14="http://schemas.microsoft.com/office/powerpoint/2010/main" val="3802739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CD603-582E-B0A3-B94B-9E84CB23B1E9}"/>
              </a:ext>
            </a:extLst>
          </p:cNvPr>
          <p:cNvSpPr>
            <a:spLocks noGrp="1"/>
          </p:cNvSpPr>
          <p:nvPr>
            <p:ph type="title"/>
          </p:nvPr>
        </p:nvSpPr>
        <p:spPr>
          <a:xfrm>
            <a:off x="179835" y="-182559"/>
            <a:ext cx="11198318" cy="1325559"/>
          </a:xfrm>
        </p:spPr>
        <p:txBody>
          <a:bodyPr/>
          <a:lstStyle/>
          <a:p>
            <a:r>
              <a:rPr lang="en-GB"/>
              <a:t>Technical training and professionalism</a:t>
            </a:r>
          </a:p>
        </p:txBody>
      </p:sp>
      <p:pic>
        <p:nvPicPr>
          <p:cNvPr id="5" name="Picture 4" descr="A person wearing a helmet and safety gear&#10;&#10;Description automatically generated">
            <a:extLst>
              <a:ext uri="{FF2B5EF4-FFF2-40B4-BE49-F238E27FC236}">
                <a16:creationId xmlns:a16="http://schemas.microsoft.com/office/drawing/2014/main" id="{9925EE07-AE80-818A-C4A7-2B0D9048994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8723376" y="935202"/>
            <a:ext cx="2984927" cy="4474590"/>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141C2C4F-E64B-FBCD-4C8A-450BEC786BD9}"/>
              </a:ext>
            </a:extLst>
          </p:cNvPr>
          <p:cNvSpPr txBox="1"/>
          <p:nvPr/>
        </p:nvSpPr>
        <p:spPr>
          <a:xfrm>
            <a:off x="179835" y="935202"/>
            <a:ext cx="8317282" cy="5570756"/>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Arial"/>
                <a:cs typeface="Arial"/>
              </a:rPr>
              <a:t>We have introduced a new command exercise </a:t>
            </a:r>
            <a:r>
              <a:rPr lang="en-US" sz="1600" dirty="0" err="1">
                <a:latin typeface="Arial"/>
                <a:cs typeface="Arial"/>
              </a:rPr>
              <a:t>programme</a:t>
            </a:r>
            <a:r>
              <a:rPr lang="en-US" sz="1600" dirty="0">
                <a:latin typeface="Arial"/>
                <a:cs typeface="Arial"/>
              </a:rPr>
              <a:t>. Each month colleagues at all command levels, from firefighter to strategic commanders, participate together in an online command exercise. This exercise uses immersive simulation software to develop realistic scenarios. In its inspection, HMICFRS highlighted this as “promising practice” to be shared with the rest of the sector. We remain committed to developing a wide range of training tools to cater for the diverse range of learning styles our colleagues have.</a:t>
            </a:r>
          </a:p>
          <a:p>
            <a:endParaRPr lang="en-US" sz="1600" dirty="0">
              <a:latin typeface="Arial"/>
              <a:cs typeface="Arial"/>
            </a:endParaRPr>
          </a:p>
          <a:p>
            <a:r>
              <a:rPr lang="en-US" sz="1600" dirty="0">
                <a:latin typeface="Arial"/>
                <a:cs typeface="Arial"/>
              </a:rPr>
              <a:t>A </a:t>
            </a:r>
            <a:r>
              <a:rPr lang="en-US" sz="1600" dirty="0" err="1">
                <a:latin typeface="Arial"/>
                <a:cs typeface="Arial"/>
              </a:rPr>
              <a:t>programme</a:t>
            </a:r>
            <a:r>
              <a:rPr lang="en-US" sz="1600" dirty="0">
                <a:latin typeface="Arial"/>
                <a:cs typeface="Arial"/>
              </a:rPr>
              <a:t> to develop a ‘tiered’ approach to training facilities has now finished and those training facilities are now live. This means that training facilities – from large scale training venues to smaller local training facilities – are now spread across KFRS so that all of our stations have easy access to the training facilities they need.</a:t>
            </a:r>
          </a:p>
          <a:p>
            <a:endParaRPr lang="en-US" sz="1600" dirty="0">
              <a:latin typeface="Arial"/>
              <a:cs typeface="Arial"/>
            </a:endParaRPr>
          </a:p>
          <a:p>
            <a:r>
              <a:rPr lang="en-US" sz="1600" dirty="0">
                <a:latin typeface="Arial"/>
                <a:cs typeface="Arial"/>
              </a:rPr>
              <a:t>The build of our new live fire training facility in Ashford is progressing well and is now 50% complete. This is expected to go live in 2026 and will offer our firefighters one of the most adaptable training facilities in the country.</a:t>
            </a:r>
          </a:p>
          <a:p>
            <a:endParaRPr lang="en-US" sz="1600" dirty="0">
              <a:latin typeface="Arial"/>
              <a:cs typeface="Arial"/>
            </a:endParaRPr>
          </a:p>
          <a:p>
            <a:r>
              <a:rPr lang="en-US" sz="1600" dirty="0">
                <a:latin typeface="Arial"/>
                <a:cs typeface="Arial"/>
              </a:rPr>
              <a:t>We have been undertaking a project to ‘lean review’ our processes in training, ensuring that all such process are mapped, and any inefficiencies identified and addressed. This work is well underway and already reducing time spent on administration.</a:t>
            </a:r>
          </a:p>
          <a:p>
            <a:endParaRPr lang="en-US" dirty="0"/>
          </a:p>
          <a:p>
            <a:endParaRPr lang="en-US" dirty="0"/>
          </a:p>
          <a:p>
            <a:endParaRPr lang="en-US" sz="1600" dirty="0">
              <a:cs typeface="Arial"/>
            </a:endParaRPr>
          </a:p>
        </p:txBody>
      </p:sp>
    </p:spTree>
    <p:extLst>
      <p:ext uri="{BB962C8B-B14F-4D97-AF65-F5344CB8AC3E}">
        <p14:creationId xmlns:p14="http://schemas.microsoft.com/office/powerpoint/2010/main" val="15099082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71D66-C1CC-8BDB-42B5-C9BB0DCD1D8A}"/>
              </a:ext>
            </a:extLst>
          </p:cNvPr>
          <p:cNvSpPr>
            <a:spLocks noGrp="1"/>
          </p:cNvSpPr>
          <p:nvPr>
            <p:ph type="title"/>
          </p:nvPr>
        </p:nvSpPr>
        <p:spPr>
          <a:xfrm>
            <a:off x="163399" y="1264"/>
            <a:ext cx="10515600" cy="1325559"/>
          </a:xfrm>
        </p:spPr>
        <p:txBody>
          <a:bodyPr/>
          <a:lstStyle/>
          <a:p>
            <a:r>
              <a:rPr lang="en-GB"/>
              <a:t>Assurance and professionalism</a:t>
            </a:r>
          </a:p>
        </p:txBody>
      </p:sp>
      <p:sp>
        <p:nvSpPr>
          <p:cNvPr id="3" name="Content Placeholder 2">
            <a:extLst>
              <a:ext uri="{FF2B5EF4-FFF2-40B4-BE49-F238E27FC236}">
                <a16:creationId xmlns:a16="http://schemas.microsoft.com/office/drawing/2014/main" id="{E87FFEB0-466F-B4AA-092E-6C0F7CEE65A9}"/>
              </a:ext>
            </a:extLst>
          </p:cNvPr>
          <p:cNvSpPr>
            <a:spLocks noGrp="1"/>
          </p:cNvSpPr>
          <p:nvPr>
            <p:ph idx="1"/>
          </p:nvPr>
        </p:nvSpPr>
        <p:spPr>
          <a:xfrm>
            <a:off x="4926075" y="1326823"/>
            <a:ext cx="7184007" cy="4392890"/>
          </a:xfrm>
          <a:ln>
            <a:noFill/>
          </a:ln>
        </p:spPr>
        <p:txBody>
          <a:bodyPr vert="horz" lIns="91440" tIns="45720" rIns="91440" bIns="45720" rtlCol="0" anchor="t">
            <a:normAutofit/>
          </a:bodyPr>
          <a:lstStyle/>
          <a:p>
            <a:pPr marL="0" indent="0">
              <a:buNone/>
            </a:pPr>
            <a:r>
              <a:rPr lang="en-GB" sz="1600" dirty="0"/>
              <a:t>Our operational learning process is recognised as being one of the best in the country. HMICFRS stated that “the service has a robust process to evaluate operational performance”.</a:t>
            </a:r>
          </a:p>
          <a:p>
            <a:pPr marL="0" indent="0">
              <a:buNone/>
            </a:pPr>
            <a:r>
              <a:rPr lang="en-GB" sz="1600" dirty="0"/>
              <a:t>To further improve our ability to learn, we are reviewing how we assess and communicate learning outcomes from incidents. We are developing a new thematic approach to capturing data, to ensure that any changes we make are supported by a weight of evidence, as well as aligning the way we rate our performance to the national HMICFRS inspection model. We believe this will give us better insights into our performance and allow for more evidence led evaluation of our effectiveness. </a:t>
            </a:r>
          </a:p>
          <a:p>
            <a:pPr marL="0" indent="0">
              <a:buNone/>
            </a:pPr>
            <a:r>
              <a:rPr lang="en-GB" sz="1600" dirty="0"/>
              <a:t>We have also introduced ‘command reviews’. These are focused interviews with the key commanders involved in an incident, aimed at evaluating decision making in a supportive environment. Initial feedback has been positive with commanders reporting that they feel more able to raise where things went wrong and how they could improve, as well as identifying areas of good practice.</a:t>
            </a:r>
          </a:p>
          <a:p>
            <a:endParaRPr lang="en-GB" sz="1600" dirty="0"/>
          </a:p>
          <a:p>
            <a:endParaRPr lang="en-GB" sz="1600" dirty="0"/>
          </a:p>
        </p:txBody>
      </p:sp>
      <p:pic>
        <p:nvPicPr>
          <p:cNvPr id="5" name="Picture 4" descr="A group of firefighters wearing helmets&#10;&#10;Description automatically generated">
            <a:extLst>
              <a:ext uri="{FF2B5EF4-FFF2-40B4-BE49-F238E27FC236}">
                <a16:creationId xmlns:a16="http://schemas.microsoft.com/office/drawing/2014/main" id="{BF4EB842-27CF-4359-309A-BBA9389DF9C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63399" y="1326823"/>
            <a:ext cx="4434411" cy="40724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753159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5CF22-E83E-8AB3-AD7E-118D15CA997E}"/>
              </a:ext>
            </a:extLst>
          </p:cNvPr>
          <p:cNvSpPr>
            <a:spLocks noGrp="1"/>
          </p:cNvSpPr>
          <p:nvPr>
            <p:ph type="title"/>
          </p:nvPr>
        </p:nvSpPr>
        <p:spPr>
          <a:xfrm>
            <a:off x="225460" y="0"/>
            <a:ext cx="10515600" cy="1325559"/>
          </a:xfrm>
        </p:spPr>
        <p:txBody>
          <a:bodyPr/>
          <a:lstStyle/>
          <a:p>
            <a:r>
              <a:rPr lang="en-GB"/>
              <a:t>Fleet and equipment services</a:t>
            </a:r>
          </a:p>
        </p:txBody>
      </p:sp>
      <p:sp>
        <p:nvSpPr>
          <p:cNvPr id="3" name="Content Placeholder 2">
            <a:extLst>
              <a:ext uri="{FF2B5EF4-FFF2-40B4-BE49-F238E27FC236}">
                <a16:creationId xmlns:a16="http://schemas.microsoft.com/office/drawing/2014/main" id="{76CDEA53-2212-608F-FDCA-D4A9D484B403}"/>
              </a:ext>
            </a:extLst>
          </p:cNvPr>
          <p:cNvSpPr>
            <a:spLocks noGrp="1"/>
          </p:cNvSpPr>
          <p:nvPr>
            <p:ph idx="1"/>
          </p:nvPr>
        </p:nvSpPr>
        <p:spPr>
          <a:xfrm>
            <a:off x="201760" y="1325559"/>
            <a:ext cx="7118020" cy="4528040"/>
          </a:xfrm>
          <a:ln>
            <a:noFill/>
          </a:ln>
        </p:spPr>
        <p:txBody>
          <a:bodyPr vert="horz" lIns="91440" tIns="45720" rIns="91440" bIns="45720" rtlCol="0" anchor="t">
            <a:normAutofit/>
          </a:bodyPr>
          <a:lstStyle/>
          <a:p>
            <a:pPr marL="0" indent="0">
              <a:buNone/>
            </a:pPr>
            <a:r>
              <a:rPr lang="en-GB" sz="1600" dirty="0"/>
              <a:t>Over the summer, as part of our plan to improve our capability to respond to wildfire incidents, we took delivery of new Utility Terrain Vehicles (UTVs). These have been to many operational incidents over the summer and have already proven their worth in helping firefighters access remote incidents, such as grass fires. These vehicles replace our previous All Terrain Vehicles. These new vehicles are simpler to operate and maintain, resulting in a reduction in the amount of training and vehicle maintenance required. This will result in a more efficient financial spend, as well as freeing colleague time for other important activities.</a:t>
            </a:r>
          </a:p>
          <a:p>
            <a:pPr marL="0" indent="0">
              <a:buNone/>
            </a:pPr>
            <a:endParaRPr lang="en-GB" sz="1600" dirty="0"/>
          </a:p>
          <a:p>
            <a:pPr marL="0" indent="0">
              <a:buNone/>
            </a:pPr>
            <a:r>
              <a:rPr lang="en-GB" sz="1600" dirty="0"/>
              <a:t>We have introduced a range of cordless power tools and lighting. Using modern battery technology, these tools offer improved capability. They are lighter than our previous tools, more portable, and the lighting will help provide a safer working environment. The decision on what tools to purchase has been based on direct feedback from our firefighters, as well as analysing previous incident data.</a:t>
            </a:r>
          </a:p>
        </p:txBody>
      </p:sp>
      <p:pic>
        <p:nvPicPr>
          <p:cNvPr id="5" name="Picture 4" descr="A vehicle on a hill&#10;&#10;AI-generated content may be incorrect.">
            <a:extLst>
              <a:ext uri="{FF2B5EF4-FFF2-40B4-BE49-F238E27FC236}">
                <a16:creationId xmlns:a16="http://schemas.microsoft.com/office/drawing/2014/main" id="{5FC4D876-5E7E-0A5E-2F4A-00A4DA82AF26}"/>
              </a:ext>
            </a:extLst>
          </p:cNvPr>
          <p:cNvPicPr>
            <a:picLocks noChangeAspect="1"/>
          </p:cNvPicPr>
          <p:nvPr/>
        </p:nvPicPr>
        <p:blipFill>
          <a:blip r:embed="rId2">
            <a:extLst>
              <a:ext uri="{28A0092B-C50C-407E-A947-70E740481C1C}">
                <a14:useLocalDpi xmlns:a14="http://schemas.microsoft.com/office/drawing/2010/main" val="0"/>
              </a:ext>
            </a:extLst>
          </a:blip>
          <a:srcRect l="11179" r="9578"/>
          <a:stretch>
            <a:fillRect/>
          </a:stretch>
        </p:blipFill>
        <p:spPr>
          <a:xfrm>
            <a:off x="7662672" y="1417641"/>
            <a:ext cx="4160520" cy="34980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84623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0DF9BD-3031-0481-E8BB-78ABFADEC2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895C57-C3C6-B60E-0181-C107E68036FD}"/>
              </a:ext>
            </a:extLst>
          </p:cNvPr>
          <p:cNvSpPr txBox="1">
            <a:spLocks noGrp="1"/>
          </p:cNvSpPr>
          <p:nvPr>
            <p:ph type="ctrTitle"/>
          </p:nvPr>
        </p:nvSpPr>
        <p:spPr>
          <a:xfrm>
            <a:off x="838203" y="868361"/>
            <a:ext cx="10515600" cy="2387598"/>
          </a:xfrm>
        </p:spPr>
        <p:txBody>
          <a:bodyPr>
            <a:normAutofit/>
          </a:bodyPr>
          <a:lstStyle/>
          <a:p>
            <a:pPr lvl="0"/>
            <a:r>
              <a:rPr lang="en-GB"/>
              <a:t>A. Inspection update</a:t>
            </a:r>
          </a:p>
        </p:txBody>
      </p:sp>
      <p:sp>
        <p:nvSpPr>
          <p:cNvPr id="3" name="Subtitle 2">
            <a:extLst>
              <a:ext uri="{FF2B5EF4-FFF2-40B4-BE49-F238E27FC236}">
                <a16:creationId xmlns:a16="http://schemas.microsoft.com/office/drawing/2014/main" id="{0D9CAC0A-D5FC-DC23-946B-B6F451B1AB5B}"/>
              </a:ext>
            </a:extLst>
          </p:cNvPr>
          <p:cNvSpPr txBox="1">
            <a:spLocks noGrp="1"/>
          </p:cNvSpPr>
          <p:nvPr>
            <p:ph type="subTitle" idx="1"/>
          </p:nvPr>
        </p:nvSpPr>
        <p:spPr>
          <a:xfrm>
            <a:off x="838203" y="3602041"/>
            <a:ext cx="10515600" cy="1970084"/>
          </a:xfrm>
        </p:spPr>
        <p:txBody>
          <a:bodyPr>
            <a:normAutofit fontScale="32500" lnSpcReduction="20000"/>
          </a:bodyPr>
          <a:lstStyle/>
          <a:p>
            <a:pPr lvl="0">
              <a:lnSpc>
                <a:spcPct val="80000"/>
              </a:lnSpc>
            </a:pPr>
            <a:endParaRPr lang="en-GB"/>
          </a:p>
          <a:p>
            <a:pPr lvl="0">
              <a:lnSpc>
                <a:spcPct val="80000"/>
              </a:lnSpc>
            </a:pPr>
            <a:r>
              <a:rPr lang="en-GB" sz="7000"/>
              <a:t>October 2025 </a:t>
            </a:r>
            <a:endParaRPr lang="en-GB" sz="7000">
              <a:cs typeface="Arial"/>
            </a:endParaRPr>
          </a:p>
          <a:p>
            <a:pPr lvl="0">
              <a:lnSpc>
                <a:spcPct val="80000"/>
              </a:lnSpc>
            </a:pPr>
            <a:endParaRPr lang="en-GB" sz="5500">
              <a:cs typeface="Arial"/>
            </a:endParaRPr>
          </a:p>
          <a:p>
            <a:pPr lvl="0">
              <a:lnSpc>
                <a:spcPct val="80000"/>
              </a:lnSpc>
            </a:pPr>
            <a:r>
              <a:rPr lang="en-GB" sz="5500"/>
              <a:t>For further information please contact: </a:t>
            </a:r>
            <a:endParaRPr lang="en-GB" sz="5500">
              <a:cs typeface="Arial"/>
            </a:endParaRPr>
          </a:p>
          <a:p>
            <a:pPr lvl="0">
              <a:lnSpc>
                <a:spcPct val="80000"/>
              </a:lnSpc>
            </a:pPr>
            <a:r>
              <a:rPr lang="en-GB" sz="5500"/>
              <a:t>Nicola Harryman, Head of Data and Intelligence and KFRS Service Liaison Officer for HMICFRS</a:t>
            </a:r>
            <a:endParaRPr lang="en-GB" sz="5500">
              <a:cs typeface="Arial"/>
            </a:endParaRPr>
          </a:p>
          <a:p>
            <a:pPr lvl="0">
              <a:lnSpc>
                <a:spcPct val="80000"/>
              </a:lnSpc>
            </a:pPr>
            <a:endParaRPr lang="en-GB"/>
          </a:p>
          <a:p>
            <a:pPr lvl="0">
              <a:lnSpc>
                <a:spcPct val="80000"/>
              </a:lnSpc>
            </a:pPr>
            <a:r>
              <a:rPr lang="en-GB"/>
              <a:t> </a:t>
            </a:r>
          </a:p>
        </p:txBody>
      </p:sp>
    </p:spTree>
    <p:extLst>
      <p:ext uri="{BB962C8B-B14F-4D97-AF65-F5344CB8AC3E}">
        <p14:creationId xmlns:p14="http://schemas.microsoft.com/office/powerpoint/2010/main" val="3371067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680EC-47D9-562E-AAAD-5C2E326789A4}"/>
              </a:ext>
            </a:extLst>
          </p:cNvPr>
          <p:cNvSpPr txBox="1">
            <a:spLocks noGrp="1"/>
          </p:cNvSpPr>
          <p:nvPr>
            <p:ph type="ctrTitle"/>
          </p:nvPr>
        </p:nvSpPr>
        <p:spPr>
          <a:xfrm>
            <a:off x="838203" y="868361"/>
            <a:ext cx="10515600" cy="2387598"/>
          </a:xfrm>
        </p:spPr>
        <p:txBody>
          <a:bodyPr/>
          <a:lstStyle/>
          <a:p>
            <a:r>
              <a:rPr lang="en-GB" dirty="0"/>
              <a:t>D. Protection, prevention and engagement update</a:t>
            </a:r>
          </a:p>
        </p:txBody>
      </p:sp>
      <p:sp>
        <p:nvSpPr>
          <p:cNvPr id="3" name="Subtitle 2">
            <a:extLst>
              <a:ext uri="{FF2B5EF4-FFF2-40B4-BE49-F238E27FC236}">
                <a16:creationId xmlns:a16="http://schemas.microsoft.com/office/drawing/2014/main" id="{7FAACF6B-9F1D-FC48-DADA-40DAD0918753}"/>
              </a:ext>
            </a:extLst>
          </p:cNvPr>
          <p:cNvSpPr txBox="1">
            <a:spLocks noGrp="1"/>
          </p:cNvSpPr>
          <p:nvPr>
            <p:ph type="subTitle" idx="1"/>
          </p:nvPr>
        </p:nvSpPr>
        <p:spPr>
          <a:xfrm>
            <a:off x="838203" y="3602041"/>
            <a:ext cx="10515600" cy="1970084"/>
          </a:xfrm>
        </p:spPr>
        <p:txBody>
          <a:bodyPr>
            <a:normAutofit fontScale="32500" lnSpcReduction="20000"/>
          </a:bodyPr>
          <a:lstStyle/>
          <a:p>
            <a:pPr lvl="0">
              <a:lnSpc>
                <a:spcPct val="80000"/>
              </a:lnSpc>
            </a:pPr>
            <a:endParaRPr lang="en-GB"/>
          </a:p>
          <a:p>
            <a:pPr>
              <a:lnSpc>
                <a:spcPct val="80000"/>
              </a:lnSpc>
            </a:pPr>
            <a:r>
              <a:rPr lang="en-GB" sz="7000"/>
              <a:t>October 2025</a:t>
            </a:r>
            <a:endParaRPr lang="en-GB" sz="7000">
              <a:cs typeface="Arial"/>
            </a:endParaRPr>
          </a:p>
          <a:p>
            <a:pPr lvl="0">
              <a:lnSpc>
                <a:spcPct val="80000"/>
              </a:lnSpc>
            </a:pPr>
            <a:endParaRPr lang="en-GB" sz="5500"/>
          </a:p>
          <a:p>
            <a:pPr lvl="0">
              <a:lnSpc>
                <a:spcPct val="80000"/>
              </a:lnSpc>
            </a:pPr>
            <a:r>
              <a:rPr lang="en-GB" sz="5500"/>
              <a:t>For further information: please contact </a:t>
            </a:r>
            <a:endParaRPr lang="en-GB" sz="5500">
              <a:cs typeface="Arial"/>
            </a:endParaRPr>
          </a:p>
          <a:p>
            <a:pPr lvl="0">
              <a:lnSpc>
                <a:spcPct val="80000"/>
              </a:lnSpc>
            </a:pPr>
            <a:r>
              <a:rPr lang="en-GB" sz="5500"/>
              <a:t>Jon Quinn, Director – Protection, Prevention and Customer Engagement</a:t>
            </a:r>
            <a:endParaRPr lang="en-GB" sz="5500">
              <a:cs typeface="Arial"/>
            </a:endParaRPr>
          </a:p>
          <a:p>
            <a:pPr lvl="0">
              <a:lnSpc>
                <a:spcPct val="80000"/>
              </a:lnSpc>
            </a:pPr>
            <a:endParaRPr lang="en-GB"/>
          </a:p>
          <a:p>
            <a:pPr lvl="0">
              <a:lnSpc>
                <a:spcPct val="80000"/>
              </a:lnSpc>
            </a:pPr>
            <a:r>
              <a:rPr lang="en-GB"/>
              <a:t> </a:t>
            </a:r>
            <a:endParaRPr lang="en-GB">
              <a:cs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DB94C-FFB9-95AE-9286-7F17030FE205}"/>
              </a:ext>
            </a:extLst>
          </p:cNvPr>
          <p:cNvSpPr>
            <a:spLocks noGrp="1"/>
          </p:cNvSpPr>
          <p:nvPr>
            <p:ph type="title"/>
          </p:nvPr>
        </p:nvSpPr>
        <p:spPr>
          <a:xfrm>
            <a:off x="396006" y="239854"/>
            <a:ext cx="5539740" cy="974143"/>
          </a:xfrm>
        </p:spPr>
        <p:txBody>
          <a:bodyPr/>
          <a:lstStyle/>
          <a:p>
            <a:r>
              <a:rPr lang="en-GB"/>
              <a:t>Building Safety</a:t>
            </a:r>
            <a:endParaRPr lang="en-GB" sz="1200">
              <a:cs typeface="Arial"/>
            </a:endParaRPr>
          </a:p>
        </p:txBody>
      </p:sp>
      <p:sp>
        <p:nvSpPr>
          <p:cNvPr id="3" name="Content Placeholder 2">
            <a:extLst>
              <a:ext uri="{FF2B5EF4-FFF2-40B4-BE49-F238E27FC236}">
                <a16:creationId xmlns:a16="http://schemas.microsoft.com/office/drawing/2014/main" id="{FA6A6B18-DF28-C7C4-C3DD-8497D1E5AE47}"/>
              </a:ext>
            </a:extLst>
          </p:cNvPr>
          <p:cNvSpPr>
            <a:spLocks noGrp="1"/>
          </p:cNvSpPr>
          <p:nvPr>
            <p:ph idx="1"/>
          </p:nvPr>
        </p:nvSpPr>
        <p:spPr>
          <a:xfrm>
            <a:off x="284800" y="1100875"/>
            <a:ext cx="6074436" cy="4428267"/>
          </a:xfrm>
        </p:spPr>
        <p:txBody>
          <a:bodyPr>
            <a:noAutofit/>
          </a:bodyPr>
          <a:lstStyle/>
          <a:p>
            <a:pPr>
              <a:lnSpc>
                <a:spcPct val="114000"/>
              </a:lnSpc>
              <a:spcBef>
                <a:spcPts val="0"/>
              </a:spcBef>
            </a:pPr>
            <a:endParaRPr lang="en-GB" sz="1800">
              <a:latin typeface="Arial" panose="020B0604020202020204" pitchFamily="34" charset="0"/>
              <a:ea typeface="Calibri" panose="020F0502020204030204" pitchFamily="34" charset="0"/>
              <a:cs typeface="Times New Roman" panose="02020603050405020304" pitchFamily="18" charset="0"/>
            </a:endParaRPr>
          </a:p>
          <a:p>
            <a:pPr>
              <a:lnSpc>
                <a:spcPct val="100000"/>
              </a:lnSpc>
              <a:spcBef>
                <a:spcPts val="0"/>
              </a:spcBef>
            </a:pPr>
            <a:r>
              <a:rPr lang="en-GB" sz="1800">
                <a:ea typeface="Calibri"/>
                <a:cs typeface="Arial"/>
              </a:rPr>
              <a:t>Our Building Safety teams achieved ‘outstanding’ in the HMICFRS report published in August – one of the first fire and rescue services to be awarded ‘outstanding’ at protecting the public through fire regulation. </a:t>
            </a:r>
            <a:endParaRPr lang="en-GB" sz="1800">
              <a:ea typeface="Calibri"/>
              <a:cs typeface="Times New Roman"/>
            </a:endParaRPr>
          </a:p>
          <a:p>
            <a:pPr>
              <a:lnSpc>
                <a:spcPct val="100000"/>
              </a:lnSpc>
              <a:spcBef>
                <a:spcPts val="0"/>
              </a:spcBef>
            </a:pPr>
            <a:endParaRPr lang="en-GB" sz="1800">
              <a:ea typeface="Calibri"/>
              <a:cs typeface="Times New Roman"/>
            </a:endParaRPr>
          </a:p>
          <a:p>
            <a:pPr>
              <a:lnSpc>
                <a:spcPct val="100000"/>
              </a:lnSpc>
              <a:spcBef>
                <a:spcPts val="0"/>
              </a:spcBef>
            </a:pPr>
            <a:r>
              <a:rPr lang="en-GB" sz="1800">
                <a:ea typeface="Calibri"/>
                <a:cs typeface="Times New Roman"/>
              </a:rPr>
              <a:t>KFRS continues to deliver the</a:t>
            </a:r>
            <a:r>
              <a:rPr lang="en-GB" sz="1800">
                <a:effectLst/>
                <a:ea typeface="Calibri"/>
                <a:cs typeface="Times New Roman"/>
              </a:rPr>
              <a:t> new risk-based intervention programme</a:t>
            </a:r>
            <a:r>
              <a:rPr lang="en-GB" sz="1800">
                <a:ea typeface="Calibri"/>
                <a:cs typeface="Times New Roman"/>
              </a:rPr>
              <a:t>, which</a:t>
            </a:r>
            <a:r>
              <a:rPr lang="en-GB" sz="1800">
                <a:effectLst/>
                <a:ea typeface="Calibri"/>
                <a:cs typeface="Times New Roman"/>
              </a:rPr>
              <a:t> we launched on 1 April 2025. This uses </a:t>
            </a:r>
            <a:r>
              <a:rPr lang="en-GB" sz="1800">
                <a:ea typeface="Calibri"/>
                <a:cs typeface="Arial"/>
              </a:rPr>
              <a:t>new National Fire Chiefs Council methodology for both risk ratings and intervention planning. This made KFRS one of the first organisations to adopt this new approach, and now has developed into something we are also shaping nationally for fellow FRS.</a:t>
            </a:r>
            <a:endParaRPr lang="en-GB" sz="1800">
              <a:effectLst/>
              <a:latin typeface="Arial" panose="020B0604020202020204" pitchFamily="34" charset="0"/>
              <a:ea typeface="Calibri" panose="020F0502020204030204" pitchFamily="34" charset="0"/>
              <a:cs typeface="Times New Roman" panose="02020603050405020304" pitchFamily="18" charset="0"/>
            </a:endParaRPr>
          </a:p>
          <a:p>
            <a:pPr>
              <a:lnSpc>
                <a:spcPct val="113999"/>
              </a:lnSpc>
              <a:spcBef>
                <a:spcPts val="0"/>
              </a:spcBef>
            </a:pPr>
            <a:endParaRPr lang="en-GB" sz="1800">
              <a:effectLst/>
              <a:latin typeface="Arial" panose="020B0604020202020204" pitchFamily="34" charset="0"/>
              <a:ea typeface="Calibri" panose="020F0502020204030204" pitchFamily="34" charset="0"/>
              <a:cs typeface="Arial"/>
            </a:endParaRPr>
          </a:p>
          <a:p>
            <a:pPr>
              <a:lnSpc>
                <a:spcPct val="113999"/>
              </a:lnSpc>
              <a:spcBef>
                <a:spcPts val="0"/>
              </a:spcBef>
            </a:pPr>
            <a:endParaRPr lang="en-GB" sz="1800">
              <a:latin typeface="Arial" panose="020B0604020202020204" pitchFamily="34" charset="0"/>
              <a:ea typeface="Calibri" panose="020F0502020204030204" pitchFamily="34" charset="0"/>
              <a:cs typeface="Arial"/>
            </a:endParaRPr>
          </a:p>
          <a:p>
            <a:pPr>
              <a:lnSpc>
                <a:spcPct val="100000"/>
              </a:lnSpc>
              <a:spcBef>
                <a:spcPts val="0"/>
              </a:spcBef>
            </a:pPr>
            <a:endParaRPr lang="en-GB" sz="2000">
              <a:latin typeface="Arial" panose="020B0604020202020204" pitchFamily="34" charset="0"/>
              <a:ea typeface="Calibri" panose="020F0502020204030204" pitchFamily="34" charset="0"/>
              <a:cs typeface="Arial"/>
            </a:endParaRPr>
          </a:p>
        </p:txBody>
      </p:sp>
      <p:pic>
        <p:nvPicPr>
          <p:cNvPr id="8" name="Picture 7" descr="A person in uniform talking to a person&#10;&#10;AI-generated content may be incorrect.">
            <a:extLst>
              <a:ext uri="{FF2B5EF4-FFF2-40B4-BE49-F238E27FC236}">
                <a16:creationId xmlns:a16="http://schemas.microsoft.com/office/drawing/2014/main" id="{DA0F53BE-8B53-323B-8C56-A2A4C771BD0D}"/>
              </a:ext>
            </a:extLst>
          </p:cNvPr>
          <p:cNvPicPr>
            <a:picLocks noChangeAspect="1"/>
          </p:cNvPicPr>
          <p:nvPr/>
        </p:nvPicPr>
        <p:blipFill>
          <a:blip r:embed="rId2">
            <a:extLst>
              <a:ext uri="{28A0092B-C50C-407E-A947-70E740481C1C}">
                <a14:useLocalDpi xmlns:a14="http://schemas.microsoft.com/office/drawing/2010/main" val="0"/>
              </a:ext>
            </a:extLst>
          </a:blip>
          <a:srcRect l="26772" r="9813"/>
          <a:stretch>
            <a:fillRect/>
          </a:stretch>
        </p:blipFill>
        <p:spPr>
          <a:xfrm>
            <a:off x="6652260" y="0"/>
            <a:ext cx="5539740" cy="5823812"/>
          </a:xfrm>
          <a:prstGeom prst="rect">
            <a:avLst/>
          </a:prstGeom>
        </p:spPr>
      </p:pic>
    </p:spTree>
    <p:extLst>
      <p:ext uri="{BB962C8B-B14F-4D97-AF65-F5344CB8AC3E}">
        <p14:creationId xmlns:p14="http://schemas.microsoft.com/office/powerpoint/2010/main" val="18313765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6A6B18-DF28-C7C4-C3DD-8497D1E5AE47}"/>
              </a:ext>
            </a:extLst>
          </p:cNvPr>
          <p:cNvSpPr>
            <a:spLocks noGrp="1"/>
          </p:cNvSpPr>
          <p:nvPr>
            <p:ph idx="1"/>
          </p:nvPr>
        </p:nvSpPr>
        <p:spPr>
          <a:xfrm>
            <a:off x="330358" y="1203005"/>
            <a:ext cx="6799152" cy="4148192"/>
          </a:xfrm>
        </p:spPr>
        <p:txBody>
          <a:bodyPr vert="horz" wrap="square" lIns="91440" tIns="45720" rIns="91440" bIns="45720" anchor="t" anchorCtr="0" compatLnSpc="1">
            <a:noAutofit/>
          </a:bodyPr>
          <a:lstStyle/>
          <a:p>
            <a:pPr>
              <a:lnSpc>
                <a:spcPct val="100000"/>
              </a:lnSpc>
              <a:spcBef>
                <a:spcPts val="600"/>
              </a:spcBef>
              <a:spcAft>
                <a:spcPts val="600"/>
              </a:spcAft>
            </a:pPr>
            <a:r>
              <a:rPr lang="en-GB" sz="1800">
                <a:ea typeface="Calibri"/>
                <a:cs typeface="Arial"/>
              </a:rPr>
              <a:t>We have rolled out fire safety training for all incident commanders, with the first face-to-face course delivered in September 2025.</a:t>
            </a:r>
          </a:p>
          <a:p>
            <a:pPr>
              <a:lnSpc>
                <a:spcPct val="100000"/>
              </a:lnSpc>
              <a:spcBef>
                <a:spcPts val="600"/>
              </a:spcBef>
              <a:spcAft>
                <a:spcPts val="600"/>
              </a:spcAft>
            </a:pPr>
            <a:r>
              <a:rPr lang="en-GB" sz="1800">
                <a:ea typeface="Calibri"/>
                <a:cs typeface="Arial"/>
              </a:rPr>
              <a:t>The training aligns with the National Competency Framework for Fire Safety Regulators and is designed for colleagues who are not fire safety specialists. It is primarily aimed at operational crews conducting fire safety checks at medium-risk premises across the county.</a:t>
            </a:r>
          </a:p>
          <a:p>
            <a:pPr>
              <a:lnSpc>
                <a:spcPct val="100000"/>
              </a:lnSpc>
              <a:spcBef>
                <a:spcPts val="600"/>
              </a:spcBef>
              <a:spcAft>
                <a:spcPts val="600"/>
              </a:spcAft>
            </a:pPr>
            <a:r>
              <a:rPr lang="en-GB" sz="1800">
                <a:ea typeface="Calibri"/>
                <a:cs typeface="Arial"/>
              </a:rPr>
              <a:t>The L2 Skills for Justice-accredited course is being delivered in person to all Level 1 incident commanders from September 2025 onwards.</a:t>
            </a:r>
            <a:endParaRPr lang="en-GB"/>
          </a:p>
          <a:p>
            <a:pPr>
              <a:lnSpc>
                <a:spcPct val="100000"/>
              </a:lnSpc>
              <a:spcBef>
                <a:spcPts val="0"/>
              </a:spcBef>
            </a:pPr>
            <a:endParaRPr lang="en-GB" sz="1800">
              <a:ea typeface="Calibri"/>
              <a:cs typeface="Arial"/>
            </a:endParaRPr>
          </a:p>
          <a:p>
            <a:pPr>
              <a:lnSpc>
                <a:spcPct val="100000"/>
              </a:lnSpc>
              <a:spcBef>
                <a:spcPts val="0"/>
              </a:spcBef>
            </a:pPr>
            <a:endParaRPr lang="en-GB" sz="1800">
              <a:ea typeface="Calibri"/>
              <a:cs typeface="Arial"/>
            </a:endParaRPr>
          </a:p>
          <a:p>
            <a:pPr>
              <a:lnSpc>
                <a:spcPct val="100000"/>
              </a:lnSpc>
              <a:spcBef>
                <a:spcPts val="0"/>
              </a:spcBef>
            </a:pPr>
            <a:endParaRPr lang="en-GB" sz="1800">
              <a:ea typeface="Calibri"/>
              <a:cs typeface="Arial"/>
            </a:endParaRPr>
          </a:p>
          <a:p>
            <a:pPr>
              <a:lnSpc>
                <a:spcPct val="100000"/>
              </a:lnSpc>
              <a:spcBef>
                <a:spcPts val="0"/>
              </a:spcBef>
            </a:pPr>
            <a:endParaRPr lang="en-GB" sz="1800">
              <a:ea typeface="Calibri"/>
              <a:cs typeface="Arial"/>
            </a:endParaRPr>
          </a:p>
          <a:p>
            <a:pPr>
              <a:lnSpc>
                <a:spcPct val="100000"/>
              </a:lnSpc>
              <a:spcBef>
                <a:spcPts val="0"/>
              </a:spcBef>
            </a:pPr>
            <a:endParaRPr lang="en-GB" sz="1800">
              <a:ea typeface="Calibri"/>
              <a:cs typeface="Arial"/>
            </a:endParaRPr>
          </a:p>
          <a:p>
            <a:pPr>
              <a:lnSpc>
                <a:spcPct val="100000"/>
              </a:lnSpc>
              <a:spcBef>
                <a:spcPts val="0"/>
              </a:spcBef>
            </a:pPr>
            <a:endParaRPr lang="en-GB" sz="2000">
              <a:ea typeface="Calibri"/>
              <a:cs typeface="Arial"/>
            </a:endParaRPr>
          </a:p>
          <a:p>
            <a:pPr>
              <a:lnSpc>
                <a:spcPct val="100000"/>
              </a:lnSpc>
              <a:spcBef>
                <a:spcPts val="0"/>
              </a:spcBef>
            </a:pPr>
            <a:endParaRPr lang="en-GB" sz="2000">
              <a:ea typeface="Calibri"/>
              <a:cs typeface="Arial"/>
            </a:endParaRPr>
          </a:p>
          <a:p>
            <a:pPr marL="0" indent="0">
              <a:lnSpc>
                <a:spcPct val="100000"/>
              </a:lnSpc>
              <a:spcBef>
                <a:spcPts val="0"/>
              </a:spcBef>
              <a:buNone/>
            </a:pPr>
            <a:endParaRPr lang="en-GB" sz="2000">
              <a:ea typeface="Calibri"/>
              <a:cs typeface="Arial"/>
            </a:endParaRPr>
          </a:p>
          <a:p>
            <a:pPr marL="0" indent="0">
              <a:lnSpc>
                <a:spcPct val="100000"/>
              </a:lnSpc>
              <a:spcBef>
                <a:spcPts val="0"/>
              </a:spcBef>
              <a:buNone/>
            </a:pPr>
            <a:endParaRPr lang="en-US" sz="2200">
              <a:cs typeface="Arial"/>
            </a:endParaRPr>
          </a:p>
        </p:txBody>
      </p:sp>
      <p:pic>
        <p:nvPicPr>
          <p:cNvPr id="1026" name="Picture 2" descr="A person and person using a fire alarm&#10;&#10;Description automatically generated">
            <a:extLst>
              <a:ext uri="{FF2B5EF4-FFF2-40B4-BE49-F238E27FC236}">
                <a16:creationId xmlns:a16="http://schemas.microsoft.com/office/drawing/2014/main" id="{0B8FF892-0305-4605-E110-A7CFF9734B2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645" r="33624"/>
          <a:stretch/>
        </p:blipFill>
        <p:spPr bwMode="auto">
          <a:xfrm>
            <a:off x="7416801" y="0"/>
            <a:ext cx="4775199" cy="582022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2FC67FD-6EEB-E8DF-4788-888185D48A86}"/>
              </a:ext>
            </a:extLst>
          </p:cNvPr>
          <p:cNvSpPr txBox="1"/>
          <p:nvPr/>
        </p:nvSpPr>
        <p:spPr>
          <a:xfrm>
            <a:off x="461913" y="225469"/>
            <a:ext cx="6014043"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b="1">
                <a:solidFill>
                  <a:srgbClr val="202A44"/>
                </a:solidFill>
                <a:latin typeface="Arial"/>
                <a:cs typeface="Arial"/>
              </a:rPr>
              <a:t>Building Safety</a:t>
            </a:r>
            <a:endParaRPr lang="en-GB"/>
          </a:p>
        </p:txBody>
      </p:sp>
    </p:spTree>
    <p:extLst>
      <p:ext uri="{BB962C8B-B14F-4D97-AF65-F5344CB8AC3E}">
        <p14:creationId xmlns:p14="http://schemas.microsoft.com/office/powerpoint/2010/main" val="24191523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ECD5B2-79CC-413B-15F2-75B633F3831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2670D6-B963-AAF7-E1A5-FE4EC1D219F0}"/>
              </a:ext>
            </a:extLst>
          </p:cNvPr>
          <p:cNvSpPr>
            <a:spLocks noGrp="1"/>
          </p:cNvSpPr>
          <p:nvPr>
            <p:ph idx="1"/>
          </p:nvPr>
        </p:nvSpPr>
        <p:spPr>
          <a:xfrm>
            <a:off x="623889" y="499621"/>
            <a:ext cx="6615897" cy="5039046"/>
          </a:xfrm>
        </p:spPr>
        <p:txBody>
          <a:bodyPr>
            <a:noAutofit/>
          </a:bodyPr>
          <a:lstStyle/>
          <a:p>
            <a:pPr>
              <a:lnSpc>
                <a:spcPct val="114000"/>
              </a:lnSpc>
              <a:spcBef>
                <a:spcPts val="0"/>
              </a:spcBef>
            </a:pPr>
            <a:endParaRPr lang="en-GB" sz="1800">
              <a:ea typeface="Calibri"/>
              <a:cs typeface="Arial"/>
            </a:endParaRPr>
          </a:p>
          <a:p>
            <a:pPr marL="0" indent="0">
              <a:lnSpc>
                <a:spcPct val="114000"/>
              </a:lnSpc>
              <a:spcBef>
                <a:spcPts val="0"/>
              </a:spcBef>
              <a:buNone/>
            </a:pPr>
            <a:endParaRPr lang="en-GB">
              <a:ea typeface="Calibri"/>
              <a:cs typeface="Arial"/>
            </a:endParaRPr>
          </a:p>
          <a:p>
            <a:pPr>
              <a:lnSpc>
                <a:spcPct val="114000"/>
              </a:lnSpc>
              <a:spcBef>
                <a:spcPts val="0"/>
              </a:spcBef>
            </a:pPr>
            <a:endParaRPr lang="en-GB" sz="1800">
              <a:ea typeface="Calibri"/>
              <a:cs typeface="Arial"/>
            </a:endParaRPr>
          </a:p>
          <a:p>
            <a:pPr>
              <a:lnSpc>
                <a:spcPct val="114000"/>
              </a:lnSpc>
              <a:spcBef>
                <a:spcPts val="0"/>
              </a:spcBef>
            </a:pPr>
            <a:endParaRPr lang="en-GB" sz="1800">
              <a:ea typeface="Calibri"/>
              <a:cs typeface="Arial"/>
            </a:endParaRPr>
          </a:p>
          <a:p>
            <a:pPr>
              <a:lnSpc>
                <a:spcPct val="100000"/>
              </a:lnSpc>
              <a:spcBef>
                <a:spcPts val="0"/>
              </a:spcBef>
            </a:pPr>
            <a:endParaRPr lang="en-GB" sz="2000">
              <a:ea typeface="Calibri"/>
              <a:cs typeface="Arial"/>
            </a:endParaRPr>
          </a:p>
          <a:p>
            <a:pPr>
              <a:lnSpc>
                <a:spcPct val="100000"/>
              </a:lnSpc>
              <a:spcBef>
                <a:spcPts val="0"/>
              </a:spcBef>
            </a:pPr>
            <a:endParaRPr lang="en-GB" sz="2000">
              <a:ea typeface="Calibri"/>
              <a:cs typeface="Arial"/>
            </a:endParaRPr>
          </a:p>
          <a:p>
            <a:pPr>
              <a:lnSpc>
                <a:spcPct val="100000"/>
              </a:lnSpc>
              <a:spcBef>
                <a:spcPts val="0"/>
              </a:spcBef>
            </a:pPr>
            <a:endParaRPr lang="en-GB" sz="2000">
              <a:ea typeface="Calibri"/>
              <a:cs typeface="Arial"/>
            </a:endParaRPr>
          </a:p>
        </p:txBody>
      </p:sp>
      <p:sp>
        <p:nvSpPr>
          <p:cNvPr id="5" name="Content Placeholder 2">
            <a:extLst>
              <a:ext uri="{FF2B5EF4-FFF2-40B4-BE49-F238E27FC236}">
                <a16:creationId xmlns:a16="http://schemas.microsoft.com/office/drawing/2014/main" id="{097197BB-BB1A-59F9-082A-43BBE5C79B8F}"/>
              </a:ext>
            </a:extLst>
          </p:cNvPr>
          <p:cNvSpPr txBox="1">
            <a:spLocks/>
          </p:cNvSpPr>
          <p:nvPr/>
        </p:nvSpPr>
        <p:spPr>
          <a:xfrm>
            <a:off x="444028" y="994910"/>
            <a:ext cx="6795758" cy="4230606"/>
          </a:xfrm>
          <a:prstGeom prst="rect">
            <a:avLst/>
          </a:prstGeom>
          <a:noFill/>
          <a:ln>
            <a:noFill/>
          </a:ln>
        </p:spPr>
        <p:txBody>
          <a:bodyPr vert="horz" wrap="square" lIns="91440" tIns="45720" rIns="91440" bIns="45720" anchor="t" anchorCtr="0" compatLnSpc="1">
            <a:noAutofit/>
          </a:bodyPr>
          <a:lst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Arial"/>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Arial"/>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Arial"/>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Arial"/>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Aria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pPr>
            <a:r>
              <a:rPr lang="en-GB" sz="1800">
                <a:ea typeface="Calibri"/>
                <a:cs typeface="Arial"/>
              </a:rPr>
              <a:t>KFRS continues to work with the Ministry of Housing, Communities and Local Government (MHCLG) on issues relating to buildings in remediation and mitigating measures.</a:t>
            </a:r>
          </a:p>
          <a:p>
            <a:pPr>
              <a:lnSpc>
                <a:spcPct val="100000"/>
              </a:lnSpc>
              <a:spcBef>
                <a:spcPts val="600"/>
              </a:spcBef>
              <a:spcAft>
                <a:spcPts val="600"/>
              </a:spcAft>
            </a:pPr>
            <a:r>
              <a:rPr lang="en-GB" sz="1800">
                <a:ea typeface="Calibri"/>
                <a:cs typeface="Arial"/>
              </a:rPr>
              <a:t>Throughout 2025, quarterly meetings have been held with MHCLG and local authorities to identify buildings in remediation, assess inherent risks, and monitor progress. This process ensures KFRS crews have the most up-to-date tactical and risk information, while residents in these buildings are proactively offered Home Fire Safety Visits through joint work with the Customer Safety teams.</a:t>
            </a:r>
            <a:endParaRPr lang="en-GB" sz="1800">
              <a:latin typeface="Arial" panose="020B0604020202020204" pitchFamily="34" charset="0"/>
              <a:ea typeface="Calibri" panose="020F0502020204030204" pitchFamily="34" charset="0"/>
              <a:cs typeface="Arial"/>
            </a:endParaRPr>
          </a:p>
          <a:p>
            <a:pPr>
              <a:lnSpc>
                <a:spcPct val="100000"/>
              </a:lnSpc>
              <a:spcBef>
                <a:spcPts val="600"/>
              </a:spcBef>
              <a:spcAft>
                <a:spcPts val="600"/>
              </a:spcAft>
            </a:pPr>
            <a:r>
              <a:rPr lang="en-GB" sz="1800">
                <a:ea typeface="Calibri"/>
                <a:cs typeface="Arial"/>
              </a:rPr>
              <a:t>The team are also researching, training and implement updates in Policy, Guidance and legislation, which includes:</a:t>
            </a:r>
            <a:endParaRPr lang="en-GB" sz="1800">
              <a:latin typeface="Arial" panose="020B0604020202020204" pitchFamily="34" charset="0"/>
              <a:ea typeface="Calibri" panose="020F0502020204030204" pitchFamily="34" charset="0"/>
              <a:cs typeface="Arial"/>
            </a:endParaRPr>
          </a:p>
          <a:p>
            <a:pPr lvl="1">
              <a:lnSpc>
                <a:spcPct val="100000"/>
              </a:lnSpc>
              <a:spcBef>
                <a:spcPts val="0"/>
              </a:spcBef>
              <a:buFont typeface="Courier New" panose="02070309020205020404" pitchFamily="49" charset="0"/>
              <a:buChar char="o"/>
            </a:pPr>
            <a:r>
              <a:rPr lang="en-GB" sz="1600">
                <a:latin typeface="Arial" panose="020B0604020202020204" pitchFamily="34" charset="0"/>
                <a:ea typeface="Calibri" panose="020F0502020204030204" pitchFamily="34" charset="0"/>
                <a:cs typeface="Arial"/>
              </a:rPr>
              <a:t>Fire Safety Act 2021 </a:t>
            </a:r>
          </a:p>
          <a:p>
            <a:pPr lvl="1">
              <a:lnSpc>
                <a:spcPct val="100000"/>
              </a:lnSpc>
              <a:spcBef>
                <a:spcPts val="0"/>
              </a:spcBef>
              <a:buFont typeface="Courier New" panose="02070309020205020404" pitchFamily="49" charset="0"/>
              <a:buChar char="o"/>
            </a:pPr>
            <a:r>
              <a:rPr lang="en-GB" sz="1600">
                <a:latin typeface="Arial" panose="020B0604020202020204" pitchFamily="34" charset="0"/>
                <a:ea typeface="Calibri" panose="020F0502020204030204" pitchFamily="34" charset="0"/>
                <a:cs typeface="Arial"/>
              </a:rPr>
              <a:t>Fire Safety (England) Regulations 2022 </a:t>
            </a:r>
          </a:p>
          <a:p>
            <a:pPr lvl="1">
              <a:lnSpc>
                <a:spcPct val="100000"/>
              </a:lnSpc>
              <a:spcBef>
                <a:spcPts val="0"/>
              </a:spcBef>
              <a:buFont typeface="Courier New" panose="02070309020205020404" pitchFamily="49" charset="0"/>
              <a:buChar char="o"/>
            </a:pPr>
            <a:r>
              <a:rPr lang="en-GB" sz="1600">
                <a:latin typeface="Arial" panose="020B0604020202020204" pitchFamily="34" charset="0"/>
                <a:ea typeface="Calibri" panose="020F0502020204030204" pitchFamily="34" charset="0"/>
                <a:cs typeface="Arial"/>
              </a:rPr>
              <a:t>Section 156 of Building Safety Act</a:t>
            </a:r>
          </a:p>
          <a:p>
            <a:pPr>
              <a:lnSpc>
                <a:spcPct val="113999"/>
              </a:lnSpc>
              <a:spcBef>
                <a:spcPts val="0"/>
              </a:spcBef>
            </a:pPr>
            <a:endParaRPr lang="en-GB" sz="1800">
              <a:latin typeface="Arial" panose="020B0604020202020204" pitchFamily="34" charset="0"/>
              <a:ea typeface="Calibri" panose="020F0502020204030204" pitchFamily="34" charset="0"/>
              <a:cs typeface="Arial"/>
            </a:endParaRPr>
          </a:p>
          <a:p>
            <a:pPr>
              <a:lnSpc>
                <a:spcPct val="113999"/>
              </a:lnSpc>
              <a:spcBef>
                <a:spcPts val="0"/>
              </a:spcBef>
            </a:pPr>
            <a:endParaRPr lang="en-GB" sz="1800">
              <a:latin typeface="Arial" panose="020B0604020202020204" pitchFamily="34" charset="0"/>
              <a:ea typeface="Calibri" panose="020F0502020204030204" pitchFamily="34" charset="0"/>
              <a:cs typeface="Arial"/>
            </a:endParaRPr>
          </a:p>
          <a:p>
            <a:pPr>
              <a:lnSpc>
                <a:spcPct val="100000"/>
              </a:lnSpc>
              <a:spcBef>
                <a:spcPts val="0"/>
              </a:spcBef>
            </a:pPr>
            <a:endParaRPr lang="en-GB" sz="2000">
              <a:latin typeface="Arial" panose="020B0604020202020204" pitchFamily="34" charset="0"/>
              <a:ea typeface="Calibri" panose="020F0502020204030204" pitchFamily="34" charset="0"/>
              <a:cs typeface="Arial"/>
            </a:endParaRPr>
          </a:p>
        </p:txBody>
      </p:sp>
      <p:sp>
        <p:nvSpPr>
          <p:cNvPr id="6" name="TextBox 5">
            <a:extLst>
              <a:ext uri="{FF2B5EF4-FFF2-40B4-BE49-F238E27FC236}">
                <a16:creationId xmlns:a16="http://schemas.microsoft.com/office/drawing/2014/main" id="{7A5B596F-45F1-4DF6-152C-378F50C084B4}"/>
              </a:ext>
            </a:extLst>
          </p:cNvPr>
          <p:cNvSpPr txBox="1"/>
          <p:nvPr/>
        </p:nvSpPr>
        <p:spPr>
          <a:xfrm>
            <a:off x="444028" y="225469"/>
            <a:ext cx="6031928"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b="1">
                <a:solidFill>
                  <a:srgbClr val="202A44"/>
                </a:solidFill>
                <a:latin typeface="Arial"/>
                <a:cs typeface="Arial"/>
              </a:rPr>
              <a:t>Building Safety</a:t>
            </a:r>
            <a:endParaRPr lang="en-GB"/>
          </a:p>
        </p:txBody>
      </p:sp>
      <p:pic>
        <p:nvPicPr>
          <p:cNvPr id="7" name="Picture 6" descr="Hundreds of tower blocks across UK at risk of collapse, say experts : r ...">
            <a:extLst>
              <a:ext uri="{FF2B5EF4-FFF2-40B4-BE49-F238E27FC236}">
                <a16:creationId xmlns:a16="http://schemas.microsoft.com/office/drawing/2014/main" id="{5D7E4AB2-D2DB-892C-D41E-21D0011BED1D}"/>
              </a:ext>
            </a:extLst>
          </p:cNvPr>
          <p:cNvPicPr>
            <a:picLocks noChangeAspect="1"/>
          </p:cNvPicPr>
          <p:nvPr/>
        </p:nvPicPr>
        <p:blipFill>
          <a:blip r:embed="rId2"/>
          <a:srcRect l="48870" r="991" b="14668"/>
          <a:stretch>
            <a:fillRect/>
          </a:stretch>
        </p:blipFill>
        <p:spPr>
          <a:xfrm>
            <a:off x="7417884" y="0"/>
            <a:ext cx="4774116" cy="5840730"/>
          </a:xfrm>
          <a:prstGeom prst="rect">
            <a:avLst/>
          </a:prstGeom>
        </p:spPr>
      </p:pic>
    </p:spTree>
    <p:extLst>
      <p:ext uri="{BB962C8B-B14F-4D97-AF65-F5344CB8AC3E}">
        <p14:creationId xmlns:p14="http://schemas.microsoft.com/office/powerpoint/2010/main" val="23162690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81D4F-B40A-4DAB-549E-CBDDA80D3E33}"/>
              </a:ext>
            </a:extLst>
          </p:cNvPr>
          <p:cNvSpPr>
            <a:spLocks noGrp="1"/>
          </p:cNvSpPr>
          <p:nvPr>
            <p:ph type="title"/>
          </p:nvPr>
        </p:nvSpPr>
        <p:spPr>
          <a:xfrm>
            <a:off x="426723" y="148023"/>
            <a:ext cx="10515600" cy="877213"/>
          </a:xfrm>
        </p:spPr>
        <p:txBody>
          <a:bodyPr>
            <a:noAutofit/>
          </a:bodyPr>
          <a:lstStyle/>
          <a:p>
            <a:r>
              <a:rPr lang="en-GB">
                <a:solidFill>
                  <a:srgbClr val="000000"/>
                </a:solidFill>
                <a:cs typeface="Arial"/>
              </a:rPr>
              <a:t>Successful prosecution </a:t>
            </a:r>
          </a:p>
        </p:txBody>
      </p:sp>
      <p:sp>
        <p:nvSpPr>
          <p:cNvPr id="3" name="Content Placeholder 2">
            <a:extLst>
              <a:ext uri="{FF2B5EF4-FFF2-40B4-BE49-F238E27FC236}">
                <a16:creationId xmlns:a16="http://schemas.microsoft.com/office/drawing/2014/main" id="{B557BFDC-D9CF-6E6E-C360-7CBD55F67908}"/>
              </a:ext>
            </a:extLst>
          </p:cNvPr>
          <p:cNvSpPr>
            <a:spLocks noGrp="1"/>
          </p:cNvSpPr>
          <p:nvPr>
            <p:ph idx="1"/>
          </p:nvPr>
        </p:nvSpPr>
        <p:spPr>
          <a:xfrm>
            <a:off x="306562" y="1025236"/>
            <a:ext cx="7583673" cy="3475040"/>
          </a:xfrm>
        </p:spPr>
        <p:txBody>
          <a:bodyPr vert="horz" wrap="square" lIns="91440" tIns="45720" rIns="91440" bIns="45720" anchor="t" anchorCtr="0" compatLnSpc="1">
            <a:noAutofit/>
          </a:bodyPr>
          <a:lstStyle/>
          <a:p>
            <a:pPr>
              <a:lnSpc>
                <a:spcPct val="100000"/>
              </a:lnSpc>
              <a:spcBef>
                <a:spcPts val="0"/>
              </a:spcBef>
              <a:spcAft>
                <a:spcPts val="600"/>
              </a:spcAft>
            </a:pPr>
            <a:r>
              <a:rPr lang="en-GB" sz="1800">
                <a:cs typeface="Arial"/>
              </a:rPr>
              <a:t>Miller Food and Wine Limited, based in Lower Stone Street, Maidstone</a:t>
            </a:r>
            <a:r>
              <a:rPr lang="en-GB" sz="1800" b="1">
                <a:cs typeface="Arial"/>
              </a:rPr>
              <a:t>,</a:t>
            </a:r>
            <a:r>
              <a:rPr lang="en-GB" sz="1800">
                <a:cs typeface="Arial"/>
              </a:rPr>
              <a:t> was sentenced at Medway Magistrates' Court</a:t>
            </a:r>
            <a:r>
              <a:rPr lang="en-GB" sz="1800" b="1">
                <a:cs typeface="Arial"/>
              </a:rPr>
              <a:t> </a:t>
            </a:r>
            <a:r>
              <a:rPr lang="en-GB" sz="1800">
                <a:cs typeface="Arial"/>
              </a:rPr>
              <a:t>on</a:t>
            </a:r>
            <a:r>
              <a:rPr lang="en-GB" sz="1800" b="1">
                <a:cs typeface="Arial"/>
              </a:rPr>
              <a:t> </a:t>
            </a:r>
            <a:r>
              <a:rPr lang="en-GB" sz="1800">
                <a:cs typeface="Arial"/>
              </a:rPr>
              <a:t>3 September 2025, following a prosecution by Kent Fire and Rescue Service (KFRS). </a:t>
            </a:r>
          </a:p>
          <a:p>
            <a:pPr>
              <a:lnSpc>
                <a:spcPct val="100000"/>
              </a:lnSpc>
              <a:spcBef>
                <a:spcPts val="0"/>
              </a:spcBef>
              <a:spcAft>
                <a:spcPts val="600"/>
              </a:spcAft>
            </a:pPr>
            <a:r>
              <a:rPr lang="en-GB" sz="1800">
                <a:cs typeface="Arial"/>
              </a:rPr>
              <a:t>The prosecution followed an inspection by KFRS officers in March 2022, which identified significant fire safety concerns, including the absence of essential fire precautions and breaches in compartmentation of the building, which posed a serious risk to life in the event of a fire.</a:t>
            </a:r>
          </a:p>
          <a:p>
            <a:pPr>
              <a:lnSpc>
                <a:spcPct val="100000"/>
              </a:lnSpc>
              <a:spcBef>
                <a:spcPts val="0"/>
              </a:spcBef>
              <a:spcAft>
                <a:spcPts val="600"/>
              </a:spcAft>
            </a:pPr>
            <a:r>
              <a:rPr lang="en-GB" sz="1800">
                <a:cs typeface="Arial"/>
              </a:rPr>
              <a:t>The business pleaded guilty to 10 offences under the Regulatory Reform (Fire Safety) Order 2005, including failure to comply with a restriction imposed by Prohibition Notices.</a:t>
            </a:r>
          </a:p>
          <a:p>
            <a:pPr>
              <a:lnSpc>
                <a:spcPct val="100000"/>
              </a:lnSpc>
              <a:spcBef>
                <a:spcPts val="0"/>
              </a:spcBef>
              <a:spcAft>
                <a:spcPts val="600"/>
              </a:spcAft>
            </a:pPr>
            <a:r>
              <a:rPr lang="en-GB" sz="1800">
                <a:cs typeface="Arial"/>
              </a:rPr>
              <a:t>The company was ordered to pay a total of £62,000 in penalties, comprising of £18,000 for the initial failures, a further £24,000 for breaching the Prohibition Order, £18,000 in costs, and a £2,000 victim surcharge.</a:t>
            </a:r>
            <a:endParaRPr lang="en-GB" sz="1800"/>
          </a:p>
          <a:p>
            <a:endParaRPr lang="en-GB">
              <a:cs typeface="Arial"/>
            </a:endParaRPr>
          </a:p>
        </p:txBody>
      </p:sp>
      <p:pic>
        <p:nvPicPr>
          <p:cNvPr id="5" name="Picture 4">
            <a:extLst>
              <a:ext uri="{FF2B5EF4-FFF2-40B4-BE49-F238E27FC236}">
                <a16:creationId xmlns:a16="http://schemas.microsoft.com/office/drawing/2014/main" id="{79C8234C-F92C-F5D1-1ED5-70AFFCE6CB4D}"/>
              </a:ext>
            </a:extLst>
          </p:cNvPr>
          <p:cNvPicPr>
            <a:picLocks noChangeAspect="1"/>
          </p:cNvPicPr>
          <p:nvPr/>
        </p:nvPicPr>
        <p:blipFill>
          <a:blip r:embed="rId2"/>
          <a:srcRect l="17697" r="42979"/>
          <a:stretch>
            <a:fillRect/>
          </a:stretch>
        </p:blipFill>
        <p:spPr>
          <a:xfrm>
            <a:off x="8063345" y="0"/>
            <a:ext cx="4128655" cy="5832764"/>
          </a:xfrm>
          <a:prstGeom prst="rect">
            <a:avLst/>
          </a:prstGeom>
        </p:spPr>
      </p:pic>
    </p:spTree>
    <p:extLst>
      <p:ext uri="{BB962C8B-B14F-4D97-AF65-F5344CB8AC3E}">
        <p14:creationId xmlns:p14="http://schemas.microsoft.com/office/powerpoint/2010/main" val="38654277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B27324-CD79-0DC0-217C-4F375D889011}"/>
              </a:ext>
            </a:extLst>
          </p:cNvPr>
          <p:cNvSpPr>
            <a:spLocks noGrp="1"/>
          </p:cNvSpPr>
          <p:nvPr>
            <p:ph idx="1"/>
          </p:nvPr>
        </p:nvSpPr>
        <p:spPr>
          <a:xfrm>
            <a:off x="401583" y="1187777"/>
            <a:ext cx="7569724" cy="4566370"/>
          </a:xfrm>
        </p:spPr>
        <p:txBody>
          <a:bodyPr vert="horz" wrap="square" lIns="91440" tIns="45720" rIns="91440" bIns="45720" anchor="t" anchorCtr="0" compatLnSpc="1">
            <a:noAutofit/>
          </a:bodyPr>
          <a:lstStyle/>
          <a:p>
            <a:pPr>
              <a:lnSpc>
                <a:spcPct val="114000"/>
              </a:lnSpc>
              <a:spcBef>
                <a:spcPts val="0"/>
              </a:spcBef>
            </a:pPr>
            <a:r>
              <a:rPr lang="en-GB" sz="1800">
                <a:ea typeface="Calibri"/>
                <a:cs typeface="Times New Roman"/>
              </a:rPr>
              <a:t>During the academic year September 2024 to July 2025, the Education team delivered safety sessions to 395 schools;176 Fire Safety Intervention (formerly </a:t>
            </a:r>
            <a:r>
              <a:rPr lang="en-GB" sz="1800" err="1">
                <a:ea typeface="Calibri"/>
                <a:cs typeface="Times New Roman"/>
              </a:rPr>
              <a:t>firesetter</a:t>
            </a:r>
            <a:r>
              <a:rPr lang="en-GB" sz="1800">
                <a:ea typeface="Calibri"/>
                <a:cs typeface="Times New Roman"/>
              </a:rPr>
              <a:t> intervention) </a:t>
            </a:r>
            <a:r>
              <a:rPr lang="en-GB" sz="1800">
                <a:effectLst/>
                <a:ea typeface="Calibri"/>
                <a:cs typeface="Times New Roman"/>
              </a:rPr>
              <a:t>visits to </a:t>
            </a:r>
            <a:r>
              <a:rPr lang="en-GB" sz="1800">
                <a:ea typeface="Calibri"/>
                <a:cs typeface="Times New Roman"/>
              </a:rPr>
              <a:t>young people </a:t>
            </a:r>
            <a:r>
              <a:rPr lang="en-GB" sz="1800">
                <a:effectLst/>
                <a:ea typeface="Calibri"/>
                <a:cs typeface="Times New Roman"/>
              </a:rPr>
              <a:t>and </a:t>
            </a:r>
            <a:r>
              <a:rPr lang="en-GB" sz="1800">
                <a:ea typeface="Calibri"/>
                <a:cs typeface="Times New Roman"/>
              </a:rPr>
              <a:t>125 </a:t>
            </a:r>
            <a:r>
              <a:rPr lang="en-GB" sz="1800">
                <a:effectLst/>
                <a:ea typeface="Calibri"/>
                <a:cs typeface="Times New Roman"/>
              </a:rPr>
              <a:t>fire safety talks</a:t>
            </a:r>
            <a:r>
              <a:rPr lang="en-GB" sz="1800">
                <a:ea typeface="Calibri"/>
                <a:cs typeface="Times New Roman"/>
              </a:rPr>
              <a:t> to community groups across the county</a:t>
            </a:r>
            <a:r>
              <a:rPr lang="en-GB" sz="1800">
                <a:effectLst/>
                <a:ea typeface="Calibri"/>
                <a:cs typeface="Times New Roman"/>
              </a:rPr>
              <a:t>. </a:t>
            </a:r>
            <a:endParaRPr lang="en-US" sz="1800">
              <a:ea typeface="Calibri"/>
              <a:cs typeface="Times New Roman"/>
            </a:endParaRPr>
          </a:p>
          <a:p>
            <a:pPr>
              <a:lnSpc>
                <a:spcPct val="114000"/>
              </a:lnSpc>
              <a:spcBef>
                <a:spcPts val="0"/>
              </a:spcBef>
            </a:pPr>
            <a:endParaRPr lang="en-GB" sz="1200">
              <a:ea typeface="Calibri"/>
              <a:cs typeface="Arial"/>
            </a:endParaRPr>
          </a:p>
          <a:p>
            <a:pPr>
              <a:lnSpc>
                <a:spcPct val="114000"/>
              </a:lnSpc>
              <a:spcBef>
                <a:spcPts val="0"/>
              </a:spcBef>
            </a:pPr>
            <a:r>
              <a:rPr lang="en-GB" sz="1800">
                <a:ea typeface="Calibri"/>
                <a:cs typeface="Times New Roman"/>
              </a:rPr>
              <a:t>Fire Cadets from both Ramsgate and Rochester cohorts came together </a:t>
            </a:r>
            <a:r>
              <a:rPr lang="en-GB" sz="1800">
                <a:effectLst/>
                <a:ea typeface="Calibri"/>
                <a:cs typeface="Times New Roman"/>
              </a:rPr>
              <a:t>to </a:t>
            </a:r>
            <a:r>
              <a:rPr lang="en-GB" sz="1800">
                <a:ea typeface="Calibri"/>
                <a:cs typeface="Times New Roman"/>
              </a:rPr>
              <a:t>compete in </a:t>
            </a:r>
            <a:r>
              <a:rPr lang="en-GB" sz="1800">
                <a:effectLst/>
                <a:ea typeface="Calibri"/>
                <a:cs typeface="Times New Roman"/>
              </a:rPr>
              <a:t>the </a:t>
            </a:r>
            <a:r>
              <a:rPr lang="en-GB" sz="1800">
                <a:ea typeface="Calibri"/>
                <a:cs typeface="Times New Roman"/>
              </a:rPr>
              <a:t>National Fire Cadet Games held in South Wales</a:t>
            </a:r>
            <a:r>
              <a:rPr lang="en-GB" sz="1800">
                <a:effectLst/>
                <a:ea typeface="Calibri"/>
                <a:cs typeface="Times New Roman"/>
              </a:rPr>
              <a:t>.</a:t>
            </a:r>
            <a:r>
              <a:rPr lang="en-GB" sz="1800">
                <a:ea typeface="Calibri"/>
                <a:cs typeface="Times New Roman"/>
              </a:rPr>
              <a:t> The team, consisting of Crew </a:t>
            </a:r>
            <a:r>
              <a:rPr lang="en-GB" sz="1800">
                <a:effectLst/>
                <a:ea typeface="Calibri"/>
                <a:cs typeface="Times New Roman"/>
              </a:rPr>
              <a:t>and </a:t>
            </a:r>
            <a:r>
              <a:rPr lang="en-GB" sz="1800">
                <a:ea typeface="Calibri"/>
                <a:cs typeface="Times New Roman"/>
              </a:rPr>
              <a:t>Watch Manager Fire Cadets</a:t>
            </a:r>
            <a:r>
              <a:rPr lang="en-GB" sz="1800">
                <a:effectLst/>
                <a:ea typeface="Calibri"/>
                <a:cs typeface="Times New Roman"/>
              </a:rPr>
              <a:t>, </a:t>
            </a:r>
            <a:r>
              <a:rPr lang="en-GB" sz="1800">
                <a:ea typeface="Calibri"/>
                <a:cs typeface="Times New Roman"/>
              </a:rPr>
              <a:t>placed 4</a:t>
            </a:r>
            <a:r>
              <a:rPr lang="en-GB" sz="1800" baseline="30000">
                <a:ea typeface="Calibri"/>
                <a:cs typeface="Times New Roman"/>
              </a:rPr>
              <a:t>th</a:t>
            </a:r>
            <a:r>
              <a:rPr lang="en-GB" sz="1800">
                <a:ea typeface="Calibri"/>
                <a:cs typeface="Times New Roman"/>
              </a:rPr>
              <a:t> out </a:t>
            </a:r>
            <a:r>
              <a:rPr lang="en-GB" sz="1800">
                <a:effectLst/>
                <a:ea typeface="Calibri"/>
                <a:cs typeface="Times New Roman"/>
              </a:rPr>
              <a:t>of </a:t>
            </a:r>
            <a:r>
              <a:rPr lang="en-GB" sz="1800">
                <a:ea typeface="Calibri"/>
                <a:cs typeface="Times New Roman"/>
              </a:rPr>
              <a:t>32 Fire and Rescue Services.  This is </a:t>
            </a:r>
            <a:r>
              <a:rPr lang="en-GB" sz="1800">
                <a:effectLst/>
                <a:ea typeface="Calibri"/>
                <a:cs typeface="Times New Roman"/>
              </a:rPr>
              <a:t>the </a:t>
            </a:r>
            <a:r>
              <a:rPr lang="en-GB" sz="1800">
                <a:ea typeface="Calibri"/>
                <a:cs typeface="Times New Roman"/>
              </a:rPr>
              <a:t>first time KFRS have been represented at the Games</a:t>
            </a:r>
            <a:r>
              <a:rPr lang="en-GB" sz="1800">
                <a:effectLst/>
                <a:ea typeface="Calibri"/>
                <a:cs typeface="Times New Roman"/>
              </a:rPr>
              <a:t>.</a:t>
            </a:r>
            <a:endParaRPr lang="en-GB" sz="1800">
              <a:ea typeface="Calibri"/>
              <a:cs typeface="Times New Roman"/>
            </a:endParaRPr>
          </a:p>
          <a:p>
            <a:pPr>
              <a:lnSpc>
                <a:spcPct val="113999"/>
              </a:lnSpc>
              <a:spcBef>
                <a:spcPts val="0"/>
              </a:spcBef>
            </a:pPr>
            <a:endParaRPr lang="en-GB" sz="1800">
              <a:effectLst/>
              <a:latin typeface="Arial" panose="020B0604020202020204" pitchFamily="34" charset="0"/>
              <a:ea typeface="Calibri" panose="020F0502020204030204" pitchFamily="34" charset="0"/>
              <a:cs typeface="Times New Roman" panose="02020603050405020304" pitchFamily="18" charset="0"/>
            </a:endParaRPr>
          </a:p>
          <a:p>
            <a:pPr>
              <a:lnSpc>
                <a:spcPct val="114000"/>
              </a:lnSpc>
              <a:spcBef>
                <a:spcPts val="0"/>
              </a:spcBef>
            </a:pPr>
            <a:endParaRPr lang="en-GB" sz="1200">
              <a:cs typeface="Arial"/>
            </a:endParaRPr>
          </a:p>
          <a:p>
            <a:pPr>
              <a:lnSpc>
                <a:spcPct val="120000"/>
              </a:lnSpc>
              <a:spcBef>
                <a:spcPts val="0"/>
              </a:spcBef>
            </a:pPr>
            <a:endParaRPr lang="en-GB" sz="2000">
              <a:cs typeface="Arial"/>
            </a:endParaRPr>
          </a:p>
        </p:txBody>
      </p:sp>
      <p:sp>
        <p:nvSpPr>
          <p:cNvPr id="8" name="Title 1">
            <a:extLst>
              <a:ext uri="{FF2B5EF4-FFF2-40B4-BE49-F238E27FC236}">
                <a16:creationId xmlns:a16="http://schemas.microsoft.com/office/drawing/2014/main" id="{95C2B4E3-EEE5-B551-1C46-AD0FBCBDDCD4}"/>
              </a:ext>
            </a:extLst>
          </p:cNvPr>
          <p:cNvSpPr>
            <a:spLocks noGrp="1"/>
          </p:cNvSpPr>
          <p:nvPr>
            <p:ph type="title"/>
          </p:nvPr>
        </p:nvSpPr>
        <p:spPr>
          <a:xfrm>
            <a:off x="499621" y="841980"/>
            <a:ext cx="7906911" cy="188535"/>
          </a:xfrm>
        </p:spPr>
        <p:txBody>
          <a:bodyPr>
            <a:noAutofit/>
          </a:bodyPr>
          <a:lstStyle/>
          <a:p>
            <a:r>
              <a:rPr lang="en-GB"/>
              <a:t>Customer Safety </a:t>
            </a:r>
            <a:br>
              <a:rPr lang="en-GB" sz="1200">
                <a:solidFill>
                  <a:srgbClr val="00B050"/>
                </a:solidFill>
                <a:cs typeface="Arial"/>
              </a:rPr>
            </a:br>
            <a:r>
              <a:rPr lang="en-GB"/>
              <a:t> </a:t>
            </a:r>
          </a:p>
        </p:txBody>
      </p:sp>
      <p:pic>
        <p:nvPicPr>
          <p:cNvPr id="4" name="Picture 3">
            <a:extLst>
              <a:ext uri="{FF2B5EF4-FFF2-40B4-BE49-F238E27FC236}">
                <a16:creationId xmlns:a16="http://schemas.microsoft.com/office/drawing/2014/main" id="{E881AA0F-E00B-5E83-22E8-EF4294362D99}"/>
              </a:ext>
            </a:extLst>
          </p:cNvPr>
          <p:cNvPicPr>
            <a:picLocks noChangeAspect="1"/>
          </p:cNvPicPr>
          <p:nvPr/>
        </p:nvPicPr>
        <p:blipFill rotWithShape="1">
          <a:blip r:embed="rId2"/>
          <a:srcRect l="44306" t="3136" r="6765"/>
          <a:stretch/>
        </p:blipFill>
        <p:spPr>
          <a:xfrm>
            <a:off x="8189723" y="0"/>
            <a:ext cx="4410075" cy="5827485"/>
          </a:xfrm>
          <a:prstGeom prst="rect">
            <a:avLst/>
          </a:prstGeom>
        </p:spPr>
      </p:pic>
    </p:spTree>
    <p:extLst>
      <p:ext uri="{BB962C8B-B14F-4D97-AF65-F5344CB8AC3E}">
        <p14:creationId xmlns:p14="http://schemas.microsoft.com/office/powerpoint/2010/main" val="34630744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EB37D-9B55-21B8-2462-DCD4AD3CEEC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746030-B19E-A732-627A-B7A6DA5C7C79}"/>
              </a:ext>
            </a:extLst>
          </p:cNvPr>
          <p:cNvSpPr>
            <a:spLocks noGrp="1"/>
          </p:cNvSpPr>
          <p:nvPr>
            <p:ph idx="1"/>
          </p:nvPr>
        </p:nvSpPr>
        <p:spPr>
          <a:xfrm>
            <a:off x="98437" y="282929"/>
            <a:ext cx="7539447" cy="5282524"/>
          </a:xfrm>
        </p:spPr>
        <p:txBody>
          <a:bodyPr vert="horz" wrap="square" lIns="91440" tIns="45720" rIns="91440" bIns="45720" anchor="t" anchorCtr="0" compatLnSpc="1">
            <a:noAutofit/>
          </a:bodyPr>
          <a:lstStyle/>
          <a:p>
            <a:pPr>
              <a:lnSpc>
                <a:spcPct val="114000"/>
              </a:lnSpc>
              <a:spcBef>
                <a:spcPts val="0"/>
              </a:spcBef>
            </a:pPr>
            <a:r>
              <a:rPr lang="en-GB" sz="1800">
                <a:cs typeface="Arial"/>
              </a:rPr>
              <a:t>A new cohort, consisting of 20 young people, will begin the Fire Cadet course in September. Run from Rochester Fire Station, the participants will have the opportunity to gain valuable experience and life skills alongside both new and existing Fire Cadet Volunteers.</a:t>
            </a:r>
          </a:p>
          <a:p>
            <a:pPr>
              <a:lnSpc>
                <a:spcPct val="114000"/>
              </a:lnSpc>
              <a:spcBef>
                <a:spcPts val="0"/>
              </a:spcBef>
            </a:pPr>
            <a:endParaRPr lang="en-GB" sz="1800">
              <a:cs typeface="Arial"/>
            </a:endParaRPr>
          </a:p>
          <a:p>
            <a:pPr>
              <a:lnSpc>
                <a:spcPct val="114000"/>
              </a:lnSpc>
              <a:spcBef>
                <a:spcPts val="0"/>
              </a:spcBef>
            </a:pPr>
            <a:r>
              <a:rPr lang="en-GB" sz="1800">
                <a:cs typeface="Arial"/>
              </a:rPr>
              <a:t>The Education team worked with Child Centred Policing to run Summer Aspire sessions – a targeted initiative to educate young people who were known to have entered derelict buildings in key parts of the county. </a:t>
            </a:r>
          </a:p>
          <a:p>
            <a:pPr>
              <a:lnSpc>
                <a:spcPct val="113999"/>
              </a:lnSpc>
              <a:spcBef>
                <a:spcPts val="0"/>
              </a:spcBef>
            </a:pPr>
            <a:endParaRPr lang="en-GB" sz="1800">
              <a:cs typeface="Arial"/>
            </a:endParaRPr>
          </a:p>
          <a:p>
            <a:pPr>
              <a:lnSpc>
                <a:spcPct val="120000"/>
              </a:lnSpc>
              <a:spcBef>
                <a:spcPts val="0"/>
              </a:spcBef>
            </a:pPr>
            <a:r>
              <a:rPr lang="en-GB" sz="1800"/>
              <a:t>The Safe and Well team has a new Partnership and Referral Coordinator, who is promoting our prevention services and home fire safety visits. As well as information sharing with partners the coordinator will continue to ensure we receive detailed referrals for people most at risk from fire. They will focus on working with health partners, sharing fire safety messages and encouraging the use of equipment we provide to keep customers safe in their homes. </a:t>
            </a:r>
            <a:endParaRPr lang="en-GB" sz="2000">
              <a:cs typeface="Arial"/>
            </a:endParaRPr>
          </a:p>
        </p:txBody>
      </p:sp>
      <p:pic>
        <p:nvPicPr>
          <p:cNvPr id="7" name="Picture 6" descr="A person holding a clipboard and looking at a person&#10;&#10;AI-generated content may be incorrect.">
            <a:extLst>
              <a:ext uri="{FF2B5EF4-FFF2-40B4-BE49-F238E27FC236}">
                <a16:creationId xmlns:a16="http://schemas.microsoft.com/office/drawing/2014/main" id="{FBDF20A5-A615-266C-63D8-916E6AD02669}"/>
              </a:ext>
            </a:extLst>
          </p:cNvPr>
          <p:cNvPicPr>
            <a:picLocks noChangeAspect="1"/>
          </p:cNvPicPr>
          <p:nvPr/>
        </p:nvPicPr>
        <p:blipFill>
          <a:blip r:embed="rId2">
            <a:extLst>
              <a:ext uri="{28A0092B-C50C-407E-A947-70E740481C1C}">
                <a14:useLocalDpi xmlns:a14="http://schemas.microsoft.com/office/drawing/2010/main" val="0"/>
              </a:ext>
            </a:extLst>
          </a:blip>
          <a:srcRect l="31104" r="20864" b="503"/>
          <a:stretch/>
        </p:blipFill>
        <p:spPr>
          <a:xfrm>
            <a:off x="7971306" y="8020"/>
            <a:ext cx="4220693" cy="5832342"/>
          </a:xfrm>
          <a:prstGeom prst="rect">
            <a:avLst/>
          </a:prstGeom>
        </p:spPr>
      </p:pic>
    </p:spTree>
    <p:extLst>
      <p:ext uri="{BB962C8B-B14F-4D97-AF65-F5344CB8AC3E}">
        <p14:creationId xmlns:p14="http://schemas.microsoft.com/office/powerpoint/2010/main" val="28242065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DEB091E-F620-B075-82C3-362875ADD07D}"/>
              </a:ext>
            </a:extLst>
          </p:cNvPr>
          <p:cNvSpPr>
            <a:spLocks noGrp="1"/>
          </p:cNvSpPr>
          <p:nvPr>
            <p:ph type="subTitle" idx="1"/>
          </p:nvPr>
        </p:nvSpPr>
        <p:spPr>
          <a:xfrm>
            <a:off x="263951" y="452486"/>
            <a:ext cx="7599952" cy="5245195"/>
          </a:xfrm>
        </p:spPr>
        <p:txBody>
          <a:bodyPr vert="horz" wrap="square" lIns="91440" tIns="45720" rIns="91440" bIns="45720" anchor="t" anchorCtr="1" compatLnSpc="1">
            <a:noAutofit/>
          </a:bodyPr>
          <a:lstStyle/>
          <a:p>
            <a:pPr marL="285750" lvl="0" indent="-285750" algn="l">
              <a:lnSpc>
                <a:spcPct val="100000"/>
              </a:lnSpc>
              <a:spcBef>
                <a:spcPts val="0"/>
              </a:spcBef>
              <a:buFont typeface="Arial" panose="020B0604020202020204" pitchFamily="34" charset="0"/>
              <a:buChar char="•"/>
            </a:pPr>
            <a:r>
              <a:rPr lang="en-GB" sz="1800"/>
              <a:t>Safe and Well Officers now ask specific questions to identify veterans and families of former or current serving members of the armed forces community, to raise awareness of support that can be accessed, and to make referrals. </a:t>
            </a:r>
          </a:p>
          <a:p>
            <a:pPr marL="285750" lvl="0" indent="-285750" algn="l">
              <a:lnSpc>
                <a:spcPct val="100000"/>
              </a:lnSpc>
              <a:spcBef>
                <a:spcPts val="0"/>
              </a:spcBef>
              <a:buFont typeface="Arial" panose="020B0604020202020204" pitchFamily="34" charset="0"/>
              <a:buChar char="•"/>
            </a:pPr>
            <a:endParaRPr lang="en-GB" sz="1600"/>
          </a:p>
          <a:p>
            <a:pPr marL="285750" indent="-285750" algn="l">
              <a:lnSpc>
                <a:spcPct val="100000"/>
              </a:lnSpc>
              <a:spcBef>
                <a:spcPts val="0"/>
              </a:spcBef>
              <a:buFont typeface="Arial" panose="020B0604020202020204" pitchFamily="34" charset="0"/>
              <a:buChar char="•"/>
            </a:pPr>
            <a:r>
              <a:rPr lang="en-GB" sz="1800"/>
              <a:t>Safeguarding training is refreshed every three years. Colleagues in management roles across all KFRS teams, Designated Safeguarding Officers and HR colleagues attended a one-day scenario-based course for those who need an in depth understanding of how to safeguard an adult or child at risk, because their role includes making decisions. Colleagues found the course interactive, and the practical activities and case examples reminded the groups of their responsibilities and the importance of safeguarding across KFRS. </a:t>
            </a:r>
          </a:p>
          <a:p>
            <a:pPr lvl="0" algn="l">
              <a:lnSpc>
                <a:spcPct val="100000"/>
              </a:lnSpc>
              <a:spcBef>
                <a:spcPts val="0"/>
              </a:spcBef>
            </a:pPr>
            <a:endParaRPr lang="en-GB" sz="1800"/>
          </a:p>
          <a:p>
            <a:pPr algn="l"/>
            <a:endParaRPr lang="en-GB" sz="1800"/>
          </a:p>
        </p:txBody>
      </p:sp>
      <p:pic>
        <p:nvPicPr>
          <p:cNvPr id="5" name="Picture 4" descr="A person reading a newspaper to a person&#10;&#10;Description automatically generated with low confidence">
            <a:extLst>
              <a:ext uri="{FF2B5EF4-FFF2-40B4-BE49-F238E27FC236}">
                <a16:creationId xmlns:a16="http://schemas.microsoft.com/office/drawing/2014/main" id="{9AB49535-0A9F-6BF6-BE17-BE814101745B}"/>
              </a:ext>
            </a:extLst>
          </p:cNvPr>
          <p:cNvPicPr>
            <a:picLocks noChangeAspect="1"/>
          </p:cNvPicPr>
          <p:nvPr/>
        </p:nvPicPr>
        <p:blipFill rotWithShape="1">
          <a:blip r:embed="rId2"/>
          <a:srcRect l="24158" t="67" r="-178" b="-179"/>
          <a:stretch/>
        </p:blipFill>
        <p:spPr>
          <a:xfrm>
            <a:off x="7984298" y="0"/>
            <a:ext cx="4205012" cy="5806916"/>
          </a:xfrm>
          <a:prstGeom prst="rect">
            <a:avLst/>
          </a:prstGeom>
        </p:spPr>
      </p:pic>
    </p:spTree>
    <p:extLst>
      <p:ext uri="{BB962C8B-B14F-4D97-AF65-F5344CB8AC3E}">
        <p14:creationId xmlns:p14="http://schemas.microsoft.com/office/powerpoint/2010/main" val="2792924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63BD9B-F9BC-9764-6DBB-4BB1390FDDDD}"/>
            </a:ext>
          </a:extLst>
        </p:cNvPr>
        <p:cNvGrpSpPr/>
        <p:nvPr/>
      </p:nvGrpSpPr>
      <p:grpSpPr>
        <a:xfrm>
          <a:off x="0" y="0"/>
          <a:ext cx="0" cy="0"/>
          <a:chOff x="0" y="0"/>
          <a:chExt cx="0" cy="0"/>
        </a:xfrm>
      </p:grpSpPr>
      <p:pic>
        <p:nvPicPr>
          <p:cNvPr id="7" name="Picture 6" descr="A red truck on a dirt road&#10;&#10;AI-generated content may be incorrect.">
            <a:extLst>
              <a:ext uri="{FF2B5EF4-FFF2-40B4-BE49-F238E27FC236}">
                <a16:creationId xmlns:a16="http://schemas.microsoft.com/office/drawing/2014/main" id="{710F2786-31B3-CC75-AC5B-386466A6A664}"/>
              </a:ext>
            </a:extLst>
          </p:cNvPr>
          <p:cNvPicPr>
            <a:picLocks noChangeAspect="1"/>
          </p:cNvPicPr>
          <p:nvPr/>
        </p:nvPicPr>
        <p:blipFill>
          <a:blip r:embed="rId3">
            <a:extLst>
              <a:ext uri="{28A0092B-C50C-407E-A947-70E740481C1C}">
                <a14:useLocalDpi xmlns:a14="http://schemas.microsoft.com/office/drawing/2010/main" val="0"/>
              </a:ext>
            </a:extLst>
          </a:blip>
          <a:srcRect l="36952" t="501" r="24696" b="14999"/>
          <a:stretch>
            <a:fillRect/>
          </a:stretch>
        </p:blipFill>
        <p:spPr>
          <a:xfrm>
            <a:off x="8246691" y="0"/>
            <a:ext cx="3945309" cy="5848141"/>
          </a:xfrm>
          <a:prstGeom prst="rect">
            <a:avLst/>
          </a:prstGeom>
        </p:spPr>
      </p:pic>
      <p:sp>
        <p:nvSpPr>
          <p:cNvPr id="2" name="Title 1">
            <a:extLst>
              <a:ext uri="{FF2B5EF4-FFF2-40B4-BE49-F238E27FC236}">
                <a16:creationId xmlns:a16="http://schemas.microsoft.com/office/drawing/2014/main" id="{0A4BE12E-0BEC-E3CE-5BE7-D54B7AB177B5}"/>
              </a:ext>
            </a:extLst>
          </p:cNvPr>
          <p:cNvSpPr>
            <a:spLocks noGrp="1"/>
          </p:cNvSpPr>
          <p:nvPr>
            <p:ph type="title"/>
          </p:nvPr>
        </p:nvSpPr>
        <p:spPr>
          <a:xfrm>
            <a:off x="424617" y="229301"/>
            <a:ext cx="7317873" cy="1325559"/>
          </a:xfrm>
        </p:spPr>
        <p:txBody>
          <a:bodyPr>
            <a:normAutofit/>
          </a:bodyPr>
          <a:lstStyle/>
          <a:p>
            <a:r>
              <a:rPr lang="en-GB" b="1">
                <a:cs typeface="Arial"/>
              </a:rPr>
              <a:t>Community </a:t>
            </a:r>
            <a:r>
              <a:rPr lang="en-GB">
                <a:cs typeface="Arial"/>
              </a:rPr>
              <a:t>Intelligence</a:t>
            </a:r>
            <a:r>
              <a:rPr lang="en-GB" b="1">
                <a:cs typeface="Arial"/>
              </a:rPr>
              <a:t> &amp; Partnerships</a:t>
            </a:r>
            <a:endParaRPr lang="en-GB" sz="1200" b="1">
              <a:solidFill>
                <a:srgbClr val="92D05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2443AF28-7553-FD66-1ABF-3F08F0B8AD06}"/>
              </a:ext>
            </a:extLst>
          </p:cNvPr>
          <p:cNvSpPr>
            <a:spLocks noGrp="1"/>
          </p:cNvSpPr>
          <p:nvPr>
            <p:ph idx="1"/>
          </p:nvPr>
        </p:nvSpPr>
        <p:spPr>
          <a:xfrm>
            <a:off x="424617" y="1650486"/>
            <a:ext cx="7599460" cy="3861828"/>
          </a:xfrm>
        </p:spPr>
        <p:txBody>
          <a:bodyPr vert="horz" lIns="91440" tIns="45720" rIns="91440" bIns="45720" rtlCol="0" anchor="t">
            <a:noAutofit/>
          </a:bodyPr>
          <a:lstStyle/>
          <a:p>
            <a:pPr>
              <a:lnSpc>
                <a:spcPct val="114000"/>
              </a:lnSpc>
              <a:spcBef>
                <a:spcPts val="0"/>
              </a:spcBef>
            </a:pPr>
            <a:r>
              <a:rPr lang="en-US" sz="1600"/>
              <a:t>We supported the development of a comprehensive wildfire prevention package, including a dedicated website section, enhanced risk mapping, and new content for our prevention plan. We are also contributing to the National Fire Chiefs Council's Wildfire Prevention Toolkit, aligning our efforts with national best practices.</a:t>
            </a:r>
          </a:p>
          <a:p>
            <a:pPr>
              <a:lnSpc>
                <a:spcPct val="114000"/>
              </a:lnSpc>
              <a:spcBef>
                <a:spcPts val="0"/>
              </a:spcBef>
            </a:pPr>
            <a:endParaRPr lang="en-US" sz="1600"/>
          </a:p>
          <a:p>
            <a:pPr>
              <a:lnSpc>
                <a:spcPct val="114000"/>
              </a:lnSpc>
              <a:spcBef>
                <a:spcPts val="0"/>
              </a:spcBef>
            </a:pPr>
            <a:r>
              <a:rPr lang="en-US" sz="1600"/>
              <a:t>Alongside our new community intelligence form, we've developed a risk scoring system to help identify areas most at risk or within key target groups. This data-led approach allows us to proactively allocate resources and provide support where it's needed most.</a:t>
            </a:r>
          </a:p>
          <a:p>
            <a:pPr>
              <a:lnSpc>
                <a:spcPct val="114000"/>
              </a:lnSpc>
              <a:spcBef>
                <a:spcPts val="0"/>
              </a:spcBef>
            </a:pPr>
            <a:endParaRPr lang="en-US" sz="1600"/>
          </a:p>
          <a:p>
            <a:pPr>
              <a:lnSpc>
                <a:spcPct val="114000"/>
              </a:lnSpc>
              <a:spcBef>
                <a:spcPts val="0"/>
              </a:spcBef>
            </a:pPr>
            <a:r>
              <a:rPr lang="en-US" sz="1600">
                <a:cs typeface="Arial"/>
              </a:rPr>
              <a:t>Deliberate fires process has been streamlined to better identify emerging trends, and we are regularly working alongside community safety partners to tackle ASB related deliberate fires.</a:t>
            </a:r>
          </a:p>
          <a:p>
            <a:pPr>
              <a:lnSpc>
                <a:spcPct val="114000"/>
              </a:lnSpc>
              <a:spcBef>
                <a:spcPts val="0"/>
              </a:spcBef>
            </a:pPr>
            <a:endParaRPr lang="en-US" sz="1800"/>
          </a:p>
          <a:p>
            <a:pPr>
              <a:lnSpc>
                <a:spcPct val="114000"/>
              </a:lnSpc>
              <a:spcBef>
                <a:spcPts val="0"/>
              </a:spcBef>
            </a:pPr>
            <a:endParaRPr lang="en-US" sz="1800">
              <a:cs typeface="Arial"/>
            </a:endParaRPr>
          </a:p>
        </p:txBody>
      </p:sp>
      <p:sp>
        <p:nvSpPr>
          <p:cNvPr id="6" name="AutoShape 4">
            <a:extLst>
              <a:ext uri="{FF2B5EF4-FFF2-40B4-BE49-F238E27FC236}">
                <a16:creationId xmlns:a16="http://schemas.microsoft.com/office/drawing/2014/main" id="{12B30B5F-D109-1BC2-3C8D-DA36D79B9E4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2587898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3CD0E-DCF9-A798-96FE-9A6F2535DC6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A55545-30E0-C512-AF2A-4BF520C4650A}"/>
              </a:ext>
            </a:extLst>
          </p:cNvPr>
          <p:cNvSpPr>
            <a:spLocks noGrp="1"/>
          </p:cNvSpPr>
          <p:nvPr>
            <p:ph idx="1"/>
          </p:nvPr>
        </p:nvSpPr>
        <p:spPr>
          <a:xfrm>
            <a:off x="353712" y="598741"/>
            <a:ext cx="7599460" cy="4640208"/>
          </a:xfrm>
        </p:spPr>
        <p:txBody>
          <a:bodyPr vert="horz" lIns="91440" tIns="45720" rIns="91440" bIns="45720" rtlCol="0" anchor="t">
            <a:noAutofit/>
          </a:bodyPr>
          <a:lstStyle/>
          <a:p>
            <a:pPr>
              <a:lnSpc>
                <a:spcPct val="114000"/>
              </a:lnSpc>
              <a:spcBef>
                <a:spcPts val="0"/>
              </a:spcBef>
              <a:tabLst>
                <a:tab pos="457200" algn="l"/>
              </a:tabLst>
            </a:pP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a:lnSpc>
                <a:spcPct val="114000"/>
              </a:lnSpc>
              <a:spcBef>
                <a:spcPts val="0"/>
              </a:spcBef>
              <a:tabLst>
                <a:tab pos="457200" algn="l"/>
              </a:tabLst>
            </a:pPr>
            <a:r>
              <a:rPr lang="en-US" sz="1600">
                <a:ea typeface="Calibri"/>
                <a:cs typeface="Times New Roman"/>
              </a:rPr>
              <a:t>We have established regular multi-agency meetings in most districts to tackle the risks associated with derelict buildings and are currently working on over 130 buildings. This collaborative approach brings together key partners, including police, local councils, and responsible agencies, to identify and mitigate potential risks.</a:t>
            </a:r>
          </a:p>
          <a:p>
            <a:pPr marL="0" indent="0">
              <a:lnSpc>
                <a:spcPct val="114000"/>
              </a:lnSpc>
              <a:spcBef>
                <a:spcPts val="0"/>
              </a:spcBef>
              <a:buNone/>
              <a:tabLst>
                <a:tab pos="457200" algn="l"/>
              </a:tabLst>
            </a:pPr>
            <a:endParaRPr lang="en-US" sz="1600">
              <a:cs typeface="Arial"/>
            </a:endParaRPr>
          </a:p>
          <a:p>
            <a:pPr>
              <a:lnSpc>
                <a:spcPct val="114000"/>
              </a:lnSpc>
              <a:spcBef>
                <a:spcPts val="0"/>
              </a:spcBef>
              <a:tabLst>
                <a:tab pos="457200" algn="l"/>
              </a:tabLst>
            </a:pPr>
            <a:r>
              <a:rPr lang="en-US" sz="1600">
                <a:cs typeface="Arial"/>
              </a:rPr>
              <a:t>Following our recent survey on the use, safety, and disposal of rechargeable electricals and lithium-ion batteries, we are pleased to report that the data analysis is now completed, and the final report has been published.</a:t>
            </a:r>
          </a:p>
          <a:p>
            <a:pPr>
              <a:lnSpc>
                <a:spcPct val="114000"/>
              </a:lnSpc>
              <a:spcBef>
                <a:spcPts val="0"/>
              </a:spcBef>
              <a:tabLst>
                <a:tab pos="457200" algn="l"/>
              </a:tabLst>
            </a:pPr>
            <a:endParaRPr lang="en-US" sz="1600">
              <a:effectLst/>
              <a:latin typeface="Arial" panose="020B0604020202020204" pitchFamily="34" charset="0"/>
              <a:ea typeface="Calibri" panose="020F0502020204030204" pitchFamily="34" charset="0"/>
              <a:cs typeface="Arial"/>
            </a:endParaRPr>
          </a:p>
          <a:p>
            <a:pPr>
              <a:lnSpc>
                <a:spcPct val="114000"/>
              </a:lnSpc>
              <a:spcBef>
                <a:spcPts val="0"/>
              </a:spcBef>
              <a:tabLst>
                <a:tab pos="457200" algn="l"/>
              </a:tabLst>
            </a:pPr>
            <a:r>
              <a:rPr lang="en-US" sz="1600">
                <a:cs typeface="Arial"/>
              </a:rPr>
              <a:t>Since July, the CIP team has engaged with more than 200 people in focused, in-person groups for our Community Risk Management Plan (CRMP) rural consultation. By directly targeting coastal and rural communities we're ensuring their needs shape the consultation's findings.</a:t>
            </a:r>
            <a:endParaRPr lang="en-US" sz="1600" i="1">
              <a:cs typeface="Arial"/>
            </a:endParaRPr>
          </a:p>
          <a:p>
            <a:pPr>
              <a:lnSpc>
                <a:spcPct val="114000"/>
              </a:lnSpc>
              <a:spcBef>
                <a:spcPts val="0"/>
              </a:spcBef>
              <a:tabLst>
                <a:tab pos="457200" algn="l"/>
              </a:tabLst>
            </a:pPr>
            <a:endParaRPr lang="en-GB" sz="180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6" name="AutoShape 4">
            <a:extLst>
              <a:ext uri="{FF2B5EF4-FFF2-40B4-BE49-F238E27FC236}">
                <a16:creationId xmlns:a16="http://schemas.microsoft.com/office/drawing/2014/main" id="{BB2CD8B5-2D98-1E12-0786-38070A63FB6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3" descr="Two children wearing yellow helmets and yellow uniforms giving thumbs up&#10;&#10;AI-generated content may be incorrect.">
            <a:extLst>
              <a:ext uri="{FF2B5EF4-FFF2-40B4-BE49-F238E27FC236}">
                <a16:creationId xmlns:a16="http://schemas.microsoft.com/office/drawing/2014/main" id="{4521544E-AAA3-1A03-DC6D-13B488435CE9}"/>
              </a:ext>
            </a:extLst>
          </p:cNvPr>
          <p:cNvPicPr>
            <a:picLocks noChangeAspect="1"/>
          </p:cNvPicPr>
          <p:nvPr/>
        </p:nvPicPr>
        <p:blipFill>
          <a:blip r:embed="rId3">
            <a:extLst>
              <a:ext uri="{28A0092B-C50C-407E-A947-70E740481C1C}">
                <a14:useLocalDpi xmlns:a14="http://schemas.microsoft.com/office/drawing/2010/main" val="0"/>
              </a:ext>
            </a:extLst>
          </a:blip>
          <a:srcRect l="11532" t="1142" r="43811" b="-1142"/>
          <a:stretch>
            <a:fillRect/>
          </a:stretch>
        </p:blipFill>
        <p:spPr>
          <a:xfrm>
            <a:off x="8281587" y="0"/>
            <a:ext cx="3910413" cy="5928527"/>
          </a:xfrm>
          <a:prstGeom prst="rect">
            <a:avLst/>
          </a:prstGeom>
        </p:spPr>
      </p:pic>
    </p:spTree>
    <p:extLst>
      <p:ext uri="{BB962C8B-B14F-4D97-AF65-F5344CB8AC3E}">
        <p14:creationId xmlns:p14="http://schemas.microsoft.com/office/powerpoint/2010/main" val="20363206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83373C-355F-96A7-FAB4-FA69F1A46C93}"/>
              </a:ext>
            </a:extLst>
          </p:cNvPr>
          <p:cNvSpPr>
            <a:spLocks noGrp="1"/>
          </p:cNvSpPr>
          <p:nvPr>
            <p:ph idx="1"/>
          </p:nvPr>
        </p:nvSpPr>
        <p:spPr>
          <a:xfrm>
            <a:off x="123825" y="142875"/>
            <a:ext cx="11963400" cy="5676900"/>
          </a:xfrm>
        </p:spPr>
        <p:txBody>
          <a:bodyPr>
            <a:normAutofit/>
          </a:bodyPr>
          <a:lstStyle/>
          <a:p>
            <a:pPr marL="342900" indent="-342900" hangingPunct="0">
              <a:lnSpc>
                <a:spcPct val="100000"/>
              </a:lnSpc>
              <a:spcAft>
                <a:spcPts val="1200"/>
              </a:spcAft>
              <a:buFont typeface="+mj-lt"/>
              <a:buAutoNum type="arabicPeriod"/>
            </a:pPr>
            <a:r>
              <a:rPr lang="en-GB" sz="1800" kern="1400">
                <a:solidFill>
                  <a:schemeClr val="tx1"/>
                </a:solidFill>
                <a:effectLst/>
                <a:latin typeface="Arial" panose="020B0604020202020204" pitchFamily="34" charset="0"/>
                <a:cs typeface="Times New Roman" panose="02020603050405020304" pitchFamily="18" charset="0"/>
              </a:rPr>
              <a:t>The Authority </a:t>
            </a:r>
            <a:r>
              <a:rPr lang="en-GB" sz="1800" kern="1400">
                <a:solidFill>
                  <a:schemeClr val="tx1"/>
                </a:solidFill>
                <a:latin typeface="Arial" panose="020B0604020202020204" pitchFamily="34" charset="0"/>
                <a:cs typeface="Times New Roman" panose="02020603050405020304" pitchFamily="18" charset="0"/>
              </a:rPr>
              <a:t>went through the full round three inspection during March and April 2025. On 14 August 2025 HMICFRS published the results of that inspection</a:t>
            </a:r>
            <a:r>
              <a:rPr lang="en-GB" sz="1800" kern="1400">
                <a:solidFill>
                  <a:schemeClr val="tx1"/>
                </a:solidFill>
                <a:effectLst/>
                <a:latin typeface="Arial" panose="020B0604020202020204" pitchFamily="34" charset="0"/>
                <a:cs typeface="Times New Roman" panose="02020603050405020304" pitchFamily="18" charset="0"/>
              </a:rPr>
              <a:t>. The full report can be found </a:t>
            </a:r>
            <a:r>
              <a:rPr lang="en-GB" sz="1800" kern="1400">
                <a:solidFill>
                  <a:schemeClr val="tx1"/>
                </a:solidFill>
                <a:effectLst/>
                <a:latin typeface="Arial" panose="020B0604020202020204" pitchFamily="34" charset="0"/>
                <a:cs typeface="Times New Roman" panose="02020603050405020304" pitchFamily="18" charset="0"/>
                <a:hlinkClick r:id="rId2"/>
              </a:rPr>
              <a:t>here</a:t>
            </a:r>
            <a:r>
              <a:rPr lang="en-GB" sz="1800" kern="1400">
                <a:solidFill>
                  <a:schemeClr val="tx1"/>
                </a:solidFill>
                <a:effectLst/>
                <a:latin typeface="Arial" panose="020B0604020202020204" pitchFamily="34" charset="0"/>
                <a:cs typeface="Times New Roman" panose="02020603050405020304" pitchFamily="18" charset="0"/>
              </a:rPr>
              <a:t>.</a:t>
            </a:r>
          </a:p>
          <a:p>
            <a:pPr marL="342900" indent="-342900" hangingPunct="0">
              <a:lnSpc>
                <a:spcPct val="100000"/>
              </a:lnSpc>
              <a:spcAft>
                <a:spcPts val="1200"/>
              </a:spcAft>
              <a:buFont typeface="+mj-lt"/>
              <a:buAutoNum type="arabicPeriod"/>
            </a:pPr>
            <a:r>
              <a:rPr lang="en-GB" sz="1800" kern="1400">
                <a:solidFill>
                  <a:schemeClr val="tx1"/>
                </a:solidFill>
                <a:latin typeface="Arial" panose="020B0604020202020204" pitchFamily="34" charset="0"/>
                <a:cs typeface="Times New Roman" panose="02020603050405020304" pitchFamily="18" charset="0"/>
              </a:rPr>
              <a:t>We are thrilled to report that the results of this inspection continue to place the Authority in the top three performing services in the country. Overall, HMICFRS commended the Authority on its strong performance and congratulated our performance in keeping people safe and secure from fire and other risks.</a:t>
            </a:r>
          </a:p>
          <a:p>
            <a:pPr marL="342900" indent="-342900" hangingPunct="0">
              <a:lnSpc>
                <a:spcPct val="100000"/>
              </a:lnSpc>
              <a:spcAft>
                <a:spcPts val="1200"/>
              </a:spcAft>
              <a:buFont typeface="+mj-lt"/>
              <a:buAutoNum type="arabicPeriod"/>
            </a:pPr>
            <a:r>
              <a:rPr lang="en-GB" sz="1800" kern="1400">
                <a:solidFill>
                  <a:schemeClr val="tx1"/>
                </a:solidFill>
                <a:latin typeface="Arial" panose="020B0604020202020204" pitchFamily="34" charset="0"/>
                <a:cs typeface="Times New Roman" panose="02020603050405020304" pitchFamily="18" charset="0"/>
              </a:rPr>
              <a:t>The Authority achieved an additional outstanding grading in this inspection for protecting the public through fire regulation which is a reflection of the investment in our protection work. The adequate scores are a new grading banding for this round of inspections.</a:t>
            </a:r>
          </a:p>
          <a:p>
            <a:pPr marL="0" indent="0" hangingPunct="0">
              <a:lnSpc>
                <a:spcPct val="120000"/>
              </a:lnSpc>
              <a:spcAft>
                <a:spcPts val="1200"/>
              </a:spcAft>
              <a:buNone/>
            </a:pPr>
            <a:endParaRPr lang="en-GB" sz="1600" kern="1400">
              <a:solidFill>
                <a:schemeClr val="tx1"/>
              </a:solidFill>
              <a:latin typeface="Arial" panose="020B0604020202020204" pitchFamily="34" charset="0"/>
              <a:cs typeface="Times New Roman" panose="02020603050405020304" pitchFamily="18" charset="0"/>
            </a:endParaRPr>
          </a:p>
          <a:p>
            <a:pPr marL="0" indent="0" hangingPunct="0">
              <a:lnSpc>
                <a:spcPct val="120000"/>
              </a:lnSpc>
              <a:spcAft>
                <a:spcPts val="1200"/>
              </a:spcAft>
              <a:buNone/>
            </a:pPr>
            <a:endParaRPr lang="en-GB" sz="2000" kern="1400">
              <a:solidFill>
                <a:schemeClr val="tx1"/>
              </a:solidFill>
              <a:latin typeface="Arial" panose="020B0604020202020204" pitchFamily="34" charset="0"/>
              <a:cs typeface="Times New Roman" panose="02020603050405020304" pitchFamily="18" charset="0"/>
            </a:endParaRPr>
          </a:p>
        </p:txBody>
      </p:sp>
      <p:graphicFrame>
        <p:nvGraphicFramePr>
          <p:cNvPr id="5" name="Table 4">
            <a:extLst>
              <a:ext uri="{FF2B5EF4-FFF2-40B4-BE49-F238E27FC236}">
                <a16:creationId xmlns:a16="http://schemas.microsoft.com/office/drawing/2014/main" id="{DEEB7A07-120E-80E6-CF38-8AF7F9340E1F}"/>
              </a:ext>
            </a:extLst>
          </p:cNvPr>
          <p:cNvGraphicFramePr>
            <a:graphicFrameLocks noGrp="1"/>
          </p:cNvGraphicFramePr>
          <p:nvPr>
            <p:extLst>
              <p:ext uri="{D42A27DB-BD31-4B8C-83A1-F6EECF244321}">
                <p14:modId xmlns:p14="http://schemas.microsoft.com/office/powerpoint/2010/main" val="936328812"/>
              </p:ext>
            </p:extLst>
          </p:nvPr>
        </p:nvGraphicFramePr>
        <p:xfrm>
          <a:off x="652462" y="3228975"/>
          <a:ext cx="10887075" cy="2654282"/>
        </p:xfrm>
        <a:graphic>
          <a:graphicData uri="http://schemas.openxmlformats.org/drawingml/2006/table">
            <a:tbl>
              <a:tblPr firstRow="1" bandRow="1">
                <a:tableStyleId>{2D5ABB26-0587-4C30-8999-92F81FD0307C}</a:tableStyleId>
              </a:tblPr>
              <a:tblGrid>
                <a:gridCol w="2177415">
                  <a:extLst>
                    <a:ext uri="{9D8B030D-6E8A-4147-A177-3AD203B41FA5}">
                      <a16:colId xmlns:a16="http://schemas.microsoft.com/office/drawing/2014/main" val="2434500424"/>
                    </a:ext>
                  </a:extLst>
                </a:gridCol>
                <a:gridCol w="2391587">
                  <a:extLst>
                    <a:ext uri="{9D8B030D-6E8A-4147-A177-3AD203B41FA5}">
                      <a16:colId xmlns:a16="http://schemas.microsoft.com/office/drawing/2014/main" val="2640123584"/>
                    </a:ext>
                  </a:extLst>
                </a:gridCol>
                <a:gridCol w="2632530">
                  <a:extLst>
                    <a:ext uri="{9D8B030D-6E8A-4147-A177-3AD203B41FA5}">
                      <a16:colId xmlns:a16="http://schemas.microsoft.com/office/drawing/2014/main" val="1471070121"/>
                    </a:ext>
                  </a:extLst>
                </a:gridCol>
                <a:gridCol w="2043558">
                  <a:extLst>
                    <a:ext uri="{9D8B030D-6E8A-4147-A177-3AD203B41FA5}">
                      <a16:colId xmlns:a16="http://schemas.microsoft.com/office/drawing/2014/main" val="2489884349"/>
                    </a:ext>
                  </a:extLst>
                </a:gridCol>
                <a:gridCol w="1641985">
                  <a:extLst>
                    <a:ext uri="{9D8B030D-6E8A-4147-A177-3AD203B41FA5}">
                      <a16:colId xmlns:a16="http://schemas.microsoft.com/office/drawing/2014/main" val="3760546132"/>
                    </a:ext>
                  </a:extLst>
                </a:gridCol>
              </a:tblGrid>
              <a:tr h="233138">
                <a:tc>
                  <a:txBody>
                    <a:bodyPr/>
                    <a:lstStyle/>
                    <a:p>
                      <a:pPr algn="ctr"/>
                      <a:r>
                        <a:rPr lang="en-GB" sz="1400">
                          <a:solidFill>
                            <a:schemeClr val="bg1"/>
                          </a:solidFill>
                          <a:latin typeface="Arial" panose="020B0604020202020204" pitchFamily="34" charset="0"/>
                          <a:cs typeface="Arial" panose="020B0604020202020204" pitchFamily="34" charset="0"/>
                        </a:rPr>
                        <a:t>Outstanding</a:t>
                      </a:r>
                    </a:p>
                  </a:txBody>
                  <a:tcPr>
                    <a:solidFill>
                      <a:srgbClr val="006600"/>
                    </a:solidFill>
                  </a:tcPr>
                </a:tc>
                <a:tc>
                  <a:txBody>
                    <a:bodyPr/>
                    <a:lstStyle/>
                    <a:p>
                      <a:pPr algn="ctr"/>
                      <a:r>
                        <a:rPr lang="en-GB" sz="1400">
                          <a:solidFill>
                            <a:schemeClr val="bg1"/>
                          </a:solidFill>
                          <a:latin typeface="Arial" panose="020B0604020202020204" pitchFamily="34" charset="0"/>
                          <a:cs typeface="Arial" panose="020B0604020202020204" pitchFamily="34" charset="0"/>
                        </a:rPr>
                        <a:t>Good</a:t>
                      </a:r>
                    </a:p>
                  </a:txBody>
                  <a:tcPr>
                    <a:solidFill>
                      <a:srgbClr val="808000"/>
                    </a:solidFill>
                  </a:tcPr>
                </a:tc>
                <a:tc>
                  <a:txBody>
                    <a:bodyPr/>
                    <a:lstStyle/>
                    <a:p>
                      <a:pPr algn="ctr"/>
                      <a:r>
                        <a:rPr lang="en-GB" sz="1400">
                          <a:latin typeface="Arial" panose="020B0604020202020204" pitchFamily="34" charset="0"/>
                          <a:cs typeface="Arial" panose="020B0604020202020204" pitchFamily="34" charset="0"/>
                        </a:rPr>
                        <a:t>Adequate</a:t>
                      </a:r>
                    </a:p>
                  </a:txBody>
                  <a:tcPr>
                    <a:solidFill>
                      <a:srgbClr val="FFC000"/>
                    </a:solidFill>
                  </a:tcPr>
                </a:tc>
                <a:tc>
                  <a:txBody>
                    <a:bodyPr/>
                    <a:lstStyle/>
                    <a:p>
                      <a:pPr algn="ctr"/>
                      <a:r>
                        <a:rPr lang="en-GB" sz="1400">
                          <a:solidFill>
                            <a:schemeClr val="bg1"/>
                          </a:solidFill>
                          <a:latin typeface="Arial" panose="020B0604020202020204" pitchFamily="34" charset="0"/>
                          <a:cs typeface="Arial" panose="020B0604020202020204" pitchFamily="34" charset="0"/>
                        </a:rPr>
                        <a:t>Requires Improvement</a:t>
                      </a:r>
                    </a:p>
                  </a:txBody>
                  <a:tcPr>
                    <a:solidFill>
                      <a:srgbClr val="FF0000"/>
                    </a:solidFill>
                  </a:tcPr>
                </a:tc>
                <a:tc>
                  <a:txBody>
                    <a:bodyPr/>
                    <a:lstStyle/>
                    <a:p>
                      <a:pPr algn="ctr"/>
                      <a:r>
                        <a:rPr lang="en-GB" sz="1400">
                          <a:solidFill>
                            <a:schemeClr val="bg1"/>
                          </a:solidFill>
                          <a:latin typeface="Arial" panose="020B0604020202020204" pitchFamily="34" charset="0"/>
                          <a:cs typeface="Arial" panose="020B0604020202020204" pitchFamily="34" charset="0"/>
                        </a:rPr>
                        <a:t>Inadequate</a:t>
                      </a:r>
                    </a:p>
                  </a:txBody>
                  <a:tcPr>
                    <a:solidFill>
                      <a:srgbClr val="7A0000"/>
                    </a:solidFill>
                  </a:tcPr>
                </a:tc>
                <a:extLst>
                  <a:ext uri="{0D108BD9-81ED-4DB2-BD59-A6C34878D82A}">
                    <a16:rowId xmlns:a16="http://schemas.microsoft.com/office/drawing/2014/main" val="3581008133"/>
                  </a:ext>
                </a:extLst>
              </a:tr>
              <a:tr h="349707">
                <a:tc>
                  <a:txBody>
                    <a:bodyPr/>
                    <a:lstStyle/>
                    <a:p>
                      <a:pPr algn="ctr"/>
                      <a:r>
                        <a:rPr lang="en-GB" sz="1200">
                          <a:latin typeface="Arial" panose="020B0604020202020204" pitchFamily="34" charset="0"/>
                          <a:cs typeface="Arial" panose="020B0604020202020204" pitchFamily="34" charset="0"/>
                        </a:rPr>
                        <a:t>Understanding the risk of fire and other emergencies</a:t>
                      </a:r>
                    </a:p>
                  </a:txBody>
                  <a:tcPr/>
                </a:tc>
                <a:tc>
                  <a:txBody>
                    <a:bodyPr/>
                    <a:lstStyle/>
                    <a:p>
                      <a:pPr algn="ctr"/>
                      <a:r>
                        <a:rPr lang="en-GB" sz="1200">
                          <a:latin typeface="Arial" panose="020B0604020202020204" pitchFamily="34" charset="0"/>
                          <a:cs typeface="Arial" panose="020B0604020202020204" pitchFamily="34" charset="0"/>
                        </a:rPr>
                        <a:t>Preventing fires and other risks</a:t>
                      </a:r>
                    </a:p>
                  </a:txBody>
                  <a:tcPr/>
                </a:tc>
                <a:tc>
                  <a:txBody>
                    <a:bodyPr/>
                    <a:lstStyle/>
                    <a:p>
                      <a:pPr algn="ctr"/>
                      <a:r>
                        <a:rPr lang="en-GB" sz="1200">
                          <a:latin typeface="Arial" panose="020B0604020202020204" pitchFamily="34" charset="0"/>
                          <a:cs typeface="Arial" panose="020B0604020202020204" pitchFamily="34" charset="0"/>
                        </a:rPr>
                        <a:t>Responding to fires and other emergencies</a:t>
                      </a:r>
                    </a:p>
                  </a:txBody>
                  <a:tcPr/>
                </a:tc>
                <a:tc>
                  <a:txBody>
                    <a:bodyPr/>
                    <a:lstStyle/>
                    <a:p>
                      <a:pPr algn="ctr"/>
                      <a:endParaRPr lang="en-GB" sz="1200">
                        <a:latin typeface="Arial" panose="020B0604020202020204" pitchFamily="34" charset="0"/>
                        <a:cs typeface="Arial" panose="020B0604020202020204" pitchFamily="34" charset="0"/>
                      </a:endParaRPr>
                    </a:p>
                  </a:txBody>
                  <a:tcPr/>
                </a:tc>
                <a:tc>
                  <a:txBody>
                    <a:bodyPr/>
                    <a:lstStyle/>
                    <a:p>
                      <a:pPr algn="ctr"/>
                      <a:endParaRPr lang="en-GB" sz="14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654364035"/>
                  </a:ext>
                </a:extLst>
              </a:tr>
              <a:tr h="349707">
                <a:tc>
                  <a:txBody>
                    <a:bodyPr/>
                    <a:lstStyle/>
                    <a:p>
                      <a:pPr algn="ctr"/>
                      <a:r>
                        <a:rPr lang="en-GB" sz="1200">
                          <a:latin typeface="Arial" panose="020B0604020202020204" pitchFamily="34" charset="0"/>
                          <a:cs typeface="Arial" panose="020B0604020202020204" pitchFamily="34" charset="0"/>
                        </a:rPr>
                        <a:t>Protecting the public through fire regulation</a:t>
                      </a:r>
                    </a:p>
                  </a:txBody>
                  <a:tcPr/>
                </a:tc>
                <a:tc>
                  <a:txBody>
                    <a:bodyPr/>
                    <a:lstStyle/>
                    <a:p>
                      <a:pPr algn="ctr"/>
                      <a:r>
                        <a:rPr lang="en-GB" sz="1200">
                          <a:latin typeface="Arial" panose="020B0604020202020204" pitchFamily="34" charset="0"/>
                          <a:cs typeface="Arial" panose="020B0604020202020204" pitchFamily="34" charset="0"/>
                        </a:rPr>
                        <a:t>Responding to major and multi-agency incidents</a:t>
                      </a:r>
                    </a:p>
                  </a:txBody>
                  <a:tcPr/>
                </a:tc>
                <a:tc>
                  <a:txBody>
                    <a:bodyPr/>
                    <a:lstStyle/>
                    <a:p>
                      <a:pPr algn="ctr"/>
                      <a:r>
                        <a:rPr lang="en-GB" sz="1200">
                          <a:latin typeface="Arial" panose="020B0604020202020204" pitchFamily="34" charset="0"/>
                          <a:cs typeface="Arial" panose="020B0604020202020204" pitchFamily="34" charset="0"/>
                        </a:rPr>
                        <a:t>Ensuring fairness and promoting diversity</a:t>
                      </a:r>
                    </a:p>
                  </a:txBody>
                  <a:tcPr/>
                </a:tc>
                <a:tc>
                  <a:txBody>
                    <a:bodyPr/>
                    <a:lstStyle/>
                    <a:p>
                      <a:pPr algn="ctr"/>
                      <a:endParaRPr lang="en-GB" sz="1200">
                        <a:latin typeface="Arial" panose="020B0604020202020204" pitchFamily="34" charset="0"/>
                        <a:cs typeface="Arial" panose="020B0604020202020204" pitchFamily="34" charset="0"/>
                      </a:endParaRPr>
                    </a:p>
                  </a:txBody>
                  <a:tcPr/>
                </a:tc>
                <a:tc>
                  <a:txBody>
                    <a:bodyPr/>
                    <a:lstStyle/>
                    <a:p>
                      <a:pPr algn="ctr"/>
                      <a:endParaRPr lang="en-GB" sz="14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36478548"/>
                  </a:ext>
                </a:extLst>
              </a:tr>
              <a:tr h="349707">
                <a:tc>
                  <a:txBody>
                    <a:bodyPr/>
                    <a:lstStyle/>
                    <a:p>
                      <a:pPr algn="ctr"/>
                      <a:r>
                        <a:rPr lang="en-GB" sz="1200">
                          <a:latin typeface="Arial" panose="020B0604020202020204" pitchFamily="34" charset="0"/>
                          <a:cs typeface="Arial" panose="020B0604020202020204" pitchFamily="34" charset="0"/>
                        </a:rPr>
                        <a:t>Making the FRS affordable now and in the future</a:t>
                      </a:r>
                    </a:p>
                  </a:txBody>
                  <a:tcPr/>
                </a:tc>
                <a:tc>
                  <a:txBody>
                    <a:bodyPr/>
                    <a:lstStyle/>
                    <a:p>
                      <a:pPr algn="ctr"/>
                      <a:r>
                        <a:rPr lang="en-GB" sz="1200">
                          <a:latin typeface="Arial" panose="020B0604020202020204" pitchFamily="34" charset="0"/>
                          <a:cs typeface="Arial" panose="020B0604020202020204" pitchFamily="34" charset="0"/>
                        </a:rPr>
                        <a:t>Making best use of resources</a:t>
                      </a:r>
                    </a:p>
                  </a:txBody>
                  <a:tcPr/>
                </a:tc>
                <a:tc>
                  <a:txBody>
                    <a:bodyPr/>
                    <a:lstStyle/>
                    <a:p>
                      <a:pPr algn="ctr"/>
                      <a:r>
                        <a:rPr lang="en-GB" sz="1200">
                          <a:latin typeface="Arial" panose="020B0604020202020204" pitchFamily="34" charset="0"/>
                          <a:cs typeface="Arial" panose="020B0604020202020204" pitchFamily="34" charset="0"/>
                        </a:rPr>
                        <a:t>Managing performance and developing leaders</a:t>
                      </a:r>
                    </a:p>
                  </a:txBody>
                  <a:tcPr/>
                </a:tc>
                <a:tc>
                  <a:txBody>
                    <a:bodyPr/>
                    <a:lstStyle/>
                    <a:p>
                      <a:pPr algn="ctr"/>
                      <a:endParaRPr lang="en-GB" sz="1200">
                        <a:latin typeface="Arial" panose="020B0604020202020204" pitchFamily="34" charset="0"/>
                        <a:cs typeface="Arial" panose="020B0604020202020204" pitchFamily="34" charset="0"/>
                      </a:endParaRPr>
                    </a:p>
                  </a:txBody>
                  <a:tcPr/>
                </a:tc>
                <a:tc>
                  <a:txBody>
                    <a:bodyPr/>
                    <a:lstStyle/>
                    <a:p>
                      <a:pPr algn="ctr"/>
                      <a:endParaRPr lang="en-GB" sz="14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760344914"/>
                  </a:ext>
                </a:extLst>
              </a:tr>
              <a:tr h="349707">
                <a:tc>
                  <a:txBody>
                    <a:bodyPr/>
                    <a:lstStyle/>
                    <a:p>
                      <a:pPr algn="ctr"/>
                      <a:endParaRPr lang="en-GB" sz="1200">
                        <a:latin typeface="Arial" panose="020B0604020202020204" pitchFamily="34" charset="0"/>
                        <a:cs typeface="Arial" panose="020B0604020202020204" pitchFamily="34" charset="0"/>
                      </a:endParaRPr>
                    </a:p>
                  </a:txBody>
                  <a:tcPr/>
                </a:tc>
                <a:tc>
                  <a:txBody>
                    <a:bodyPr/>
                    <a:lstStyle/>
                    <a:p>
                      <a:pPr algn="ctr"/>
                      <a:r>
                        <a:rPr lang="en-GB" sz="1200">
                          <a:latin typeface="Arial" panose="020B0604020202020204" pitchFamily="34" charset="0"/>
                          <a:cs typeface="Arial" panose="020B0604020202020204" pitchFamily="34" charset="0"/>
                        </a:rPr>
                        <a:t>Promoting the right values and culture</a:t>
                      </a:r>
                    </a:p>
                  </a:txBody>
                  <a:tcPr/>
                </a:tc>
                <a:tc>
                  <a:txBody>
                    <a:bodyPr/>
                    <a:lstStyle/>
                    <a:p>
                      <a:pPr algn="ctr"/>
                      <a:endParaRPr lang="en-GB" sz="1200">
                        <a:latin typeface="Arial" panose="020B0604020202020204" pitchFamily="34" charset="0"/>
                        <a:cs typeface="Arial" panose="020B0604020202020204" pitchFamily="34" charset="0"/>
                      </a:endParaRPr>
                    </a:p>
                  </a:txBody>
                  <a:tcPr/>
                </a:tc>
                <a:tc>
                  <a:txBody>
                    <a:bodyPr/>
                    <a:lstStyle/>
                    <a:p>
                      <a:pPr algn="ctr"/>
                      <a:endParaRPr lang="en-GB" sz="1200">
                        <a:latin typeface="Arial" panose="020B0604020202020204" pitchFamily="34" charset="0"/>
                        <a:cs typeface="Arial" panose="020B0604020202020204" pitchFamily="34" charset="0"/>
                      </a:endParaRPr>
                    </a:p>
                  </a:txBody>
                  <a:tcPr/>
                </a:tc>
                <a:tc>
                  <a:txBody>
                    <a:bodyPr/>
                    <a:lstStyle/>
                    <a:p>
                      <a:pPr algn="ctr"/>
                      <a:endParaRPr lang="en-GB" sz="14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808599210"/>
                  </a:ext>
                </a:extLst>
              </a:tr>
              <a:tr h="520682">
                <a:tc>
                  <a:txBody>
                    <a:bodyPr/>
                    <a:lstStyle/>
                    <a:p>
                      <a:pPr algn="ctr"/>
                      <a:endParaRPr lang="en-GB" sz="1200">
                        <a:latin typeface="Arial" panose="020B0604020202020204" pitchFamily="34" charset="0"/>
                        <a:cs typeface="Arial" panose="020B0604020202020204" pitchFamily="34" charset="0"/>
                      </a:endParaRPr>
                    </a:p>
                  </a:txBody>
                  <a:tcPr/>
                </a:tc>
                <a:tc>
                  <a:txBody>
                    <a:bodyPr/>
                    <a:lstStyle/>
                    <a:p>
                      <a:pPr algn="ctr"/>
                      <a:r>
                        <a:rPr lang="en-GB" sz="1200">
                          <a:latin typeface="Arial" panose="020B0604020202020204" pitchFamily="34" charset="0"/>
                          <a:cs typeface="Arial" panose="020B0604020202020204" pitchFamily="34" charset="0"/>
                        </a:rPr>
                        <a:t>Getting the right people with the right skills</a:t>
                      </a:r>
                    </a:p>
                  </a:txBody>
                  <a:tcPr/>
                </a:tc>
                <a:tc>
                  <a:txBody>
                    <a:bodyPr/>
                    <a:lstStyle/>
                    <a:p>
                      <a:pPr algn="ctr"/>
                      <a:endParaRPr lang="en-GB" sz="1200">
                        <a:latin typeface="Arial" panose="020B0604020202020204" pitchFamily="34" charset="0"/>
                        <a:cs typeface="Arial" panose="020B0604020202020204" pitchFamily="34" charset="0"/>
                      </a:endParaRPr>
                    </a:p>
                  </a:txBody>
                  <a:tcPr/>
                </a:tc>
                <a:tc>
                  <a:txBody>
                    <a:bodyPr/>
                    <a:lstStyle/>
                    <a:p>
                      <a:pPr algn="ctr"/>
                      <a:endParaRPr lang="en-GB" sz="1200">
                        <a:latin typeface="Arial" panose="020B0604020202020204" pitchFamily="34" charset="0"/>
                        <a:cs typeface="Arial" panose="020B0604020202020204" pitchFamily="34" charset="0"/>
                      </a:endParaRPr>
                    </a:p>
                  </a:txBody>
                  <a:tcPr/>
                </a:tc>
                <a:tc>
                  <a:txBody>
                    <a:bodyPr/>
                    <a:lstStyle/>
                    <a:p>
                      <a:pPr algn="ctr"/>
                      <a:endParaRPr lang="en-GB" sz="14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636845572"/>
                  </a:ext>
                </a:extLst>
              </a:tr>
            </a:tbl>
          </a:graphicData>
        </a:graphic>
      </p:graphicFrame>
    </p:spTree>
    <p:extLst>
      <p:ext uri="{BB962C8B-B14F-4D97-AF65-F5344CB8AC3E}">
        <p14:creationId xmlns:p14="http://schemas.microsoft.com/office/powerpoint/2010/main" val="16544328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75E18-4B71-E589-7B2A-5E6D3AAE21F8}"/>
              </a:ext>
            </a:extLst>
          </p:cNvPr>
          <p:cNvSpPr txBox="1">
            <a:spLocks noGrp="1"/>
          </p:cNvSpPr>
          <p:nvPr>
            <p:ph type="title"/>
          </p:nvPr>
        </p:nvSpPr>
        <p:spPr>
          <a:xfrm>
            <a:off x="4284967" y="126310"/>
            <a:ext cx="10803924" cy="885347"/>
          </a:xfrm>
        </p:spPr>
        <p:txBody>
          <a:bodyPr/>
          <a:lstStyle/>
          <a:p>
            <a:pPr lvl="0"/>
            <a:r>
              <a:rPr lang="en-GB"/>
              <a:t>Engagement </a:t>
            </a:r>
          </a:p>
        </p:txBody>
      </p:sp>
      <p:sp>
        <p:nvSpPr>
          <p:cNvPr id="8" name="TextBox 7">
            <a:extLst>
              <a:ext uri="{FF2B5EF4-FFF2-40B4-BE49-F238E27FC236}">
                <a16:creationId xmlns:a16="http://schemas.microsoft.com/office/drawing/2014/main" id="{B60437C4-9378-C578-A489-7E3E436754A3}"/>
              </a:ext>
            </a:extLst>
          </p:cNvPr>
          <p:cNvSpPr txBox="1"/>
          <p:nvPr/>
        </p:nvSpPr>
        <p:spPr>
          <a:xfrm>
            <a:off x="4426770" y="2905495"/>
            <a:ext cx="7241971" cy="3200876"/>
          </a:xfrm>
          <a:prstGeom prst="rect">
            <a:avLst/>
          </a:prstGeom>
          <a:noFill/>
        </p:spPr>
        <p:txBody>
          <a:bodyPr wrap="square" lIns="91440" tIns="45720" rIns="91440" bIns="45720" anchor="t">
            <a:spAutoFit/>
          </a:bodyPr>
          <a:lstStyle/>
          <a:p>
            <a:pPr marL="285750" indent="-285750">
              <a:buSzPct val="100000"/>
              <a:buFont typeface="Arial" panose="020B0604020202020204" pitchFamily="34" charset="0"/>
              <a:buChar char="•"/>
              <a:tabLst>
                <a:tab pos="457200" algn="l"/>
              </a:tabLst>
            </a:pPr>
            <a:endParaRPr lang="en-GB" sz="1000">
              <a:latin typeface="Arial"/>
              <a:ea typeface="+mn-lt"/>
              <a:cs typeface="+mn-lt"/>
            </a:endParaRPr>
          </a:p>
          <a:p>
            <a:pPr marL="285750" indent="-285750">
              <a:buSzPct val="100000"/>
              <a:buFont typeface="Arial" panose="020B0604020202020204" pitchFamily="34" charset="0"/>
              <a:buChar char="•"/>
              <a:tabLst>
                <a:tab pos="457200" algn="l"/>
              </a:tabLst>
            </a:pPr>
            <a:r>
              <a:rPr lang="en-GB" sz="1600">
                <a:latin typeface="Arial"/>
                <a:ea typeface="Calibri"/>
                <a:cs typeface="Calibri"/>
              </a:rPr>
              <a:t>We said a big 'THANK YOU' to our amazing volunteers during Volunteers week this summer. Every member of the team received a hand-written thank you card and we hosted a special thank you evening to show our appreciation and to help our volunteers feel valued and special – we truly couldn't do what we do without the team we have. </a:t>
            </a:r>
            <a:endParaRPr lang="en-GB" sz="1600">
              <a:latin typeface="Arial" panose="020B0604020202020204" pitchFamily="34" charset="0"/>
              <a:ea typeface="Calibri" panose="020F0502020204030204" pitchFamily="34" charset="0"/>
              <a:cs typeface="Calibri"/>
            </a:endParaRPr>
          </a:p>
          <a:p>
            <a:pPr marL="285750" indent="-285750">
              <a:buSzPct val="100000"/>
              <a:buFont typeface="Arial" panose="020B0604020202020204" pitchFamily="34" charset="0"/>
              <a:buChar char="•"/>
              <a:tabLst>
                <a:tab pos="457200" algn="l"/>
              </a:tabLst>
            </a:pPr>
            <a:endParaRPr lang="en-GB" sz="1600">
              <a:latin typeface="Arial"/>
              <a:ea typeface="Calibri"/>
              <a:cs typeface="Calibri"/>
            </a:endParaRPr>
          </a:p>
          <a:p>
            <a:pPr marL="285750" indent="-285750">
              <a:buSzPct val="100000"/>
              <a:buFont typeface="Arial" panose="020B0604020202020204" pitchFamily="34" charset="0"/>
              <a:buChar char="•"/>
              <a:tabLst>
                <a:tab pos="457200" algn="l"/>
              </a:tabLst>
            </a:pPr>
            <a:r>
              <a:rPr lang="en-GB" sz="1600">
                <a:latin typeface="Arial"/>
                <a:ea typeface="Calibri"/>
                <a:cs typeface="Calibri"/>
              </a:rPr>
              <a:t>Every year our volunteers give us so much and this year is no exception. Volunteers have supported nearly 100 events, Our Volunteer Response Team (VRT) has so far attended 140 incidents to support customers; and our Cadet Volunteers have helped young people at over 60 sessions. </a:t>
            </a:r>
            <a:endParaRPr lang="en-GB" sz="1600">
              <a:latin typeface="Arial" panose="020B0604020202020204" pitchFamily="34" charset="0"/>
              <a:ea typeface="Calibri" panose="020F0502020204030204" pitchFamily="34" charset="0"/>
              <a:cs typeface="Calibri"/>
            </a:endParaRPr>
          </a:p>
          <a:p>
            <a:pPr marL="285750" indent="-285750">
              <a:buSzPct val="100000"/>
              <a:buFont typeface="Arial" panose="020B0604020202020204" pitchFamily="34" charset="0"/>
              <a:buChar char="•"/>
              <a:tabLst>
                <a:tab pos="457200" algn="l"/>
              </a:tabLst>
            </a:pPr>
            <a:endParaRPr lang="en-GB" sz="1600">
              <a:latin typeface="Arial" panose="020B0604020202020204" pitchFamily="34" charset="0"/>
              <a:ea typeface="Calibri" panose="020F0502020204030204" pitchFamily="34" charset="0"/>
              <a:cs typeface="Calibri"/>
            </a:endParaRPr>
          </a:p>
          <a:p>
            <a:pPr marL="285750" indent="-285750">
              <a:buSzPct val="100000"/>
              <a:buFont typeface="Arial" panose="020B0604020202020204" pitchFamily="34" charset="0"/>
              <a:buChar char="•"/>
              <a:tabLst>
                <a:tab pos="457200" algn="l"/>
              </a:tabLst>
            </a:pPr>
            <a:endParaRPr lang="en-GB" sz="1600">
              <a:latin typeface="Arial" panose="020B0604020202020204" pitchFamily="34" charset="0"/>
              <a:ea typeface="Calibri" panose="020F0502020204030204" pitchFamily="34" charset="0"/>
              <a:cs typeface="Calibri"/>
            </a:endParaRPr>
          </a:p>
        </p:txBody>
      </p:sp>
      <p:sp>
        <p:nvSpPr>
          <p:cNvPr id="5" name="TextBox 4">
            <a:extLst>
              <a:ext uri="{FF2B5EF4-FFF2-40B4-BE49-F238E27FC236}">
                <a16:creationId xmlns:a16="http://schemas.microsoft.com/office/drawing/2014/main" id="{F644D4E5-4C9A-3336-8F3B-4E3D1A5ED86F}"/>
              </a:ext>
            </a:extLst>
          </p:cNvPr>
          <p:cNvSpPr txBox="1"/>
          <p:nvPr/>
        </p:nvSpPr>
        <p:spPr>
          <a:xfrm>
            <a:off x="4427846" y="2443460"/>
            <a:ext cx="525908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a:solidFill>
                  <a:schemeClr val="accent1">
                    <a:lumMod val="50000"/>
                  </a:schemeClr>
                </a:solidFill>
                <a:latin typeface="Arial"/>
              </a:rPr>
              <a:t>Volunteering</a:t>
            </a:r>
            <a:endParaRPr lang="en-US" sz="2400">
              <a:solidFill>
                <a:schemeClr val="accent1">
                  <a:lumMod val="50000"/>
                </a:schemeClr>
              </a:solidFill>
            </a:endParaRPr>
          </a:p>
        </p:txBody>
      </p:sp>
      <p:sp>
        <p:nvSpPr>
          <p:cNvPr id="6" name="TextBox 5">
            <a:extLst>
              <a:ext uri="{FF2B5EF4-FFF2-40B4-BE49-F238E27FC236}">
                <a16:creationId xmlns:a16="http://schemas.microsoft.com/office/drawing/2014/main" id="{901DD217-F506-A252-1202-52663CBE7EAF}"/>
              </a:ext>
            </a:extLst>
          </p:cNvPr>
          <p:cNvSpPr txBox="1"/>
          <p:nvPr/>
        </p:nvSpPr>
        <p:spPr>
          <a:xfrm>
            <a:off x="4426770" y="959094"/>
            <a:ext cx="7361965" cy="1483996"/>
          </a:xfrm>
          <a:prstGeom prst="rect">
            <a:avLst/>
          </a:prstGeom>
          <a:noFill/>
        </p:spPr>
        <p:txBody>
          <a:bodyPr wrap="square" lIns="91440" tIns="45720" rIns="91440" bIns="45720" anchor="t">
            <a:spAutoFit/>
          </a:bodyPr>
          <a:lstStyle/>
          <a:p>
            <a:pPr>
              <a:lnSpc>
                <a:spcPct val="115000"/>
              </a:lnSpc>
              <a:spcAft>
                <a:spcPts val="1000"/>
              </a:spcAft>
            </a:pPr>
            <a:r>
              <a:rPr lang="en-GB" sz="1600">
                <a:effectLst/>
                <a:latin typeface="Arial"/>
                <a:ea typeface="Calibri"/>
                <a:cs typeface="Times New Roman"/>
              </a:rPr>
              <a:t>Our Engagement team is responsible for creating fire, road and water safety campaigns and content; promoting ‘warn and inform’ messages providing accurate and timely information to the public during major incidents (e.g., fires, floods, or hazardous material spills); organising community events</a:t>
            </a:r>
            <a:r>
              <a:rPr lang="en-GB" sz="1600">
                <a:latin typeface="Arial"/>
                <a:ea typeface="Calibri"/>
                <a:cs typeface="Times New Roman"/>
              </a:rPr>
              <a:t>,</a:t>
            </a:r>
            <a:r>
              <a:rPr lang="en-GB" sz="1600">
                <a:effectLst/>
                <a:latin typeface="Arial"/>
                <a:ea typeface="Calibri"/>
                <a:cs typeface="Times New Roman"/>
              </a:rPr>
              <a:t> </a:t>
            </a:r>
            <a:r>
              <a:rPr lang="en-GB" sz="1600">
                <a:latin typeface="Arial"/>
                <a:ea typeface="Calibri"/>
                <a:cs typeface="Times New Roman"/>
              </a:rPr>
              <a:t>providing our website and intranet </a:t>
            </a:r>
            <a:r>
              <a:rPr lang="en-GB" sz="1600">
                <a:effectLst/>
                <a:latin typeface="Arial"/>
                <a:ea typeface="Calibri"/>
                <a:cs typeface="Times New Roman"/>
              </a:rPr>
              <a:t>and running the KFRS volunteers’ team. </a:t>
            </a:r>
          </a:p>
        </p:txBody>
      </p:sp>
      <p:pic>
        <p:nvPicPr>
          <p:cNvPr id="7" name="Picture 6" descr="A collage of people holding signs&#10;&#10;AI-generated content may be incorrect.">
            <a:extLst>
              <a:ext uri="{FF2B5EF4-FFF2-40B4-BE49-F238E27FC236}">
                <a16:creationId xmlns:a16="http://schemas.microsoft.com/office/drawing/2014/main" id="{306EAAA2-5438-4EED-BD7B-FA8DA48184E4}"/>
              </a:ext>
            </a:extLst>
          </p:cNvPr>
          <p:cNvPicPr>
            <a:picLocks noChangeAspect="1"/>
          </p:cNvPicPr>
          <p:nvPr/>
        </p:nvPicPr>
        <p:blipFill>
          <a:blip r:embed="rId3"/>
          <a:stretch>
            <a:fillRect/>
          </a:stretch>
        </p:blipFill>
        <p:spPr>
          <a:xfrm>
            <a:off x="2611" y="-28575"/>
            <a:ext cx="4081003" cy="5867400"/>
          </a:xfrm>
          <a:prstGeom prst="rect">
            <a:avLst/>
          </a:prstGeom>
        </p:spPr>
      </p:pic>
    </p:spTree>
    <p:extLst>
      <p:ext uri="{BB962C8B-B14F-4D97-AF65-F5344CB8AC3E}">
        <p14:creationId xmlns:p14="http://schemas.microsoft.com/office/powerpoint/2010/main" val="19251584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D4969F50-675C-DC2B-EE87-249DECF97C02}"/>
              </a:ext>
            </a:extLst>
          </p:cNvPr>
          <p:cNvSpPr txBox="1">
            <a:spLocks/>
          </p:cNvSpPr>
          <p:nvPr/>
        </p:nvSpPr>
        <p:spPr>
          <a:xfrm>
            <a:off x="389493" y="292231"/>
            <a:ext cx="7346968" cy="5380455"/>
          </a:xfrm>
          <a:prstGeom prst="rect">
            <a:avLst/>
          </a:prstGeom>
          <a:noFill/>
          <a:ln>
            <a:noFill/>
          </a:ln>
        </p:spPr>
        <p:txBody>
          <a:bodyPr vert="horz" wrap="square" lIns="91440" tIns="45720" rIns="91440" bIns="45720" anchor="t" anchorCtr="0" compatLnSpc="1">
            <a:noAutofit/>
          </a:bodyPr>
          <a:lst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Arial"/>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Arial"/>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Arial"/>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Arial"/>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Aria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SzPts val="1000"/>
              <a:buFont typeface="Arial" pitchFamily="34"/>
              <a:buNone/>
              <a:tabLst>
                <a:tab pos="457200" algn="l"/>
              </a:tabLst>
            </a:pPr>
            <a:r>
              <a:rPr lang="en-GB" sz="2400" b="1">
                <a:ea typeface="Times New Roman" panose="02020603050405020304" pitchFamily="18" charset="0"/>
                <a:cs typeface="Arial"/>
              </a:rPr>
              <a:t>Communications and Marketing</a:t>
            </a:r>
            <a:endParaRPr lang="en-GB" sz="2400" b="1">
              <a:latin typeface="Arial" panose="020B0604020202020204" pitchFamily="34" charset="0"/>
              <a:ea typeface="Times New Roman" panose="02020603050405020304" pitchFamily="18" charset="0"/>
            </a:endParaRPr>
          </a:p>
          <a:p>
            <a:pPr>
              <a:spcBef>
                <a:spcPts val="0"/>
              </a:spcBef>
              <a:tabLst>
                <a:tab pos="457200" algn="l"/>
              </a:tabLst>
            </a:pPr>
            <a:endParaRPr lang="en-GB" sz="1800">
              <a:ea typeface="Times New Roman" panose="02020603050405020304" pitchFamily="18" charset="0"/>
              <a:cs typeface="Arial"/>
            </a:endParaRPr>
          </a:p>
          <a:p>
            <a:pPr>
              <a:spcBef>
                <a:spcPts val="0"/>
              </a:spcBef>
              <a:tabLst>
                <a:tab pos="457200" algn="l"/>
              </a:tabLst>
            </a:pPr>
            <a:r>
              <a:rPr lang="en-GB" sz="1800">
                <a:ea typeface="Times New Roman" panose="02020603050405020304" pitchFamily="18" charset="0"/>
                <a:cs typeface="Arial"/>
              </a:rPr>
              <a:t>Alongside our new approach to promoting awareness of wildfires with our 'Wildfire Warning' rating. We launched our new rural safety campaign – Prepare, Act, Protect. It was launched at the Kent County Show and along with digital content to support businesses and people who live in rural Kent on our website, we also have some helpful literature and keyrings that give people access to life saving information to support rural Kentish life. </a:t>
            </a:r>
          </a:p>
          <a:p>
            <a:pPr>
              <a:spcBef>
                <a:spcPts val="0"/>
              </a:spcBef>
              <a:tabLst>
                <a:tab pos="457200" algn="l"/>
              </a:tabLst>
            </a:pPr>
            <a:endParaRPr lang="en-GB" sz="1800">
              <a:cs typeface="Arial"/>
            </a:endParaRPr>
          </a:p>
          <a:p>
            <a:pPr>
              <a:spcBef>
                <a:spcPts val="0"/>
              </a:spcBef>
              <a:tabLst>
                <a:tab pos="457200" algn="l"/>
              </a:tabLst>
            </a:pPr>
            <a:r>
              <a:rPr lang="en-GB" sz="1800">
                <a:cs typeface="Arial"/>
              </a:rPr>
              <a:t>We've published spring, summer and autumn editions of our 'Response' magazine that is aimed at our operational colleagues. Every edition supports our crews in culture, learning from incidents and showcasing KFRS innovation.</a:t>
            </a:r>
            <a:endParaRPr lang="en-GB" sz="1800">
              <a:ea typeface="Times New Roman" panose="02020603050405020304" pitchFamily="18" charset="0"/>
              <a:cs typeface="Arial"/>
            </a:endParaRPr>
          </a:p>
          <a:p>
            <a:pPr>
              <a:spcBef>
                <a:spcPts val="0"/>
              </a:spcBef>
              <a:tabLst>
                <a:tab pos="457200" algn="l"/>
              </a:tabLst>
            </a:pPr>
            <a:endParaRPr lang="en-GB" sz="1800">
              <a:ea typeface="Times New Roman" panose="02020603050405020304" pitchFamily="18" charset="0"/>
              <a:cs typeface="Arial"/>
            </a:endParaRPr>
          </a:p>
          <a:p>
            <a:pPr>
              <a:spcBef>
                <a:spcPts val="0"/>
              </a:spcBef>
              <a:tabLst>
                <a:tab pos="457200" algn="l"/>
              </a:tabLst>
            </a:pPr>
            <a:r>
              <a:rPr lang="en-GB" sz="1800">
                <a:ea typeface="Times New Roman" panose="02020603050405020304" pitchFamily="18" charset="0"/>
                <a:cs typeface="Arial"/>
              </a:rPr>
              <a:t>We've also promoting our new smoke alarm expiry date campaign which is running throughout 2025 that aims to raise awareness of the need to replace smoke alarms that are over 10 years old. We're also promoting the 'Make the right call' campaign about calling 999 if people are in trouble in inland water like lakes and rivers.</a:t>
            </a:r>
          </a:p>
          <a:p>
            <a:pPr marL="0" indent="0">
              <a:spcBef>
                <a:spcPts val="0"/>
              </a:spcBef>
              <a:buNone/>
              <a:tabLst>
                <a:tab pos="457200" algn="l"/>
              </a:tabLst>
            </a:pPr>
            <a:endParaRPr lang="en-GB" sz="1800">
              <a:ea typeface="Times New Roman" panose="02020603050405020304" pitchFamily="18" charset="0"/>
              <a:cs typeface="Arial"/>
            </a:endParaRPr>
          </a:p>
        </p:txBody>
      </p:sp>
      <p:pic>
        <p:nvPicPr>
          <p:cNvPr id="2" name="Picture 1" descr="A magazine cover with a fireman on fire&#10;&#10;AI-generated content may be incorrect.">
            <a:extLst>
              <a:ext uri="{FF2B5EF4-FFF2-40B4-BE49-F238E27FC236}">
                <a16:creationId xmlns:a16="http://schemas.microsoft.com/office/drawing/2014/main" id="{5A35FFE9-8822-5EF1-EA34-738BF3AB93FB}"/>
              </a:ext>
            </a:extLst>
          </p:cNvPr>
          <p:cNvPicPr>
            <a:picLocks noChangeAspect="1"/>
          </p:cNvPicPr>
          <p:nvPr/>
        </p:nvPicPr>
        <p:blipFill>
          <a:blip r:embed="rId2"/>
          <a:stretch>
            <a:fillRect/>
          </a:stretch>
        </p:blipFill>
        <p:spPr>
          <a:xfrm>
            <a:off x="8066554" y="0"/>
            <a:ext cx="4126566" cy="5838825"/>
          </a:xfrm>
          <a:prstGeom prst="rect">
            <a:avLst/>
          </a:prstGeom>
        </p:spPr>
      </p:pic>
    </p:spTree>
    <p:extLst>
      <p:ext uri="{BB962C8B-B14F-4D97-AF65-F5344CB8AC3E}">
        <p14:creationId xmlns:p14="http://schemas.microsoft.com/office/powerpoint/2010/main" val="16417085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C191751-7824-42EF-F32B-EE43B89C1571}"/>
              </a:ext>
            </a:extLst>
          </p:cNvPr>
          <p:cNvSpPr txBox="1"/>
          <p:nvPr/>
        </p:nvSpPr>
        <p:spPr>
          <a:xfrm>
            <a:off x="4789417" y="172281"/>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a:solidFill>
                  <a:schemeClr val="accent1">
                    <a:lumMod val="50000"/>
                  </a:schemeClr>
                </a:solidFill>
                <a:latin typeface="Arial"/>
              </a:rPr>
              <a:t>Events</a:t>
            </a:r>
            <a:endParaRPr lang="en-US" sz="2400">
              <a:solidFill>
                <a:schemeClr val="accent1">
                  <a:lumMod val="50000"/>
                </a:schemeClr>
              </a:solidFill>
            </a:endParaRPr>
          </a:p>
        </p:txBody>
      </p:sp>
      <p:sp>
        <p:nvSpPr>
          <p:cNvPr id="11" name="TextBox 10">
            <a:extLst>
              <a:ext uri="{FF2B5EF4-FFF2-40B4-BE49-F238E27FC236}">
                <a16:creationId xmlns:a16="http://schemas.microsoft.com/office/drawing/2014/main" id="{59DFB1C8-BC3C-A322-A010-FCD88DCBDA8B}"/>
              </a:ext>
            </a:extLst>
          </p:cNvPr>
          <p:cNvSpPr txBox="1"/>
          <p:nvPr/>
        </p:nvSpPr>
        <p:spPr>
          <a:xfrm>
            <a:off x="4789342" y="638241"/>
            <a:ext cx="7209948" cy="5078313"/>
          </a:xfrm>
          <a:prstGeom prst="rect">
            <a:avLst/>
          </a:prstGeom>
          <a:noFill/>
        </p:spPr>
        <p:txBody>
          <a:bodyPr wrap="square" lIns="91440" tIns="45720" rIns="91440" bIns="45720" anchor="t">
            <a:spAutoFit/>
          </a:bodyPr>
          <a:lstStyle/>
          <a:p>
            <a:pPr marL="342900" indent="-342900">
              <a:buSzPct val="100000"/>
              <a:buFont typeface="Arial" panose="020B0604020202020204" pitchFamily="34" charset="0"/>
              <a:buChar char="•"/>
              <a:tabLst>
                <a:tab pos="457200" algn="l"/>
              </a:tabLst>
            </a:pPr>
            <a:r>
              <a:rPr lang="en-GB">
                <a:latin typeface="Arial"/>
                <a:ea typeface="Times New Roman" panose="02020603050405020304" pitchFamily="18" charset="0"/>
                <a:cs typeface="Arial"/>
              </a:rPr>
              <a:t>Following on from the successes of testing new event formats in 2024, we delivered brand new events in 2025. Our fire station open days once again focused on reaching families living in Ramsgate and Isle of Sheppey. Our 'Safer Thanet Day' and 'Safer Sheppey Day' took place in early summer. </a:t>
            </a:r>
            <a:endParaRPr lang="en-US"/>
          </a:p>
          <a:p>
            <a:pPr marL="342900" indent="-342900">
              <a:buSzPct val="100000"/>
              <a:buFont typeface="Arial" panose="020B0604020202020204" pitchFamily="34" charset="0"/>
              <a:buChar char="•"/>
              <a:tabLst>
                <a:tab pos="457200" algn="l"/>
              </a:tabLst>
            </a:pPr>
            <a:endParaRPr lang="en-GB">
              <a:latin typeface="Arial"/>
              <a:ea typeface="Times New Roman" panose="02020603050405020304" pitchFamily="18" charset="0"/>
              <a:cs typeface="Arial"/>
            </a:endParaRPr>
          </a:p>
          <a:p>
            <a:pPr marL="342900" indent="-342900">
              <a:buSzPct val="100000"/>
              <a:buFont typeface="Arial" panose="020B0604020202020204" pitchFamily="34" charset="0"/>
              <a:buChar char="•"/>
              <a:tabLst>
                <a:tab pos="457200" algn="l"/>
              </a:tabLst>
            </a:pPr>
            <a:r>
              <a:rPr lang="en-GB">
                <a:latin typeface="Arial"/>
                <a:ea typeface="Times New Roman" panose="02020603050405020304" pitchFamily="18" charset="0"/>
                <a:cs typeface="Arial"/>
              </a:rPr>
              <a:t>We also delivered a large two-day event to promote water safety in the grounds of Tonbridge Castle, next to the River Medway in July. The event was a multi-agency collaboration and involved demonstrations, plenty of fun learning for children and promote important messages around water risks. This event saw more than 6,000 people attend.</a:t>
            </a:r>
          </a:p>
          <a:p>
            <a:pPr marL="342900" indent="-342900">
              <a:buSzPct val="100000"/>
              <a:buFont typeface="Arial" panose="020B0604020202020204" pitchFamily="34" charset="0"/>
              <a:buChar char="•"/>
              <a:tabLst>
                <a:tab pos="457200" algn="l"/>
              </a:tabLst>
            </a:pPr>
            <a:endParaRPr lang="en-GB"/>
          </a:p>
          <a:p>
            <a:pPr marL="342900" indent="-342900">
              <a:buSzPct val="100000"/>
              <a:buFont typeface="Arial" panose="020B0604020202020204" pitchFamily="34" charset="0"/>
              <a:buChar char="•"/>
              <a:tabLst>
                <a:tab pos="457200" algn="l"/>
              </a:tabLst>
            </a:pPr>
            <a:r>
              <a:rPr lang="en-GB">
                <a:latin typeface="Arial"/>
                <a:ea typeface="Times New Roman" panose="02020603050405020304" pitchFamily="18" charset="0"/>
                <a:cs typeface="Arial"/>
              </a:rPr>
              <a:t>Our new events this year have attracted over 10,000 people.</a:t>
            </a:r>
          </a:p>
          <a:p>
            <a:pPr marL="342900" indent="-342900">
              <a:buSzPct val="100000"/>
              <a:buFont typeface="Arial" panose="020B0604020202020204" pitchFamily="34" charset="0"/>
              <a:buChar char="•"/>
              <a:tabLst>
                <a:tab pos="457200" algn="l"/>
              </a:tabLst>
            </a:pPr>
            <a:endParaRPr lang="en-GB">
              <a:latin typeface="Arial"/>
              <a:ea typeface="Times New Roman" panose="02020603050405020304" pitchFamily="18" charset="0"/>
              <a:cs typeface="Arial"/>
            </a:endParaRPr>
          </a:p>
          <a:p>
            <a:pPr marL="342900" indent="-342900">
              <a:buSzPct val="100000"/>
              <a:buFont typeface="Arial" panose="020B0604020202020204" pitchFamily="34" charset="0"/>
              <a:buChar char="•"/>
              <a:tabLst>
                <a:tab pos="457200" algn="l"/>
              </a:tabLst>
            </a:pPr>
            <a:r>
              <a:rPr lang="en-GB">
                <a:latin typeface="Arial"/>
                <a:ea typeface="Times New Roman" panose="02020603050405020304" pitchFamily="18" charset="0"/>
                <a:cs typeface="Arial"/>
              </a:rPr>
              <a:t>We also supported lots of large community events across the county including The County Show to promote our rural safety campaign.</a:t>
            </a:r>
          </a:p>
        </p:txBody>
      </p:sp>
      <p:pic>
        <p:nvPicPr>
          <p:cNvPr id="3" name="Picture 2" descr="A group of children in firefighter clothing&#10;&#10;AI-generated content may be incorrect.">
            <a:extLst>
              <a:ext uri="{FF2B5EF4-FFF2-40B4-BE49-F238E27FC236}">
                <a16:creationId xmlns:a16="http://schemas.microsoft.com/office/drawing/2014/main" id="{EE2208F1-A051-F680-A326-DBC706598105}"/>
              </a:ext>
            </a:extLst>
          </p:cNvPr>
          <p:cNvPicPr>
            <a:picLocks noChangeAspect="1"/>
          </p:cNvPicPr>
          <p:nvPr/>
        </p:nvPicPr>
        <p:blipFill>
          <a:blip r:embed="rId2"/>
          <a:srcRect l="15600" r="20256"/>
          <a:stretch>
            <a:fillRect/>
          </a:stretch>
        </p:blipFill>
        <p:spPr>
          <a:xfrm>
            <a:off x="-3811" y="0"/>
            <a:ext cx="4485059" cy="5857875"/>
          </a:xfrm>
          <a:prstGeom prst="rect">
            <a:avLst/>
          </a:prstGeom>
        </p:spPr>
      </p:pic>
    </p:spTree>
    <p:extLst>
      <p:ext uri="{BB962C8B-B14F-4D97-AF65-F5344CB8AC3E}">
        <p14:creationId xmlns:p14="http://schemas.microsoft.com/office/powerpoint/2010/main" val="26204225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680EC-47D9-562E-AAAD-5C2E326789A4}"/>
              </a:ext>
            </a:extLst>
          </p:cNvPr>
          <p:cNvSpPr txBox="1">
            <a:spLocks noGrp="1"/>
          </p:cNvSpPr>
          <p:nvPr>
            <p:ph type="ctrTitle"/>
          </p:nvPr>
        </p:nvSpPr>
        <p:spPr>
          <a:xfrm>
            <a:off x="838203" y="868361"/>
            <a:ext cx="10515600" cy="2387598"/>
          </a:xfrm>
        </p:spPr>
        <p:txBody>
          <a:bodyPr>
            <a:normAutofit/>
          </a:bodyPr>
          <a:lstStyle/>
          <a:p>
            <a:pPr lvl="0"/>
            <a:r>
              <a:rPr lang="en-GB"/>
              <a:t>E. Freedom of information request update</a:t>
            </a:r>
          </a:p>
        </p:txBody>
      </p:sp>
      <p:sp>
        <p:nvSpPr>
          <p:cNvPr id="3" name="Subtitle 2">
            <a:extLst>
              <a:ext uri="{FF2B5EF4-FFF2-40B4-BE49-F238E27FC236}">
                <a16:creationId xmlns:a16="http://schemas.microsoft.com/office/drawing/2014/main" id="{7FAACF6B-9F1D-FC48-DADA-40DAD0918753}"/>
              </a:ext>
            </a:extLst>
          </p:cNvPr>
          <p:cNvSpPr txBox="1">
            <a:spLocks noGrp="1"/>
          </p:cNvSpPr>
          <p:nvPr>
            <p:ph type="subTitle" idx="1"/>
          </p:nvPr>
        </p:nvSpPr>
        <p:spPr>
          <a:xfrm>
            <a:off x="838203" y="3602041"/>
            <a:ext cx="10515600" cy="1970084"/>
          </a:xfrm>
        </p:spPr>
        <p:txBody>
          <a:bodyPr>
            <a:normAutofit fontScale="32500" lnSpcReduction="20000"/>
          </a:bodyPr>
          <a:lstStyle/>
          <a:p>
            <a:pPr lvl="0">
              <a:lnSpc>
                <a:spcPct val="80000"/>
              </a:lnSpc>
            </a:pPr>
            <a:endParaRPr lang="en-GB"/>
          </a:p>
          <a:p>
            <a:pPr lvl="0">
              <a:lnSpc>
                <a:spcPct val="80000"/>
              </a:lnSpc>
            </a:pPr>
            <a:r>
              <a:rPr lang="en-GB" sz="7000"/>
              <a:t>October 2025</a:t>
            </a:r>
          </a:p>
          <a:p>
            <a:pPr lvl="0">
              <a:lnSpc>
                <a:spcPct val="80000"/>
              </a:lnSpc>
            </a:pPr>
            <a:endParaRPr lang="en-GB" sz="5500"/>
          </a:p>
          <a:p>
            <a:pPr lvl="0">
              <a:lnSpc>
                <a:spcPct val="80000"/>
              </a:lnSpc>
            </a:pPr>
            <a:r>
              <a:rPr lang="en-GB" sz="5500"/>
              <a:t>For further information please contact: </a:t>
            </a:r>
          </a:p>
          <a:p>
            <a:pPr>
              <a:lnSpc>
                <a:spcPct val="80000"/>
              </a:lnSpc>
            </a:pPr>
            <a:r>
              <a:rPr lang="en-GB" sz="5500"/>
              <a:t>Kirsty Driver, Information Officer</a:t>
            </a:r>
          </a:p>
          <a:p>
            <a:pPr lvl="0">
              <a:lnSpc>
                <a:spcPct val="80000"/>
              </a:lnSpc>
            </a:pPr>
            <a:endParaRPr lang="en-GB"/>
          </a:p>
          <a:p>
            <a:pPr lvl="0">
              <a:lnSpc>
                <a:spcPct val="80000"/>
              </a:lnSpc>
            </a:pPr>
            <a:r>
              <a:rPr lang="en-GB"/>
              <a:t> </a:t>
            </a:r>
          </a:p>
        </p:txBody>
      </p:sp>
    </p:spTree>
    <p:extLst>
      <p:ext uri="{BB962C8B-B14F-4D97-AF65-F5344CB8AC3E}">
        <p14:creationId xmlns:p14="http://schemas.microsoft.com/office/powerpoint/2010/main" val="40597245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026A99-BAB0-1754-2632-182FD7B064C4}"/>
              </a:ext>
            </a:extLst>
          </p:cNvPr>
          <p:cNvSpPr>
            <a:spLocks noGrp="1"/>
          </p:cNvSpPr>
          <p:nvPr>
            <p:ph idx="1"/>
          </p:nvPr>
        </p:nvSpPr>
        <p:spPr>
          <a:xfrm>
            <a:off x="838203" y="441788"/>
            <a:ext cx="10515600" cy="5629227"/>
          </a:xfrm>
        </p:spPr>
        <p:txBody>
          <a:bodyPr/>
          <a:lstStyle/>
          <a:p>
            <a:pPr marL="0" indent="0">
              <a:buNone/>
            </a:pPr>
            <a:r>
              <a:rPr lang="en-GB" b="1" kern="1400">
                <a:solidFill>
                  <a:schemeClr val="tx1"/>
                </a:solidFill>
                <a:latin typeface="Arial" panose="020B0604020202020204" pitchFamily="34" charset="0"/>
                <a:cs typeface="Times New Roman" panose="02020603050405020304" pitchFamily="18" charset="0"/>
              </a:rPr>
              <a:t>Freedom of Information</a:t>
            </a:r>
            <a:r>
              <a:rPr lang="en-GB" sz="2800" b="1" kern="1400">
                <a:solidFill>
                  <a:schemeClr val="tx1"/>
                </a:solidFill>
                <a:latin typeface="Arial" panose="020B0604020202020204" pitchFamily="34" charset="0"/>
                <a:cs typeface="Times New Roman" panose="02020603050405020304" pitchFamily="18" charset="0"/>
              </a:rPr>
              <a:t> update 2025/26</a:t>
            </a:r>
          </a:p>
          <a:p>
            <a:pPr marL="0" indent="0" hangingPunct="0">
              <a:lnSpc>
                <a:spcPts val="1600"/>
              </a:lnSpc>
              <a:spcAft>
                <a:spcPts val="1200"/>
              </a:spcAft>
              <a:buNone/>
            </a:pPr>
            <a:r>
              <a:rPr lang="en-GB" sz="1400" kern="8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a:t>
            </a:r>
            <a:r>
              <a:rPr lang="en-GB" sz="1400" kern="800">
                <a:latin typeface="Arial" panose="020B0604020202020204" pitchFamily="34" charset="0"/>
                <a:ea typeface="Times New Roman" panose="02020603050405020304" pitchFamily="18" charset="0"/>
                <a:cs typeface="Times New Roman" panose="02020603050405020304" pitchFamily="18" charset="0"/>
              </a:rPr>
              <a:t>Q2 is currently incomplete as it covers the period from 01/07/2025 to 15/09/2025</a:t>
            </a:r>
            <a:r>
              <a:rPr lang="en-GB" sz="1400" kern="8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a:t>
            </a:r>
          </a:p>
          <a:p>
            <a:pPr marL="0" indent="0" hangingPunct="0">
              <a:lnSpc>
                <a:spcPts val="1600"/>
              </a:lnSpc>
              <a:spcAft>
                <a:spcPts val="1200"/>
              </a:spcAft>
              <a:buNone/>
            </a:pPr>
            <a:r>
              <a:rPr lang="en-GB" sz="1400" kern="800">
                <a:effectLst/>
                <a:latin typeface="Arial" panose="020B0604020202020204" pitchFamily="34" charset="0"/>
                <a:ea typeface="Times New Roman" panose="02020603050405020304" pitchFamily="18" charset="0"/>
                <a:cs typeface="Times New Roman" panose="02020603050405020304" pitchFamily="18" charset="0"/>
              </a:rPr>
              <a:t>**Although this is not a requirement in the Cabinet Office Code of Practice for Freedom of Information Requests 2018, it is reported to Members as part of our commitment to transparency and good governance.</a:t>
            </a:r>
          </a:p>
          <a:p>
            <a:pPr marL="0" indent="0" hangingPunct="0">
              <a:lnSpc>
                <a:spcPts val="1600"/>
              </a:lnSpc>
              <a:spcAft>
                <a:spcPts val="1200"/>
              </a:spcAft>
              <a:buNone/>
            </a:pPr>
            <a:r>
              <a:rPr lang="en-GB" sz="1400" kern="800">
                <a:effectLst/>
                <a:latin typeface="Arial" panose="020B0604020202020204" pitchFamily="34" charset="0"/>
                <a:ea typeface="Times New Roman" panose="02020603050405020304" pitchFamily="18" charset="0"/>
                <a:cs typeface="Times New Roman" panose="02020603050405020304" pitchFamily="18" charset="0"/>
              </a:rPr>
              <a:t>.</a:t>
            </a:r>
          </a:p>
          <a:p>
            <a:pPr marL="0" indent="0">
              <a:buNone/>
            </a:pPr>
            <a:endParaRPr lang="en-GB" sz="2800" b="1" kern="1400">
              <a:latin typeface="Arial" panose="020B0604020202020204" pitchFamily="34" charset="0"/>
              <a:cs typeface="Times New Roman" panose="02020603050405020304" pitchFamily="18" charset="0"/>
            </a:endParaRPr>
          </a:p>
          <a:p>
            <a:endParaRPr lang="en-GB"/>
          </a:p>
        </p:txBody>
      </p:sp>
      <p:graphicFrame>
        <p:nvGraphicFramePr>
          <p:cNvPr id="2" name="Table 1">
            <a:extLst>
              <a:ext uri="{FF2B5EF4-FFF2-40B4-BE49-F238E27FC236}">
                <a16:creationId xmlns:a16="http://schemas.microsoft.com/office/drawing/2014/main" id="{52F0F9CB-E296-F86D-D3CD-D7B2610B13E3}"/>
              </a:ext>
            </a:extLst>
          </p:cNvPr>
          <p:cNvGraphicFramePr>
            <a:graphicFrameLocks noGrp="1"/>
          </p:cNvGraphicFramePr>
          <p:nvPr>
            <p:extLst>
              <p:ext uri="{D42A27DB-BD31-4B8C-83A1-F6EECF244321}">
                <p14:modId xmlns:p14="http://schemas.microsoft.com/office/powerpoint/2010/main" val="1493247431"/>
              </p:ext>
            </p:extLst>
          </p:nvPr>
        </p:nvGraphicFramePr>
        <p:xfrm>
          <a:off x="829559" y="1960595"/>
          <a:ext cx="10524241" cy="3688670"/>
        </p:xfrm>
        <a:graphic>
          <a:graphicData uri="http://schemas.openxmlformats.org/drawingml/2006/table">
            <a:tbl>
              <a:tblPr firstRow="1" firstCol="1" bandRow="1">
                <a:tableStyleId>{5C22544A-7EE6-4342-B048-85BDC9FD1C3A}</a:tableStyleId>
              </a:tblPr>
              <a:tblGrid>
                <a:gridCol w="5157078">
                  <a:extLst>
                    <a:ext uri="{9D8B030D-6E8A-4147-A177-3AD203B41FA5}">
                      <a16:colId xmlns:a16="http://schemas.microsoft.com/office/drawing/2014/main" val="1033579768"/>
                    </a:ext>
                  </a:extLst>
                </a:gridCol>
                <a:gridCol w="1179850">
                  <a:extLst>
                    <a:ext uri="{9D8B030D-6E8A-4147-A177-3AD203B41FA5}">
                      <a16:colId xmlns:a16="http://schemas.microsoft.com/office/drawing/2014/main" val="1886545324"/>
                    </a:ext>
                  </a:extLst>
                </a:gridCol>
                <a:gridCol w="1045251">
                  <a:extLst>
                    <a:ext uri="{9D8B030D-6E8A-4147-A177-3AD203B41FA5}">
                      <a16:colId xmlns:a16="http://schemas.microsoft.com/office/drawing/2014/main" val="2134754586"/>
                    </a:ext>
                  </a:extLst>
                </a:gridCol>
                <a:gridCol w="1047354">
                  <a:extLst>
                    <a:ext uri="{9D8B030D-6E8A-4147-A177-3AD203B41FA5}">
                      <a16:colId xmlns:a16="http://schemas.microsoft.com/office/drawing/2014/main" val="1919820687"/>
                    </a:ext>
                  </a:extLst>
                </a:gridCol>
                <a:gridCol w="1047354">
                  <a:extLst>
                    <a:ext uri="{9D8B030D-6E8A-4147-A177-3AD203B41FA5}">
                      <a16:colId xmlns:a16="http://schemas.microsoft.com/office/drawing/2014/main" val="2937185322"/>
                    </a:ext>
                  </a:extLst>
                </a:gridCol>
                <a:gridCol w="1047354">
                  <a:extLst>
                    <a:ext uri="{9D8B030D-6E8A-4147-A177-3AD203B41FA5}">
                      <a16:colId xmlns:a16="http://schemas.microsoft.com/office/drawing/2014/main" val="864359588"/>
                    </a:ext>
                  </a:extLst>
                </a:gridCol>
              </a:tblGrid>
              <a:tr h="252095">
                <a:tc>
                  <a:txBody>
                    <a:bodyPr/>
                    <a:lstStyle/>
                    <a:p>
                      <a:pPr algn="l" hangingPunct="0">
                        <a:lnSpc>
                          <a:spcPts val="1600"/>
                        </a:lnSpc>
                        <a:spcAft>
                          <a:spcPts val="1200"/>
                        </a:spcAft>
                      </a:pPr>
                      <a:r>
                        <a:rPr lang="en-GB" sz="1400" kern="1400">
                          <a:effectLst/>
                          <a:latin typeface="Arial" panose="020B0604020202020204" pitchFamily="34" charset="0"/>
                          <a:cs typeface="Arial" panose="020B0604020202020204" pitchFamily="34" charset="0"/>
                        </a:rPr>
                        <a:t> </a:t>
                      </a:r>
                      <a:endParaRPr lang="en-GB" sz="1400" kern="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algn="ctr" hangingPunct="0">
                        <a:lnSpc>
                          <a:spcPts val="1600"/>
                        </a:lnSpc>
                        <a:spcAft>
                          <a:spcPts val="1200"/>
                        </a:spcAft>
                      </a:pPr>
                      <a:r>
                        <a:rPr lang="en-GB" sz="1400" kern="1400">
                          <a:solidFill>
                            <a:schemeClr val="tx1"/>
                          </a:solidFill>
                          <a:effectLst/>
                          <a:latin typeface="Arial" panose="020B0604020202020204" pitchFamily="34" charset="0"/>
                          <a:cs typeface="Arial" panose="020B0604020202020204" pitchFamily="34" charset="0"/>
                        </a:rPr>
                        <a:t>2025/26</a:t>
                      </a:r>
                      <a:endParaRPr lang="en-GB" sz="1400" kern="8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243877913"/>
                  </a:ext>
                </a:extLst>
              </a:tr>
              <a:tr h="252095">
                <a:tc>
                  <a:txBody>
                    <a:bodyPr/>
                    <a:lstStyle/>
                    <a:p>
                      <a:pPr algn="l" hangingPunct="0">
                        <a:lnSpc>
                          <a:spcPts val="1600"/>
                        </a:lnSpc>
                        <a:spcAft>
                          <a:spcPts val="1200"/>
                        </a:spcAft>
                      </a:pPr>
                      <a:endParaRPr lang="en-GB" sz="1400" kern="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hangingPunct="0">
                        <a:lnSpc>
                          <a:spcPts val="1600"/>
                        </a:lnSpc>
                        <a:spcAft>
                          <a:spcPts val="1200"/>
                        </a:spcAft>
                      </a:pPr>
                      <a:r>
                        <a:rPr lang="en-GB" sz="1400" b="1" kern="1400">
                          <a:effectLst/>
                          <a:latin typeface="Arial" panose="020B0604020202020204" pitchFamily="34" charset="0"/>
                          <a:cs typeface="Arial" panose="020B0604020202020204" pitchFamily="34" charset="0"/>
                        </a:rPr>
                        <a:t>Q1</a:t>
                      </a:r>
                      <a:endParaRPr lang="en-GB" sz="1400" b="1" kern="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hangingPunct="0">
                        <a:lnSpc>
                          <a:spcPts val="1600"/>
                        </a:lnSpc>
                        <a:spcAft>
                          <a:spcPts val="1200"/>
                        </a:spcAft>
                      </a:pPr>
                      <a:r>
                        <a:rPr lang="en-GB" sz="1400" b="1" kern="1400">
                          <a:effectLst/>
                          <a:latin typeface="Arial" panose="020B0604020202020204" pitchFamily="34" charset="0"/>
                          <a:cs typeface="Arial" panose="020B0604020202020204" pitchFamily="34" charset="0"/>
                        </a:rPr>
                        <a:t>Q2</a:t>
                      </a:r>
                      <a:endParaRPr lang="en-GB" sz="1400" b="1" kern="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hangingPunct="0">
                        <a:lnSpc>
                          <a:spcPts val="1600"/>
                        </a:lnSpc>
                        <a:spcAft>
                          <a:spcPts val="1200"/>
                        </a:spcAft>
                      </a:pPr>
                      <a:r>
                        <a:rPr lang="en-GB" sz="1400" b="1" kern="1400">
                          <a:effectLst/>
                          <a:latin typeface="Arial" panose="020B0604020202020204" pitchFamily="34" charset="0"/>
                          <a:cs typeface="Arial" panose="020B0604020202020204" pitchFamily="34" charset="0"/>
                        </a:rPr>
                        <a:t>Q3</a:t>
                      </a:r>
                      <a:endParaRPr lang="en-GB" sz="1400" b="1" kern="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hangingPunct="0">
                        <a:lnSpc>
                          <a:spcPts val="1600"/>
                        </a:lnSpc>
                        <a:spcAft>
                          <a:spcPts val="1200"/>
                        </a:spcAft>
                      </a:pPr>
                      <a:r>
                        <a:rPr lang="en-GB" sz="1400" b="1" kern="1400">
                          <a:effectLst/>
                          <a:latin typeface="Arial" panose="020B0604020202020204" pitchFamily="34" charset="0"/>
                          <a:cs typeface="Arial" panose="020B0604020202020204" pitchFamily="34" charset="0"/>
                        </a:rPr>
                        <a:t>Q4*</a:t>
                      </a:r>
                      <a:endParaRPr lang="en-GB" sz="1400" b="1" kern="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hangingPunct="0">
                        <a:lnSpc>
                          <a:spcPts val="1600"/>
                        </a:lnSpc>
                        <a:spcAft>
                          <a:spcPts val="1200"/>
                        </a:spcAft>
                      </a:pPr>
                      <a:r>
                        <a:rPr lang="en-GB" sz="1400" b="1" kern="1400">
                          <a:effectLst/>
                          <a:latin typeface="Arial" panose="020B0604020202020204" pitchFamily="34" charset="0"/>
                          <a:cs typeface="Arial" panose="020B0604020202020204" pitchFamily="34" charset="0"/>
                        </a:rPr>
                        <a:t>Total</a:t>
                      </a:r>
                      <a:endParaRPr lang="en-GB" sz="1400" b="1" kern="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143856345"/>
                  </a:ext>
                </a:extLst>
              </a:tr>
              <a:tr h="396240">
                <a:tc>
                  <a:txBody>
                    <a:bodyPr/>
                    <a:lstStyle/>
                    <a:p>
                      <a:pPr algn="l" hangingPunct="0">
                        <a:lnSpc>
                          <a:spcPts val="1600"/>
                        </a:lnSpc>
                        <a:spcAft>
                          <a:spcPts val="1200"/>
                        </a:spcAft>
                      </a:pPr>
                      <a:r>
                        <a:rPr lang="en-GB" sz="1400" b="0" kern="1400">
                          <a:solidFill>
                            <a:schemeClr val="tx1"/>
                          </a:solidFill>
                          <a:effectLst/>
                          <a:latin typeface="Arial" panose="020B0604020202020204" pitchFamily="34" charset="0"/>
                          <a:cs typeface="Arial" panose="020B0604020202020204" pitchFamily="34" charset="0"/>
                        </a:rPr>
                        <a:t>The number of requests received during the period</a:t>
                      </a:r>
                      <a:endParaRPr lang="en-GB" sz="1400" b="0" kern="8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fontAlgn="ctr">
                        <a:buNone/>
                      </a:pPr>
                      <a:r>
                        <a:rPr lang="en-GB" sz="1200" b="0" i="0" u="none" strike="noStrike">
                          <a:solidFill>
                            <a:schemeClr val="tx1"/>
                          </a:solidFill>
                          <a:effectLst/>
                          <a:latin typeface="Arial" panose="020B0604020202020204" pitchFamily="34" charset="0"/>
                        </a:rPr>
                        <a:t>44</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en-GB" sz="1200" b="0" i="0" u="none" strike="noStrike">
                          <a:solidFill>
                            <a:schemeClr val="tx1"/>
                          </a:solidFill>
                          <a:effectLst/>
                          <a:latin typeface="Arial" panose="020B0604020202020204" pitchFamily="34" charset="0"/>
                        </a:rPr>
                        <a:t>44</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en-GB" sz="1200" b="0" i="0" u="none" strike="noStrike">
                          <a:solidFill>
                            <a:schemeClr val="tx1"/>
                          </a:solidFill>
                          <a:effectLst/>
                          <a:latin typeface="Arial" panose="020B0604020202020204" pitchFamily="34" charset="0"/>
                        </a:rPr>
                        <a:t>0</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en-GB" sz="1200" b="0" i="0" u="none" strike="noStrike">
                          <a:solidFill>
                            <a:schemeClr val="tx1"/>
                          </a:solidFill>
                          <a:effectLst/>
                          <a:latin typeface="Arial" panose="020B0604020202020204" pitchFamily="34" charset="0"/>
                        </a:rPr>
                        <a:t>0</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en-GB" sz="1200" b="1" i="0" u="none" strike="noStrike">
                          <a:solidFill>
                            <a:schemeClr val="tx1"/>
                          </a:solidFill>
                          <a:effectLst/>
                          <a:latin typeface="Arial" panose="020B0604020202020204" pitchFamily="34" charset="0"/>
                        </a:rPr>
                        <a:t>88</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34154857"/>
                  </a:ext>
                </a:extLst>
              </a:tr>
              <a:tr h="403225">
                <a:tc>
                  <a:txBody>
                    <a:bodyPr/>
                    <a:lstStyle/>
                    <a:p>
                      <a:pPr algn="l" hangingPunct="0">
                        <a:lnSpc>
                          <a:spcPts val="1600"/>
                        </a:lnSpc>
                        <a:spcAft>
                          <a:spcPts val="1200"/>
                        </a:spcAft>
                      </a:pPr>
                      <a:r>
                        <a:rPr lang="en-GB" sz="1400" b="0" kern="1400">
                          <a:solidFill>
                            <a:schemeClr val="tx1"/>
                          </a:solidFill>
                          <a:effectLst/>
                          <a:latin typeface="Arial" panose="020B0604020202020204" pitchFamily="34" charset="0"/>
                          <a:cs typeface="Arial" panose="020B0604020202020204" pitchFamily="34" charset="0"/>
                        </a:rPr>
                        <a:t>The number of the received requests that have not yet been processed</a:t>
                      </a:r>
                      <a:endParaRPr lang="en-GB" sz="1400" b="0" kern="8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fontAlgn="ctr">
                        <a:buNone/>
                      </a:pPr>
                      <a:r>
                        <a:rPr lang="en-GB" sz="1200" b="0" i="0" u="none" strike="noStrike">
                          <a:solidFill>
                            <a:schemeClr val="tx1"/>
                          </a:solidFill>
                          <a:effectLst/>
                          <a:latin typeface="Arial" panose="020B0604020202020204" pitchFamily="34" charset="0"/>
                        </a:rPr>
                        <a:t>0</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en-GB" sz="1200" b="0" i="0" u="none" strike="noStrike">
                          <a:solidFill>
                            <a:schemeClr val="tx1"/>
                          </a:solidFill>
                          <a:effectLst/>
                          <a:latin typeface="Arial" panose="020B0604020202020204" pitchFamily="34" charset="0"/>
                        </a:rPr>
                        <a:t>13</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en-GB" sz="1200" b="0" i="0" u="none" strike="noStrike">
                          <a:solidFill>
                            <a:schemeClr val="tx1"/>
                          </a:solidFill>
                          <a:effectLst/>
                          <a:latin typeface="Arial" panose="020B0604020202020204" pitchFamily="34" charset="0"/>
                        </a:rPr>
                        <a:t>0</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en-GB" sz="1200" b="0" i="0" u="none" strike="noStrike">
                          <a:solidFill>
                            <a:schemeClr val="tx1"/>
                          </a:solidFill>
                          <a:effectLst/>
                          <a:latin typeface="Arial" panose="020B0604020202020204" pitchFamily="34" charset="0"/>
                        </a:rPr>
                        <a:t>0</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en-GB" sz="1200" b="1" i="0" u="none" strike="noStrike">
                          <a:solidFill>
                            <a:schemeClr val="tx1"/>
                          </a:solidFill>
                          <a:effectLst/>
                          <a:latin typeface="Arial" panose="020B0604020202020204" pitchFamily="34" charset="0"/>
                        </a:rPr>
                        <a:t>13</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61816270"/>
                  </a:ext>
                </a:extLst>
              </a:tr>
              <a:tr h="396240">
                <a:tc>
                  <a:txBody>
                    <a:bodyPr/>
                    <a:lstStyle/>
                    <a:p>
                      <a:pPr algn="l" hangingPunct="0">
                        <a:lnSpc>
                          <a:spcPts val="1600"/>
                        </a:lnSpc>
                        <a:spcAft>
                          <a:spcPts val="1200"/>
                        </a:spcAft>
                      </a:pPr>
                      <a:r>
                        <a:rPr lang="en-GB" sz="1400" b="0" kern="1400">
                          <a:solidFill>
                            <a:schemeClr val="tx1"/>
                          </a:solidFill>
                          <a:effectLst/>
                          <a:latin typeface="Arial" panose="020B0604020202020204" pitchFamily="34" charset="0"/>
                          <a:cs typeface="Arial" panose="020B0604020202020204" pitchFamily="34" charset="0"/>
                        </a:rPr>
                        <a:t>The number of the received requests that were processed in full</a:t>
                      </a:r>
                      <a:endParaRPr lang="en-GB" sz="1400" b="0" kern="8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fontAlgn="ctr">
                        <a:buNone/>
                      </a:pPr>
                      <a:r>
                        <a:rPr lang="en-GB" sz="1200" b="0" i="0" u="none" strike="noStrike">
                          <a:solidFill>
                            <a:schemeClr val="tx1"/>
                          </a:solidFill>
                          <a:effectLst/>
                          <a:latin typeface="Arial" panose="020B0604020202020204" pitchFamily="34" charset="0"/>
                        </a:rPr>
                        <a:t>44</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en-GB" sz="1200" b="0" i="0" u="none" strike="noStrike">
                          <a:solidFill>
                            <a:schemeClr val="tx1"/>
                          </a:solidFill>
                          <a:effectLst/>
                          <a:latin typeface="Arial" panose="020B0604020202020204" pitchFamily="34" charset="0"/>
                        </a:rPr>
                        <a:t>31</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en-GB" sz="1200" b="0" i="0" u="none" strike="noStrike">
                          <a:solidFill>
                            <a:schemeClr val="tx1"/>
                          </a:solidFill>
                          <a:effectLst/>
                          <a:latin typeface="Arial" panose="020B0604020202020204" pitchFamily="34" charset="0"/>
                        </a:rPr>
                        <a:t>0</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en-GB" sz="1200" b="0" i="0" u="none" strike="noStrike">
                          <a:solidFill>
                            <a:schemeClr val="tx1"/>
                          </a:solidFill>
                          <a:effectLst/>
                          <a:latin typeface="Arial" panose="020B0604020202020204" pitchFamily="34" charset="0"/>
                        </a:rPr>
                        <a:t>0</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en-GB" sz="1200" b="1" i="0" u="none" strike="noStrike">
                          <a:solidFill>
                            <a:schemeClr val="tx1"/>
                          </a:solidFill>
                          <a:effectLst/>
                          <a:latin typeface="Arial" panose="020B0604020202020204" pitchFamily="34" charset="0"/>
                        </a:rPr>
                        <a:t>75</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40662282"/>
                  </a:ext>
                </a:extLst>
              </a:tr>
              <a:tr h="396240">
                <a:tc>
                  <a:txBody>
                    <a:bodyPr/>
                    <a:lstStyle/>
                    <a:p>
                      <a:pPr algn="l" hangingPunct="0">
                        <a:lnSpc>
                          <a:spcPts val="1600"/>
                        </a:lnSpc>
                        <a:spcAft>
                          <a:spcPts val="1200"/>
                        </a:spcAft>
                      </a:pPr>
                      <a:r>
                        <a:rPr lang="en-GB" sz="1400" b="0" kern="1400">
                          <a:solidFill>
                            <a:schemeClr val="tx1"/>
                          </a:solidFill>
                          <a:effectLst/>
                          <a:latin typeface="Arial" panose="020B0604020202020204" pitchFamily="34" charset="0"/>
                          <a:cs typeface="Arial" panose="020B0604020202020204" pitchFamily="34" charset="0"/>
                        </a:rPr>
                        <a:t>The number of requests where the information was granted in full</a:t>
                      </a:r>
                      <a:endParaRPr lang="en-GB" sz="1400" b="0" kern="8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fontAlgn="ctr">
                        <a:buNone/>
                      </a:pPr>
                      <a:r>
                        <a:rPr lang="en-GB" sz="1200" b="0" i="0" u="none" strike="noStrike">
                          <a:solidFill>
                            <a:schemeClr val="tx1"/>
                          </a:solidFill>
                          <a:effectLst/>
                          <a:latin typeface="Arial" panose="020B0604020202020204" pitchFamily="34" charset="0"/>
                        </a:rPr>
                        <a:t>21</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en-GB" sz="1200" b="0" i="0" u="none" strike="noStrike">
                          <a:solidFill>
                            <a:schemeClr val="tx1"/>
                          </a:solidFill>
                          <a:effectLst/>
                          <a:latin typeface="Arial" panose="020B0604020202020204" pitchFamily="34" charset="0"/>
                        </a:rPr>
                        <a:t>15</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en-GB" sz="1200" b="0" i="0" u="none" strike="noStrike">
                          <a:solidFill>
                            <a:schemeClr val="tx1"/>
                          </a:solidFill>
                          <a:effectLst/>
                          <a:latin typeface="Arial" panose="020B0604020202020204" pitchFamily="34" charset="0"/>
                        </a:rPr>
                        <a:t>0</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en-GB" sz="1200" b="0" i="0" u="none" strike="noStrike">
                          <a:solidFill>
                            <a:schemeClr val="tx1"/>
                          </a:solidFill>
                          <a:effectLst/>
                          <a:latin typeface="Arial" panose="020B0604020202020204" pitchFamily="34" charset="0"/>
                        </a:rPr>
                        <a:t>0</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en-GB" sz="1200" b="1" i="0" u="none" strike="noStrike">
                          <a:solidFill>
                            <a:schemeClr val="tx1"/>
                          </a:solidFill>
                          <a:effectLst/>
                          <a:latin typeface="Arial" panose="020B0604020202020204" pitchFamily="34" charset="0"/>
                        </a:rPr>
                        <a:t>36</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12285361"/>
                  </a:ext>
                </a:extLst>
              </a:tr>
              <a:tr h="372110">
                <a:tc>
                  <a:txBody>
                    <a:bodyPr/>
                    <a:lstStyle/>
                    <a:p>
                      <a:pPr algn="l" hangingPunct="0">
                        <a:lnSpc>
                          <a:spcPts val="1600"/>
                        </a:lnSpc>
                        <a:spcAft>
                          <a:spcPts val="1200"/>
                        </a:spcAft>
                      </a:pPr>
                      <a:r>
                        <a:rPr lang="en-GB" sz="1400" b="0" kern="1400">
                          <a:solidFill>
                            <a:schemeClr val="tx1"/>
                          </a:solidFill>
                          <a:effectLst/>
                          <a:latin typeface="Arial" panose="020B0604020202020204" pitchFamily="34" charset="0"/>
                          <a:cs typeface="Arial" panose="020B0604020202020204" pitchFamily="34" charset="0"/>
                        </a:rPr>
                        <a:t>The number of requests where the information was refused in full</a:t>
                      </a:r>
                      <a:endParaRPr lang="en-GB" sz="1400" b="0" kern="8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fontAlgn="ctr">
                        <a:buNone/>
                      </a:pPr>
                      <a:r>
                        <a:rPr lang="en-GB" sz="1200" b="0" i="0" u="none" strike="noStrike">
                          <a:solidFill>
                            <a:schemeClr val="tx1"/>
                          </a:solidFill>
                          <a:effectLst/>
                          <a:latin typeface="Arial" panose="020B0604020202020204" pitchFamily="34" charset="0"/>
                        </a:rPr>
                        <a:t>8</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en-GB" sz="1200" b="0" i="0" u="none" strike="noStrike">
                          <a:solidFill>
                            <a:schemeClr val="tx1"/>
                          </a:solidFill>
                          <a:effectLst/>
                          <a:latin typeface="Arial" panose="020B0604020202020204" pitchFamily="34" charset="0"/>
                        </a:rPr>
                        <a:t>5</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en-GB" sz="1200" b="0" i="0" u="none" strike="noStrike">
                          <a:solidFill>
                            <a:schemeClr val="tx1"/>
                          </a:solidFill>
                          <a:effectLst/>
                          <a:latin typeface="Arial" panose="020B0604020202020204" pitchFamily="34" charset="0"/>
                        </a:rPr>
                        <a:t>0</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en-GB" sz="1200" b="0" i="0" u="none" strike="noStrike">
                          <a:solidFill>
                            <a:schemeClr val="tx1"/>
                          </a:solidFill>
                          <a:effectLst/>
                          <a:latin typeface="Arial" panose="020B0604020202020204" pitchFamily="34" charset="0"/>
                        </a:rPr>
                        <a:t>0</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en-GB" sz="1200" b="1" i="0" u="none" strike="noStrike">
                          <a:solidFill>
                            <a:schemeClr val="tx1"/>
                          </a:solidFill>
                          <a:effectLst/>
                          <a:latin typeface="Arial" panose="020B0604020202020204" pitchFamily="34" charset="0"/>
                        </a:rPr>
                        <a:t>13</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69322733"/>
                  </a:ext>
                </a:extLst>
              </a:tr>
              <a:tr h="396240">
                <a:tc>
                  <a:txBody>
                    <a:bodyPr/>
                    <a:lstStyle/>
                    <a:p>
                      <a:pPr algn="l" hangingPunct="0">
                        <a:lnSpc>
                          <a:spcPts val="1600"/>
                        </a:lnSpc>
                        <a:spcAft>
                          <a:spcPts val="1200"/>
                        </a:spcAft>
                      </a:pPr>
                      <a:r>
                        <a:rPr lang="en-GB" sz="1400" b="0" kern="1400">
                          <a:solidFill>
                            <a:schemeClr val="tx1"/>
                          </a:solidFill>
                          <a:effectLst/>
                          <a:latin typeface="Arial" panose="020B0604020202020204" pitchFamily="34" charset="0"/>
                          <a:cs typeface="Arial" panose="020B0604020202020204" pitchFamily="34" charset="0"/>
                        </a:rPr>
                        <a:t>The number of requests where the information was granted in part and refused in part</a:t>
                      </a:r>
                      <a:endParaRPr lang="en-GB" sz="1400" b="0" kern="8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fontAlgn="ctr">
                        <a:buNone/>
                      </a:pPr>
                      <a:r>
                        <a:rPr lang="en-GB" sz="1200" b="0" i="0" u="none" strike="noStrike">
                          <a:solidFill>
                            <a:schemeClr val="tx1"/>
                          </a:solidFill>
                          <a:effectLst/>
                          <a:latin typeface="Arial" panose="020B0604020202020204" pitchFamily="34" charset="0"/>
                        </a:rPr>
                        <a:t>15</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en-GB" sz="1200" b="0" i="0" u="none" strike="noStrike">
                          <a:solidFill>
                            <a:schemeClr val="tx1"/>
                          </a:solidFill>
                          <a:effectLst/>
                          <a:latin typeface="Arial" panose="020B0604020202020204" pitchFamily="34" charset="0"/>
                        </a:rPr>
                        <a:t>11</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en-GB" sz="1200" b="0" i="0" u="none" strike="noStrike">
                          <a:solidFill>
                            <a:schemeClr val="tx1"/>
                          </a:solidFill>
                          <a:effectLst/>
                          <a:latin typeface="Arial" panose="020B0604020202020204" pitchFamily="34" charset="0"/>
                        </a:rPr>
                        <a:t>0</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en-GB" sz="1200" b="0" i="0" u="none" strike="noStrike">
                          <a:solidFill>
                            <a:schemeClr val="tx1"/>
                          </a:solidFill>
                          <a:effectLst/>
                          <a:latin typeface="Arial" panose="020B0604020202020204" pitchFamily="34" charset="0"/>
                        </a:rPr>
                        <a:t>0</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en-GB" sz="1200" b="1" i="0" u="none" strike="noStrike">
                          <a:solidFill>
                            <a:schemeClr val="tx1"/>
                          </a:solidFill>
                          <a:effectLst/>
                          <a:latin typeface="Arial" panose="020B0604020202020204" pitchFamily="34" charset="0"/>
                        </a:rPr>
                        <a:t>26</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30938064"/>
                  </a:ext>
                </a:extLst>
              </a:tr>
              <a:tr h="396240">
                <a:tc>
                  <a:txBody>
                    <a:bodyPr/>
                    <a:lstStyle/>
                    <a:p>
                      <a:pPr algn="l" hangingPunct="0">
                        <a:lnSpc>
                          <a:spcPts val="1600"/>
                        </a:lnSpc>
                        <a:spcAft>
                          <a:spcPts val="1200"/>
                        </a:spcAft>
                      </a:pPr>
                      <a:r>
                        <a:rPr lang="en-GB" sz="1400" b="0" kern="1400">
                          <a:solidFill>
                            <a:schemeClr val="tx1"/>
                          </a:solidFill>
                          <a:effectLst/>
                          <a:latin typeface="Arial" panose="020B0604020202020204" pitchFamily="34" charset="0"/>
                          <a:cs typeface="Arial" panose="020B0604020202020204" pitchFamily="34" charset="0"/>
                        </a:rPr>
                        <a:t>The number of requests received that have been referred for internal review</a:t>
                      </a:r>
                      <a:endParaRPr lang="en-GB" sz="1400" b="0" kern="8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fontAlgn="ctr">
                        <a:buNone/>
                      </a:pPr>
                      <a:r>
                        <a:rPr lang="en-GB" sz="1200" b="0" i="0" u="none" strike="noStrike">
                          <a:solidFill>
                            <a:schemeClr val="tx1"/>
                          </a:solidFill>
                          <a:effectLst/>
                          <a:latin typeface="Arial" panose="020B0604020202020204" pitchFamily="34" charset="0"/>
                        </a:rPr>
                        <a:t>0</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en-GB" sz="1200" b="0" i="0" u="none" strike="noStrike">
                          <a:solidFill>
                            <a:schemeClr val="tx1"/>
                          </a:solidFill>
                          <a:effectLst/>
                          <a:latin typeface="Arial" panose="020B0604020202020204" pitchFamily="34" charset="0"/>
                        </a:rPr>
                        <a:t>0</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en-GB" sz="1200" b="0" i="0" u="none" strike="noStrike">
                          <a:solidFill>
                            <a:schemeClr val="tx1"/>
                          </a:solidFill>
                          <a:effectLst/>
                          <a:latin typeface="Arial" panose="020B0604020202020204" pitchFamily="34" charset="0"/>
                        </a:rPr>
                        <a:t>0</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en-GB" sz="1200" b="0" i="0" u="none" strike="noStrike">
                          <a:solidFill>
                            <a:schemeClr val="tx1"/>
                          </a:solidFill>
                          <a:effectLst/>
                          <a:latin typeface="Arial" panose="020B0604020202020204" pitchFamily="34" charset="0"/>
                        </a:rPr>
                        <a:t>0</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buNone/>
                      </a:pPr>
                      <a:r>
                        <a:rPr lang="en-GB" sz="1200" b="1" i="0" u="none" strike="noStrike">
                          <a:solidFill>
                            <a:schemeClr val="tx1"/>
                          </a:solidFill>
                          <a:effectLst/>
                          <a:latin typeface="Arial" panose="020B0604020202020204" pitchFamily="34" charset="0"/>
                        </a:rPr>
                        <a:t>0</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62474213"/>
                  </a:ext>
                </a:extLst>
              </a:tr>
              <a:tr h="360000">
                <a:tc>
                  <a:txBody>
                    <a:bodyPr/>
                    <a:lstStyle/>
                    <a:p>
                      <a:pPr algn="l" hangingPunct="0">
                        <a:lnSpc>
                          <a:spcPts val="1600"/>
                        </a:lnSpc>
                        <a:spcAft>
                          <a:spcPts val="1200"/>
                        </a:spcAft>
                      </a:pPr>
                      <a:r>
                        <a:rPr lang="en-GB" sz="1400" b="0" kern="1400">
                          <a:solidFill>
                            <a:schemeClr val="tx1"/>
                          </a:solidFill>
                          <a:effectLst/>
                          <a:latin typeface="Arial" panose="020B0604020202020204" pitchFamily="34" charset="0"/>
                          <a:cs typeface="Arial" panose="020B0604020202020204" pitchFamily="34" charset="0"/>
                        </a:rPr>
                        <a:t>Number of data subject access requests**</a:t>
                      </a:r>
                      <a:endParaRPr lang="en-GB" sz="1400" b="0" kern="800">
                        <a:solidFill>
                          <a:schemeClr val="tx1"/>
                        </a:solidFill>
                        <a:effectLst/>
                        <a:latin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fontAlgn="ctr"/>
                      <a:r>
                        <a:rPr lang="en-GB" sz="1400" b="0" i="0" u="none" strike="noStrike">
                          <a:solidFill>
                            <a:schemeClr val="tx1"/>
                          </a:solidFill>
                          <a:effectLst/>
                          <a:latin typeface="Arial" panose="020B0604020202020204" pitchFamily="34" charset="0"/>
                        </a:rPr>
                        <a:t>1</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a:solidFill>
                            <a:schemeClr val="tx1"/>
                          </a:solidFill>
                          <a:effectLst/>
                          <a:latin typeface="Arial" panose="020B0604020202020204" pitchFamily="34" charset="0"/>
                        </a:rPr>
                        <a:t>4</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a:solidFill>
                            <a:schemeClr val="tx1"/>
                          </a:solidFill>
                          <a:effectLst/>
                          <a:latin typeface="Arial" panose="020B0604020202020204" pitchFamily="34" charset="0"/>
                        </a:rPr>
                        <a:t>N/A</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a:solidFill>
                            <a:schemeClr val="tx1"/>
                          </a:solidFill>
                          <a:effectLst/>
                          <a:latin typeface="Arial" panose="020B0604020202020204" pitchFamily="34" charset="0"/>
                        </a:rPr>
                        <a:t>N/A</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1" i="0" u="none" strike="noStrike">
                          <a:solidFill>
                            <a:schemeClr val="tx1"/>
                          </a:solidFill>
                          <a:effectLst/>
                          <a:latin typeface="Arial" panose="020B0604020202020204" pitchFamily="34" charset="0"/>
                        </a:rPr>
                        <a:t>5</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88028781"/>
                  </a:ext>
                </a:extLst>
              </a:tr>
            </a:tbl>
          </a:graphicData>
        </a:graphic>
      </p:graphicFrame>
    </p:spTree>
    <p:extLst>
      <p:ext uri="{BB962C8B-B14F-4D97-AF65-F5344CB8AC3E}">
        <p14:creationId xmlns:p14="http://schemas.microsoft.com/office/powerpoint/2010/main" val="28399456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9E0BB9A0-3635-6DB2-5CD1-117035B0EDD1}"/>
              </a:ext>
            </a:extLst>
          </p:cNvPr>
          <p:cNvSpPr>
            <a:spLocks noGrp="1"/>
          </p:cNvSpPr>
          <p:nvPr>
            <p:ph idx="1"/>
          </p:nvPr>
        </p:nvSpPr>
        <p:spPr>
          <a:xfrm>
            <a:off x="838203" y="441789"/>
            <a:ext cx="10515600" cy="5218782"/>
          </a:xfrm>
        </p:spPr>
        <p:txBody>
          <a:bodyPr/>
          <a:lstStyle/>
          <a:p>
            <a:pPr marL="0" indent="0">
              <a:buNone/>
            </a:pPr>
            <a:r>
              <a:rPr lang="en-GB" b="1" kern="1400">
                <a:solidFill>
                  <a:schemeClr val="tx1"/>
                </a:solidFill>
                <a:latin typeface="Arial" panose="020B0604020202020204" pitchFamily="34" charset="0"/>
                <a:cs typeface="Times New Roman" panose="02020603050405020304" pitchFamily="18" charset="0"/>
              </a:rPr>
              <a:t>Freedom of Information</a:t>
            </a:r>
            <a:r>
              <a:rPr lang="en-GB" sz="2800" b="1" kern="1400">
                <a:solidFill>
                  <a:schemeClr val="tx1"/>
                </a:solidFill>
                <a:latin typeface="Arial" panose="020B0604020202020204" pitchFamily="34" charset="0"/>
                <a:cs typeface="Times New Roman" panose="02020603050405020304" pitchFamily="18" charset="0"/>
              </a:rPr>
              <a:t> e</a:t>
            </a:r>
            <a:r>
              <a:rPr lang="en-GB" b="1" kern="800">
                <a:effectLst/>
                <a:latin typeface="Arial" panose="020B0604020202020204" pitchFamily="34" charset="0"/>
                <a:ea typeface="Times New Roman" panose="02020603050405020304" pitchFamily="18" charset="0"/>
                <a:cs typeface="Times New Roman" panose="02020603050405020304" pitchFamily="18" charset="0"/>
              </a:rPr>
              <a:t>nd of year update 2024/25</a:t>
            </a:r>
            <a:endParaRPr lang="en-GB" kern="8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p>
            <a:pPr marL="0" indent="0" hangingPunct="0">
              <a:lnSpc>
                <a:spcPts val="1600"/>
              </a:lnSpc>
              <a:spcAft>
                <a:spcPts val="1200"/>
              </a:spcAft>
              <a:buNone/>
            </a:pPr>
            <a:r>
              <a:rPr lang="en-GB" sz="1400" kern="800">
                <a:effectLst/>
                <a:latin typeface="Arial" panose="020B0604020202020204" pitchFamily="34" charset="0"/>
                <a:ea typeface="Times New Roman" panose="02020603050405020304" pitchFamily="18" charset="0"/>
                <a:cs typeface="Times New Roman" panose="02020603050405020304" pitchFamily="18" charset="0"/>
              </a:rPr>
              <a:t>**Although this is not a requirement in the Cabinet Office Code of Practice for Freedom of Information Requests 2018, it is reported to Members as part of our commitment to transparency and good governance.</a:t>
            </a:r>
          </a:p>
          <a:p>
            <a:pPr marL="0" indent="0">
              <a:buNone/>
            </a:pPr>
            <a:endParaRPr lang="en-GB" sz="2800" b="1" kern="1400">
              <a:latin typeface="Arial" panose="020B0604020202020204" pitchFamily="34" charset="0"/>
              <a:cs typeface="Times New Roman" panose="02020603050405020304" pitchFamily="18" charset="0"/>
            </a:endParaRPr>
          </a:p>
          <a:p>
            <a:endParaRPr lang="en-GB"/>
          </a:p>
        </p:txBody>
      </p:sp>
      <p:graphicFrame>
        <p:nvGraphicFramePr>
          <p:cNvPr id="9" name="Table 8">
            <a:extLst>
              <a:ext uri="{FF2B5EF4-FFF2-40B4-BE49-F238E27FC236}">
                <a16:creationId xmlns:a16="http://schemas.microsoft.com/office/drawing/2014/main" id="{AF594481-011D-3E7F-74AF-CEB3D49FEC05}"/>
              </a:ext>
            </a:extLst>
          </p:cNvPr>
          <p:cNvGraphicFramePr>
            <a:graphicFrameLocks noGrp="1"/>
          </p:cNvGraphicFramePr>
          <p:nvPr>
            <p:extLst>
              <p:ext uri="{D42A27DB-BD31-4B8C-83A1-F6EECF244321}">
                <p14:modId xmlns:p14="http://schemas.microsoft.com/office/powerpoint/2010/main" val="520415257"/>
              </p:ext>
            </p:extLst>
          </p:nvPr>
        </p:nvGraphicFramePr>
        <p:xfrm>
          <a:off x="782425" y="1840674"/>
          <a:ext cx="10571375" cy="3688670"/>
        </p:xfrm>
        <a:graphic>
          <a:graphicData uri="http://schemas.openxmlformats.org/drawingml/2006/table">
            <a:tbl>
              <a:tblPr firstRow="1" firstCol="1" bandRow="1">
                <a:tableStyleId>{5C22544A-7EE6-4342-B048-85BDC9FD1C3A}</a:tableStyleId>
              </a:tblPr>
              <a:tblGrid>
                <a:gridCol w="5204212">
                  <a:extLst>
                    <a:ext uri="{9D8B030D-6E8A-4147-A177-3AD203B41FA5}">
                      <a16:colId xmlns:a16="http://schemas.microsoft.com/office/drawing/2014/main" val="1033579768"/>
                    </a:ext>
                  </a:extLst>
                </a:gridCol>
                <a:gridCol w="1179850">
                  <a:extLst>
                    <a:ext uri="{9D8B030D-6E8A-4147-A177-3AD203B41FA5}">
                      <a16:colId xmlns:a16="http://schemas.microsoft.com/office/drawing/2014/main" val="1886545324"/>
                    </a:ext>
                  </a:extLst>
                </a:gridCol>
                <a:gridCol w="1045251">
                  <a:extLst>
                    <a:ext uri="{9D8B030D-6E8A-4147-A177-3AD203B41FA5}">
                      <a16:colId xmlns:a16="http://schemas.microsoft.com/office/drawing/2014/main" val="2134754586"/>
                    </a:ext>
                  </a:extLst>
                </a:gridCol>
                <a:gridCol w="1047354">
                  <a:extLst>
                    <a:ext uri="{9D8B030D-6E8A-4147-A177-3AD203B41FA5}">
                      <a16:colId xmlns:a16="http://schemas.microsoft.com/office/drawing/2014/main" val="1919820687"/>
                    </a:ext>
                  </a:extLst>
                </a:gridCol>
                <a:gridCol w="1047354">
                  <a:extLst>
                    <a:ext uri="{9D8B030D-6E8A-4147-A177-3AD203B41FA5}">
                      <a16:colId xmlns:a16="http://schemas.microsoft.com/office/drawing/2014/main" val="2937185322"/>
                    </a:ext>
                  </a:extLst>
                </a:gridCol>
                <a:gridCol w="1047354">
                  <a:extLst>
                    <a:ext uri="{9D8B030D-6E8A-4147-A177-3AD203B41FA5}">
                      <a16:colId xmlns:a16="http://schemas.microsoft.com/office/drawing/2014/main" val="864359588"/>
                    </a:ext>
                  </a:extLst>
                </a:gridCol>
              </a:tblGrid>
              <a:tr h="252095">
                <a:tc>
                  <a:txBody>
                    <a:bodyPr/>
                    <a:lstStyle/>
                    <a:p>
                      <a:pPr algn="l" hangingPunct="0">
                        <a:lnSpc>
                          <a:spcPts val="1600"/>
                        </a:lnSpc>
                        <a:spcAft>
                          <a:spcPts val="1200"/>
                        </a:spcAft>
                      </a:pPr>
                      <a:r>
                        <a:rPr lang="en-GB" sz="1400" kern="1400">
                          <a:effectLst/>
                          <a:latin typeface="Arial" panose="020B0604020202020204" pitchFamily="34" charset="0"/>
                          <a:cs typeface="Arial" panose="020B0604020202020204" pitchFamily="34" charset="0"/>
                        </a:rPr>
                        <a:t> </a:t>
                      </a:r>
                      <a:endParaRPr lang="en-GB" sz="1400" kern="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5">
                  <a:txBody>
                    <a:bodyPr/>
                    <a:lstStyle/>
                    <a:p>
                      <a:pPr algn="ctr" hangingPunct="0">
                        <a:lnSpc>
                          <a:spcPts val="1600"/>
                        </a:lnSpc>
                        <a:spcAft>
                          <a:spcPts val="1200"/>
                        </a:spcAft>
                      </a:pPr>
                      <a:r>
                        <a:rPr lang="en-GB" sz="1400" kern="1400">
                          <a:solidFill>
                            <a:schemeClr val="tx1"/>
                          </a:solidFill>
                          <a:effectLst/>
                          <a:latin typeface="Arial" panose="020B0604020202020204" pitchFamily="34" charset="0"/>
                          <a:cs typeface="Arial" panose="020B0604020202020204" pitchFamily="34" charset="0"/>
                        </a:rPr>
                        <a:t>2024/25</a:t>
                      </a:r>
                      <a:endParaRPr lang="en-GB" sz="1400" kern="8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243877913"/>
                  </a:ext>
                </a:extLst>
              </a:tr>
              <a:tr h="252095">
                <a:tc>
                  <a:txBody>
                    <a:bodyPr/>
                    <a:lstStyle/>
                    <a:p>
                      <a:pPr algn="l" hangingPunct="0">
                        <a:lnSpc>
                          <a:spcPts val="1600"/>
                        </a:lnSpc>
                        <a:spcAft>
                          <a:spcPts val="1200"/>
                        </a:spcAft>
                      </a:pPr>
                      <a:r>
                        <a:rPr lang="en-GB" sz="1400" kern="1400">
                          <a:effectLst/>
                          <a:latin typeface="Arial" panose="020B0604020202020204" pitchFamily="34" charset="0"/>
                          <a:cs typeface="Arial" panose="020B0604020202020204" pitchFamily="34" charset="0"/>
                        </a:rPr>
                        <a:t> </a:t>
                      </a:r>
                      <a:endParaRPr lang="en-GB" sz="1400" kern="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hangingPunct="0">
                        <a:lnSpc>
                          <a:spcPts val="1600"/>
                        </a:lnSpc>
                        <a:spcAft>
                          <a:spcPts val="1200"/>
                        </a:spcAft>
                      </a:pPr>
                      <a:r>
                        <a:rPr lang="en-GB" sz="1400" b="1" kern="1400">
                          <a:effectLst/>
                          <a:latin typeface="Arial" panose="020B0604020202020204" pitchFamily="34" charset="0"/>
                          <a:cs typeface="Arial" panose="020B0604020202020204" pitchFamily="34" charset="0"/>
                        </a:rPr>
                        <a:t>Q1</a:t>
                      </a:r>
                      <a:endParaRPr lang="en-GB" sz="1400" b="1" kern="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hangingPunct="0">
                        <a:lnSpc>
                          <a:spcPts val="1600"/>
                        </a:lnSpc>
                        <a:spcAft>
                          <a:spcPts val="1200"/>
                        </a:spcAft>
                      </a:pPr>
                      <a:r>
                        <a:rPr lang="en-GB" sz="1400" b="1" kern="1400">
                          <a:effectLst/>
                          <a:latin typeface="Arial" panose="020B0604020202020204" pitchFamily="34" charset="0"/>
                          <a:cs typeface="Arial" panose="020B0604020202020204" pitchFamily="34" charset="0"/>
                        </a:rPr>
                        <a:t>Q2</a:t>
                      </a:r>
                      <a:endParaRPr lang="en-GB" sz="1400" b="1" kern="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hangingPunct="0">
                        <a:lnSpc>
                          <a:spcPts val="1600"/>
                        </a:lnSpc>
                        <a:spcAft>
                          <a:spcPts val="1200"/>
                        </a:spcAft>
                      </a:pPr>
                      <a:r>
                        <a:rPr lang="en-GB" sz="1400" b="1" kern="1400">
                          <a:effectLst/>
                          <a:latin typeface="Arial" panose="020B0604020202020204" pitchFamily="34" charset="0"/>
                          <a:cs typeface="Arial" panose="020B0604020202020204" pitchFamily="34" charset="0"/>
                        </a:rPr>
                        <a:t>Q3</a:t>
                      </a:r>
                      <a:endParaRPr lang="en-GB" sz="1400" b="1" kern="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hangingPunct="0">
                        <a:lnSpc>
                          <a:spcPts val="1600"/>
                        </a:lnSpc>
                        <a:spcAft>
                          <a:spcPts val="1200"/>
                        </a:spcAft>
                      </a:pPr>
                      <a:r>
                        <a:rPr lang="en-GB" sz="1400" b="1" kern="1400">
                          <a:effectLst/>
                          <a:latin typeface="Arial" panose="020B0604020202020204" pitchFamily="34" charset="0"/>
                          <a:cs typeface="Arial" panose="020B0604020202020204" pitchFamily="34" charset="0"/>
                        </a:rPr>
                        <a:t>Q4</a:t>
                      </a:r>
                      <a:endParaRPr lang="en-GB" sz="1400" b="1" kern="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hangingPunct="0">
                        <a:lnSpc>
                          <a:spcPts val="1600"/>
                        </a:lnSpc>
                        <a:spcAft>
                          <a:spcPts val="1200"/>
                        </a:spcAft>
                      </a:pPr>
                      <a:r>
                        <a:rPr lang="en-GB" sz="1400" b="1" kern="1400">
                          <a:effectLst/>
                          <a:latin typeface="Arial" panose="020B0604020202020204" pitchFamily="34" charset="0"/>
                          <a:cs typeface="Arial" panose="020B0604020202020204" pitchFamily="34" charset="0"/>
                        </a:rPr>
                        <a:t>Total</a:t>
                      </a:r>
                      <a:endParaRPr lang="en-GB" sz="1400" b="1" kern="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143856345"/>
                  </a:ext>
                </a:extLst>
              </a:tr>
              <a:tr h="396240">
                <a:tc>
                  <a:txBody>
                    <a:bodyPr/>
                    <a:lstStyle/>
                    <a:p>
                      <a:pPr algn="l" hangingPunct="0">
                        <a:lnSpc>
                          <a:spcPts val="1600"/>
                        </a:lnSpc>
                        <a:spcAft>
                          <a:spcPts val="1200"/>
                        </a:spcAft>
                      </a:pPr>
                      <a:r>
                        <a:rPr lang="en-GB" sz="1400" b="0" kern="1400">
                          <a:solidFill>
                            <a:schemeClr val="tx1"/>
                          </a:solidFill>
                          <a:effectLst/>
                          <a:latin typeface="Arial" panose="020B0604020202020204" pitchFamily="34" charset="0"/>
                          <a:cs typeface="Arial" panose="020B0604020202020204" pitchFamily="34" charset="0"/>
                        </a:rPr>
                        <a:t>The number of requests received during the period</a:t>
                      </a:r>
                      <a:endParaRPr lang="en-GB" sz="1400" b="0" kern="8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fontAlgn="ctr"/>
                      <a:r>
                        <a:rPr lang="en-GB" sz="1400" b="0" i="0" u="none" strike="noStrike">
                          <a:solidFill>
                            <a:schemeClr val="tx1"/>
                          </a:solidFill>
                          <a:effectLst/>
                          <a:latin typeface="Arial" panose="020B0604020202020204" pitchFamily="34" charset="0"/>
                        </a:rPr>
                        <a:t>38</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a:solidFill>
                            <a:schemeClr val="tx1"/>
                          </a:solidFill>
                          <a:effectLst/>
                          <a:latin typeface="Arial" panose="020B0604020202020204" pitchFamily="34" charset="0"/>
                        </a:rPr>
                        <a:t>25</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a:solidFill>
                            <a:schemeClr val="tx1"/>
                          </a:solidFill>
                          <a:effectLst/>
                          <a:latin typeface="Arial" panose="020B0604020202020204" pitchFamily="34" charset="0"/>
                        </a:rPr>
                        <a:t>42</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a:solidFill>
                            <a:schemeClr val="tx1"/>
                          </a:solidFill>
                          <a:effectLst/>
                          <a:latin typeface="Arial" panose="020B0604020202020204" pitchFamily="34" charset="0"/>
                        </a:rPr>
                        <a:t>47</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1" i="0" u="none" strike="noStrike">
                          <a:solidFill>
                            <a:schemeClr val="tx1"/>
                          </a:solidFill>
                          <a:effectLst/>
                          <a:latin typeface="Arial" panose="020B0604020202020204" pitchFamily="34" charset="0"/>
                        </a:rPr>
                        <a:t>152</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34154857"/>
                  </a:ext>
                </a:extLst>
              </a:tr>
              <a:tr h="403225">
                <a:tc>
                  <a:txBody>
                    <a:bodyPr/>
                    <a:lstStyle/>
                    <a:p>
                      <a:pPr algn="l" hangingPunct="0">
                        <a:lnSpc>
                          <a:spcPts val="1600"/>
                        </a:lnSpc>
                        <a:spcAft>
                          <a:spcPts val="1200"/>
                        </a:spcAft>
                      </a:pPr>
                      <a:r>
                        <a:rPr lang="en-GB" sz="1400" b="0" kern="1400">
                          <a:solidFill>
                            <a:schemeClr val="tx1"/>
                          </a:solidFill>
                          <a:effectLst/>
                          <a:latin typeface="Arial" panose="020B0604020202020204" pitchFamily="34" charset="0"/>
                          <a:cs typeface="Arial" panose="020B0604020202020204" pitchFamily="34" charset="0"/>
                        </a:rPr>
                        <a:t>The number of the received requests that have not yet been processed</a:t>
                      </a:r>
                      <a:endParaRPr lang="en-GB" sz="1400" b="0" kern="8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hangingPunct="0">
                        <a:lnSpc>
                          <a:spcPts val="1600"/>
                        </a:lnSpc>
                        <a:spcAft>
                          <a:spcPts val="1200"/>
                        </a:spcAft>
                      </a:pPr>
                      <a:r>
                        <a:rPr lang="en-GB" sz="1400" kern="800">
                          <a:solidFill>
                            <a:schemeClr val="tx1"/>
                          </a:solidFill>
                          <a:effectLst/>
                          <a:latin typeface="Arial" panose="020B0604020202020204" pitchFamily="34" charset="0"/>
                          <a:ea typeface="Times New Roman" panose="02020603050405020304" pitchFamily="18" charset="0"/>
                          <a:cs typeface="Arial" panose="020B0604020202020204" pitchFamily="34" charset="0"/>
                        </a:rPr>
                        <a:t>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hangingPunct="0">
                        <a:lnSpc>
                          <a:spcPts val="1600"/>
                        </a:lnSpc>
                        <a:spcAft>
                          <a:spcPts val="1200"/>
                        </a:spcAft>
                      </a:pPr>
                      <a:r>
                        <a:rPr lang="en-GB" sz="1400" kern="800">
                          <a:solidFill>
                            <a:schemeClr val="tx1"/>
                          </a:solidFill>
                          <a:effectLst/>
                          <a:latin typeface="Arial" panose="020B0604020202020204" pitchFamily="34" charset="0"/>
                          <a:ea typeface="Times New Roman" panose="02020603050405020304" pitchFamily="18" charset="0"/>
                          <a:cs typeface="Arial" panose="020B0604020202020204" pitchFamily="34" charset="0"/>
                        </a:rPr>
                        <a:t>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hangingPunct="0">
                        <a:lnSpc>
                          <a:spcPts val="1600"/>
                        </a:lnSpc>
                        <a:spcAft>
                          <a:spcPts val="1200"/>
                        </a:spcAft>
                      </a:pPr>
                      <a:r>
                        <a:rPr lang="en-GB" sz="1400" kern="800">
                          <a:solidFill>
                            <a:schemeClr val="tx1"/>
                          </a:solidFill>
                          <a:effectLst/>
                          <a:latin typeface="Arial" panose="020B0604020202020204" pitchFamily="34" charset="0"/>
                          <a:ea typeface="Times New Roman" panose="02020603050405020304" pitchFamily="18" charset="0"/>
                          <a:cs typeface="Arial" panose="020B0604020202020204" pitchFamily="34" charset="0"/>
                        </a:rPr>
                        <a:t>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hangingPunct="0">
                        <a:lnSpc>
                          <a:spcPts val="1600"/>
                        </a:lnSpc>
                        <a:spcAft>
                          <a:spcPts val="1200"/>
                        </a:spcAft>
                      </a:pPr>
                      <a:r>
                        <a:rPr lang="en-GB" sz="1400" kern="800">
                          <a:solidFill>
                            <a:schemeClr val="tx1"/>
                          </a:solidFill>
                          <a:effectLst/>
                          <a:latin typeface="Arial" panose="020B0604020202020204" pitchFamily="34" charset="0"/>
                          <a:ea typeface="Times New Roman" panose="02020603050405020304" pitchFamily="18" charset="0"/>
                          <a:cs typeface="Arial" panose="020B0604020202020204" pitchFamily="34" charset="0"/>
                        </a:rPr>
                        <a:t>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hangingPunct="0">
                        <a:lnSpc>
                          <a:spcPts val="1600"/>
                        </a:lnSpc>
                        <a:spcAft>
                          <a:spcPts val="1200"/>
                        </a:spcAft>
                      </a:pPr>
                      <a:r>
                        <a:rPr lang="en-GB" sz="1400" b="1" kern="800">
                          <a:solidFill>
                            <a:schemeClr val="tx1"/>
                          </a:solidFill>
                          <a:effectLst/>
                          <a:latin typeface="Arial" panose="020B0604020202020204" pitchFamily="34" charset="0"/>
                          <a:ea typeface="Times New Roman" panose="02020603050405020304" pitchFamily="18" charset="0"/>
                          <a:cs typeface="Arial" panose="020B0604020202020204" pitchFamily="34" charset="0"/>
                        </a:rPr>
                        <a:t>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61816270"/>
                  </a:ext>
                </a:extLst>
              </a:tr>
              <a:tr h="396240">
                <a:tc>
                  <a:txBody>
                    <a:bodyPr/>
                    <a:lstStyle/>
                    <a:p>
                      <a:pPr algn="l" hangingPunct="0">
                        <a:lnSpc>
                          <a:spcPts val="1600"/>
                        </a:lnSpc>
                        <a:spcAft>
                          <a:spcPts val="1200"/>
                        </a:spcAft>
                      </a:pPr>
                      <a:r>
                        <a:rPr lang="en-GB" sz="1400" b="0" kern="1400">
                          <a:solidFill>
                            <a:schemeClr val="tx1"/>
                          </a:solidFill>
                          <a:effectLst/>
                          <a:latin typeface="Arial" panose="020B0604020202020204" pitchFamily="34" charset="0"/>
                          <a:cs typeface="Arial" panose="020B0604020202020204" pitchFamily="34" charset="0"/>
                        </a:rPr>
                        <a:t>The number of the received requests that were processed in full</a:t>
                      </a:r>
                      <a:endParaRPr lang="en-GB" sz="1400" b="0" kern="8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fontAlgn="ctr"/>
                      <a:r>
                        <a:rPr lang="en-GB" sz="1400" b="0" i="0" u="none" strike="noStrike">
                          <a:solidFill>
                            <a:schemeClr val="tx1"/>
                          </a:solidFill>
                          <a:effectLst/>
                          <a:latin typeface="Arial" panose="020B0604020202020204" pitchFamily="34" charset="0"/>
                        </a:rPr>
                        <a:t>38</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a:solidFill>
                            <a:schemeClr val="tx1"/>
                          </a:solidFill>
                          <a:effectLst/>
                          <a:latin typeface="Arial" panose="020B0604020202020204" pitchFamily="34" charset="0"/>
                        </a:rPr>
                        <a:t>25</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a:solidFill>
                            <a:schemeClr val="tx1"/>
                          </a:solidFill>
                          <a:effectLst/>
                          <a:latin typeface="Arial" panose="020B0604020202020204" pitchFamily="34" charset="0"/>
                        </a:rPr>
                        <a:t>42</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a:solidFill>
                            <a:schemeClr val="tx1"/>
                          </a:solidFill>
                          <a:effectLst/>
                          <a:latin typeface="Arial" panose="020B0604020202020204" pitchFamily="34" charset="0"/>
                        </a:rPr>
                        <a:t>47</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1" i="0" u="none" strike="noStrike">
                          <a:solidFill>
                            <a:schemeClr val="tx1"/>
                          </a:solidFill>
                          <a:effectLst/>
                          <a:latin typeface="Arial" panose="020B0604020202020204" pitchFamily="34" charset="0"/>
                        </a:rPr>
                        <a:t>152</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40662282"/>
                  </a:ext>
                </a:extLst>
              </a:tr>
              <a:tr h="396240">
                <a:tc>
                  <a:txBody>
                    <a:bodyPr/>
                    <a:lstStyle/>
                    <a:p>
                      <a:pPr algn="l" hangingPunct="0">
                        <a:lnSpc>
                          <a:spcPts val="1600"/>
                        </a:lnSpc>
                        <a:spcAft>
                          <a:spcPts val="1200"/>
                        </a:spcAft>
                      </a:pPr>
                      <a:r>
                        <a:rPr lang="en-GB" sz="1400" b="0" kern="1400">
                          <a:solidFill>
                            <a:schemeClr val="tx1"/>
                          </a:solidFill>
                          <a:effectLst/>
                          <a:latin typeface="Arial" panose="020B0604020202020204" pitchFamily="34" charset="0"/>
                          <a:cs typeface="Arial" panose="020B0604020202020204" pitchFamily="34" charset="0"/>
                        </a:rPr>
                        <a:t>The number of requests where the information was granted in full</a:t>
                      </a:r>
                      <a:endParaRPr lang="en-GB" sz="1400" b="0" kern="8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fontAlgn="ctr"/>
                      <a:r>
                        <a:rPr lang="en-GB" sz="1400" b="0" i="0" u="none" strike="noStrike">
                          <a:solidFill>
                            <a:schemeClr val="tx1"/>
                          </a:solidFill>
                          <a:effectLst/>
                          <a:latin typeface="Arial" panose="020B0604020202020204" pitchFamily="34" charset="0"/>
                        </a:rPr>
                        <a:t>27</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a:solidFill>
                            <a:schemeClr val="tx1"/>
                          </a:solidFill>
                          <a:effectLst/>
                          <a:latin typeface="Arial" panose="020B0604020202020204" pitchFamily="34" charset="0"/>
                        </a:rPr>
                        <a:t>16</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a:solidFill>
                            <a:schemeClr val="tx1"/>
                          </a:solidFill>
                          <a:effectLst/>
                          <a:latin typeface="Arial" panose="020B0604020202020204" pitchFamily="34" charset="0"/>
                        </a:rPr>
                        <a:t>26</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a:solidFill>
                            <a:schemeClr val="tx1"/>
                          </a:solidFill>
                          <a:effectLst/>
                          <a:latin typeface="Arial" panose="020B0604020202020204" pitchFamily="34" charset="0"/>
                        </a:rPr>
                        <a:t>20</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1" i="0" u="none" strike="noStrike">
                          <a:solidFill>
                            <a:schemeClr val="tx1"/>
                          </a:solidFill>
                          <a:effectLst/>
                          <a:latin typeface="Arial" panose="020B0604020202020204" pitchFamily="34" charset="0"/>
                        </a:rPr>
                        <a:t>89</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12285361"/>
                  </a:ext>
                </a:extLst>
              </a:tr>
              <a:tr h="372110">
                <a:tc>
                  <a:txBody>
                    <a:bodyPr/>
                    <a:lstStyle/>
                    <a:p>
                      <a:pPr algn="l" hangingPunct="0">
                        <a:lnSpc>
                          <a:spcPts val="1600"/>
                        </a:lnSpc>
                        <a:spcAft>
                          <a:spcPts val="1200"/>
                        </a:spcAft>
                      </a:pPr>
                      <a:r>
                        <a:rPr lang="en-GB" sz="1400" b="0" kern="1400">
                          <a:solidFill>
                            <a:schemeClr val="tx1"/>
                          </a:solidFill>
                          <a:effectLst/>
                          <a:latin typeface="Arial" panose="020B0604020202020204" pitchFamily="34" charset="0"/>
                          <a:cs typeface="Arial" panose="020B0604020202020204" pitchFamily="34" charset="0"/>
                        </a:rPr>
                        <a:t>The number of requests where the information was refused in full</a:t>
                      </a:r>
                      <a:endParaRPr lang="en-GB" sz="1400" b="0" kern="8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fontAlgn="ctr"/>
                      <a:r>
                        <a:rPr lang="en-GB" sz="1400" b="0" i="0" u="none" strike="noStrike">
                          <a:solidFill>
                            <a:schemeClr val="tx1"/>
                          </a:solidFill>
                          <a:effectLst/>
                          <a:latin typeface="Arial" panose="020B0604020202020204" pitchFamily="34" charset="0"/>
                        </a:rPr>
                        <a:t>2</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a:solidFill>
                            <a:schemeClr val="tx1"/>
                          </a:solidFill>
                          <a:effectLst/>
                          <a:latin typeface="Arial" panose="020B0604020202020204" pitchFamily="34" charset="0"/>
                        </a:rPr>
                        <a:t>0</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a:solidFill>
                            <a:schemeClr val="tx1"/>
                          </a:solidFill>
                          <a:effectLst/>
                          <a:latin typeface="Arial" panose="020B0604020202020204" pitchFamily="34" charset="0"/>
                        </a:rPr>
                        <a:t>4</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a:solidFill>
                            <a:schemeClr val="tx1"/>
                          </a:solidFill>
                          <a:effectLst/>
                          <a:latin typeface="Arial" panose="020B0604020202020204" pitchFamily="34" charset="0"/>
                        </a:rPr>
                        <a:t>10</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1" i="0" u="none" strike="noStrike">
                          <a:solidFill>
                            <a:schemeClr val="tx1"/>
                          </a:solidFill>
                          <a:effectLst/>
                          <a:latin typeface="Arial" panose="020B0604020202020204" pitchFamily="34" charset="0"/>
                        </a:rPr>
                        <a:t>16</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69322733"/>
                  </a:ext>
                </a:extLst>
              </a:tr>
              <a:tr h="396240">
                <a:tc>
                  <a:txBody>
                    <a:bodyPr/>
                    <a:lstStyle/>
                    <a:p>
                      <a:pPr algn="l" hangingPunct="0">
                        <a:lnSpc>
                          <a:spcPts val="1600"/>
                        </a:lnSpc>
                        <a:spcAft>
                          <a:spcPts val="1200"/>
                        </a:spcAft>
                      </a:pPr>
                      <a:r>
                        <a:rPr lang="en-GB" sz="1400" b="0" kern="1400">
                          <a:solidFill>
                            <a:schemeClr val="tx1"/>
                          </a:solidFill>
                          <a:effectLst/>
                          <a:latin typeface="Arial" panose="020B0604020202020204" pitchFamily="34" charset="0"/>
                          <a:cs typeface="Arial" panose="020B0604020202020204" pitchFamily="34" charset="0"/>
                        </a:rPr>
                        <a:t>The number of requests where the information was granted in part and refused in part</a:t>
                      </a:r>
                      <a:endParaRPr lang="en-GB" sz="1400" b="0" kern="8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fontAlgn="ctr"/>
                      <a:r>
                        <a:rPr lang="en-GB" sz="1400" b="0" i="0" u="none" strike="noStrike">
                          <a:solidFill>
                            <a:schemeClr val="tx1"/>
                          </a:solidFill>
                          <a:effectLst/>
                          <a:latin typeface="Arial" panose="020B0604020202020204" pitchFamily="34" charset="0"/>
                        </a:rPr>
                        <a:t>9</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a:solidFill>
                            <a:schemeClr val="tx1"/>
                          </a:solidFill>
                          <a:effectLst/>
                          <a:latin typeface="Arial" panose="020B0604020202020204" pitchFamily="34" charset="0"/>
                        </a:rPr>
                        <a:t>9</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a:solidFill>
                            <a:schemeClr val="tx1"/>
                          </a:solidFill>
                          <a:effectLst/>
                          <a:latin typeface="Arial" panose="020B0604020202020204" pitchFamily="34" charset="0"/>
                        </a:rPr>
                        <a:t>12</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a:solidFill>
                            <a:schemeClr val="tx1"/>
                          </a:solidFill>
                          <a:effectLst/>
                          <a:latin typeface="Arial" panose="020B0604020202020204" pitchFamily="34" charset="0"/>
                        </a:rPr>
                        <a:t>14</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1" i="0" u="none" strike="noStrike">
                          <a:solidFill>
                            <a:schemeClr val="tx1"/>
                          </a:solidFill>
                          <a:effectLst/>
                          <a:latin typeface="Arial" panose="020B0604020202020204" pitchFamily="34" charset="0"/>
                        </a:rPr>
                        <a:t>44</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30938064"/>
                  </a:ext>
                </a:extLst>
              </a:tr>
              <a:tr h="396240">
                <a:tc>
                  <a:txBody>
                    <a:bodyPr/>
                    <a:lstStyle/>
                    <a:p>
                      <a:pPr algn="l" hangingPunct="0">
                        <a:lnSpc>
                          <a:spcPts val="1600"/>
                        </a:lnSpc>
                        <a:spcAft>
                          <a:spcPts val="1200"/>
                        </a:spcAft>
                      </a:pPr>
                      <a:r>
                        <a:rPr lang="en-GB" sz="1400" b="0" kern="1400">
                          <a:solidFill>
                            <a:schemeClr val="tx1"/>
                          </a:solidFill>
                          <a:effectLst/>
                          <a:latin typeface="Arial" panose="020B0604020202020204" pitchFamily="34" charset="0"/>
                          <a:cs typeface="Arial" panose="020B0604020202020204" pitchFamily="34" charset="0"/>
                        </a:rPr>
                        <a:t>The number of requests received that have been referred for internal review</a:t>
                      </a:r>
                      <a:endParaRPr lang="en-GB" sz="1400" b="0" kern="8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fontAlgn="ctr"/>
                      <a:r>
                        <a:rPr lang="en-GB" sz="1400" b="0" i="0" u="none" strike="noStrike">
                          <a:solidFill>
                            <a:schemeClr val="tx1"/>
                          </a:solidFill>
                          <a:effectLst/>
                          <a:latin typeface="Arial" panose="020B0604020202020204" pitchFamily="34" charset="0"/>
                        </a:rPr>
                        <a:t>2</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a:solidFill>
                            <a:schemeClr val="tx1"/>
                          </a:solidFill>
                          <a:effectLst/>
                          <a:latin typeface="Arial" panose="020B0604020202020204" pitchFamily="34" charset="0"/>
                        </a:rPr>
                        <a:t>0</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a:solidFill>
                            <a:schemeClr val="tx1"/>
                          </a:solidFill>
                          <a:effectLst/>
                          <a:latin typeface="Arial" panose="020B0604020202020204" pitchFamily="34" charset="0"/>
                        </a:rPr>
                        <a:t>1</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a:solidFill>
                            <a:schemeClr val="tx1"/>
                          </a:solidFill>
                          <a:effectLst/>
                          <a:latin typeface="Arial" panose="020B0604020202020204" pitchFamily="34" charset="0"/>
                        </a:rPr>
                        <a:t>0</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1" i="0" u="none" strike="noStrike">
                          <a:solidFill>
                            <a:schemeClr val="tx1"/>
                          </a:solidFill>
                          <a:effectLst/>
                          <a:latin typeface="Arial" panose="020B0604020202020204" pitchFamily="34" charset="0"/>
                        </a:rPr>
                        <a:t>3</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62474213"/>
                  </a:ext>
                </a:extLst>
              </a:tr>
              <a:tr h="360000">
                <a:tc>
                  <a:txBody>
                    <a:bodyPr/>
                    <a:lstStyle/>
                    <a:p>
                      <a:pPr algn="l" hangingPunct="0">
                        <a:lnSpc>
                          <a:spcPts val="1600"/>
                        </a:lnSpc>
                        <a:spcAft>
                          <a:spcPts val="1200"/>
                        </a:spcAft>
                      </a:pPr>
                      <a:r>
                        <a:rPr lang="en-GB" sz="1400" b="0" kern="1400">
                          <a:solidFill>
                            <a:schemeClr val="tx1"/>
                          </a:solidFill>
                          <a:effectLst/>
                          <a:latin typeface="Arial" panose="020B0604020202020204" pitchFamily="34" charset="0"/>
                          <a:cs typeface="Arial" panose="020B0604020202020204" pitchFamily="34" charset="0"/>
                        </a:rPr>
                        <a:t>Number of data subject access requests**</a:t>
                      </a:r>
                      <a:endParaRPr lang="en-GB" sz="1400" b="0" kern="800">
                        <a:solidFill>
                          <a:schemeClr val="tx1"/>
                        </a:solidFill>
                        <a:effectLst/>
                        <a:latin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fontAlgn="ctr"/>
                      <a:r>
                        <a:rPr lang="en-GB" sz="1400" b="0" i="0" u="none" strike="noStrike">
                          <a:solidFill>
                            <a:schemeClr val="tx1"/>
                          </a:solidFill>
                          <a:effectLst/>
                          <a:latin typeface="Arial" panose="020B0604020202020204" pitchFamily="34" charset="0"/>
                        </a:rPr>
                        <a:t>4</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a:solidFill>
                            <a:schemeClr val="tx1"/>
                          </a:solidFill>
                          <a:effectLst/>
                          <a:latin typeface="Arial" panose="020B0604020202020204" pitchFamily="34" charset="0"/>
                        </a:rPr>
                        <a:t>4</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a:solidFill>
                            <a:schemeClr val="tx1"/>
                          </a:solidFill>
                          <a:effectLst/>
                          <a:latin typeface="Arial" panose="020B0604020202020204" pitchFamily="34" charset="0"/>
                        </a:rPr>
                        <a:t>4</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0" i="0" u="none" strike="noStrike">
                          <a:solidFill>
                            <a:schemeClr val="tx1"/>
                          </a:solidFill>
                          <a:effectLst/>
                          <a:latin typeface="Arial" panose="020B0604020202020204" pitchFamily="34" charset="0"/>
                        </a:rPr>
                        <a:t>3</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400" b="1" i="0" u="none" strike="noStrike">
                          <a:solidFill>
                            <a:schemeClr val="tx1"/>
                          </a:solidFill>
                          <a:effectLst/>
                          <a:latin typeface="Arial" panose="020B0604020202020204" pitchFamily="34" charset="0"/>
                        </a:rPr>
                        <a:t>15</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88028781"/>
                  </a:ext>
                </a:extLst>
              </a:tr>
            </a:tbl>
          </a:graphicData>
        </a:graphic>
      </p:graphicFrame>
    </p:spTree>
    <p:extLst>
      <p:ext uri="{BB962C8B-B14F-4D97-AF65-F5344CB8AC3E}">
        <p14:creationId xmlns:p14="http://schemas.microsoft.com/office/powerpoint/2010/main" val="34746297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113EF3-5BD3-6A3E-5CC0-DA55DFC649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3E2F7B-C148-5727-5522-8E8615E42D81}"/>
              </a:ext>
            </a:extLst>
          </p:cNvPr>
          <p:cNvSpPr txBox="1">
            <a:spLocks noGrp="1"/>
          </p:cNvSpPr>
          <p:nvPr>
            <p:ph type="ctrTitle"/>
          </p:nvPr>
        </p:nvSpPr>
        <p:spPr>
          <a:xfrm>
            <a:off x="838203" y="868361"/>
            <a:ext cx="10515600" cy="2387598"/>
          </a:xfrm>
        </p:spPr>
        <p:txBody>
          <a:bodyPr>
            <a:normAutofit fontScale="90000"/>
          </a:bodyPr>
          <a:lstStyle/>
          <a:p>
            <a:pPr lvl="0"/>
            <a:r>
              <a:rPr lang="en-GB"/>
              <a:t>F. Annual update on Members’ standards and allowances</a:t>
            </a:r>
          </a:p>
        </p:txBody>
      </p:sp>
      <p:sp>
        <p:nvSpPr>
          <p:cNvPr id="3" name="Subtitle 2">
            <a:extLst>
              <a:ext uri="{FF2B5EF4-FFF2-40B4-BE49-F238E27FC236}">
                <a16:creationId xmlns:a16="http://schemas.microsoft.com/office/drawing/2014/main" id="{EDE983FA-67CE-7DB6-EAE0-449B7BCB6AC2}"/>
              </a:ext>
            </a:extLst>
          </p:cNvPr>
          <p:cNvSpPr txBox="1">
            <a:spLocks noGrp="1"/>
          </p:cNvSpPr>
          <p:nvPr>
            <p:ph type="subTitle" idx="1"/>
          </p:nvPr>
        </p:nvSpPr>
        <p:spPr>
          <a:xfrm>
            <a:off x="838203" y="3602041"/>
            <a:ext cx="10515600" cy="1970084"/>
          </a:xfrm>
        </p:spPr>
        <p:txBody>
          <a:bodyPr>
            <a:normAutofit fontScale="32500" lnSpcReduction="20000"/>
          </a:bodyPr>
          <a:lstStyle/>
          <a:p>
            <a:pPr lvl="0">
              <a:lnSpc>
                <a:spcPct val="80000"/>
              </a:lnSpc>
            </a:pPr>
            <a:endParaRPr lang="en-GB" dirty="0"/>
          </a:p>
          <a:p>
            <a:pPr lvl="0">
              <a:lnSpc>
                <a:spcPct val="80000"/>
              </a:lnSpc>
            </a:pPr>
            <a:r>
              <a:rPr lang="en-GB" sz="7000" dirty="0"/>
              <a:t>October 2025</a:t>
            </a:r>
          </a:p>
          <a:p>
            <a:pPr lvl="0">
              <a:lnSpc>
                <a:spcPct val="80000"/>
              </a:lnSpc>
            </a:pPr>
            <a:endParaRPr lang="en-GB" sz="5500" dirty="0"/>
          </a:p>
          <a:p>
            <a:pPr lvl="0">
              <a:lnSpc>
                <a:spcPct val="80000"/>
              </a:lnSpc>
            </a:pPr>
            <a:r>
              <a:rPr lang="en-GB" sz="5500" dirty="0"/>
              <a:t>For further information please contact: </a:t>
            </a:r>
          </a:p>
          <a:p>
            <a:pPr>
              <a:lnSpc>
                <a:spcPct val="80000"/>
              </a:lnSpc>
            </a:pPr>
            <a:r>
              <a:rPr lang="en-GB" sz="5500" dirty="0"/>
              <a:t>Kirsty Driver, Information Officer</a:t>
            </a:r>
          </a:p>
          <a:p>
            <a:pPr lvl="0">
              <a:lnSpc>
                <a:spcPct val="80000"/>
              </a:lnSpc>
            </a:pPr>
            <a:endParaRPr lang="en-GB" dirty="0"/>
          </a:p>
          <a:p>
            <a:pPr lvl="0">
              <a:lnSpc>
                <a:spcPct val="80000"/>
              </a:lnSpc>
            </a:pPr>
            <a:r>
              <a:rPr lang="en-GB" dirty="0"/>
              <a:t> </a:t>
            </a:r>
          </a:p>
        </p:txBody>
      </p:sp>
    </p:spTree>
    <p:extLst>
      <p:ext uri="{BB962C8B-B14F-4D97-AF65-F5344CB8AC3E}">
        <p14:creationId xmlns:p14="http://schemas.microsoft.com/office/powerpoint/2010/main" val="9139787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42F9663-2308-56B7-A3DA-3A0E5959247E}"/>
              </a:ext>
            </a:extLst>
          </p:cNvPr>
          <p:cNvSpPr txBox="1"/>
          <p:nvPr/>
        </p:nvSpPr>
        <p:spPr>
          <a:xfrm>
            <a:off x="449580" y="498327"/>
            <a:ext cx="11292840" cy="4369401"/>
          </a:xfrm>
          <a:prstGeom prst="rect">
            <a:avLst/>
          </a:prstGeom>
          <a:noFill/>
        </p:spPr>
        <p:txBody>
          <a:bodyPr wrap="square">
            <a:spAutoFit/>
          </a:bodyPr>
          <a:lstStyle/>
          <a:p>
            <a:pPr marL="0" lvl="0" indent="0">
              <a:lnSpc>
                <a:spcPct val="115000"/>
              </a:lnSpc>
              <a:spcAft>
                <a:spcPts val="1000"/>
              </a:spcAft>
              <a:buNone/>
            </a:pPr>
            <a:r>
              <a:rPr lang="en-GB" b="1" dirty="0">
                <a:effectLst/>
                <a:latin typeface="Arial" panose="020B0604020202020204" pitchFamily="34" charset="0"/>
                <a:ea typeface="Calibri" panose="020F0502020204030204" pitchFamily="34" charset="0"/>
                <a:cs typeface="Arial" panose="020B0604020202020204" pitchFamily="34" charset="0"/>
              </a:rPr>
              <a:t>Standards</a:t>
            </a:r>
          </a:p>
          <a:p>
            <a:pPr marL="342900" lvl="0" indent="-342900">
              <a:lnSpc>
                <a:spcPct val="115000"/>
              </a:lnSpc>
              <a:spcAft>
                <a:spcPts val="1000"/>
              </a:spcAft>
              <a:buFont typeface="Symbol" panose="05050102010706020507" pitchFamily="18" charset="2"/>
              <a:buChar char=""/>
            </a:pPr>
            <a:r>
              <a:rPr lang="en-GB" sz="1600" dirty="0">
                <a:effectLst/>
                <a:latin typeface="Arial" panose="020B0604020202020204" pitchFamily="34" charset="0"/>
                <a:ea typeface="Calibri" panose="020F0502020204030204" pitchFamily="34" charset="0"/>
                <a:cs typeface="Arial" panose="020B0604020202020204" pitchFamily="34" charset="0"/>
              </a:rPr>
              <a:t>Under the Localism Act 2011 all local authorities ‘must promote and maintain high standards of conduct’ by their Members. </a:t>
            </a:r>
          </a:p>
          <a:p>
            <a:pPr marL="342900" lvl="0" indent="-342900">
              <a:lnSpc>
                <a:spcPct val="115000"/>
              </a:lnSpc>
              <a:spcAft>
                <a:spcPts val="1000"/>
              </a:spcAft>
              <a:buFont typeface="Symbol" panose="05050102010706020507" pitchFamily="18" charset="2"/>
              <a:buChar char=""/>
            </a:pPr>
            <a:r>
              <a:rPr lang="en-GB" sz="1600" dirty="0">
                <a:effectLst/>
                <a:latin typeface="Arial" panose="020B0604020202020204" pitchFamily="34" charset="0"/>
                <a:ea typeface="Calibri" panose="020F0502020204030204" pitchFamily="34" charset="0"/>
                <a:cs typeface="Arial" panose="020B0604020202020204" pitchFamily="34" charset="0"/>
              </a:rPr>
              <a:t>As part of this the Authority receives an annual report on Members’ Standards.</a:t>
            </a:r>
          </a:p>
          <a:p>
            <a:pPr marL="342900" lvl="0" indent="-342900">
              <a:lnSpc>
                <a:spcPct val="115000"/>
              </a:lnSpc>
              <a:spcAft>
                <a:spcPts val="1000"/>
              </a:spcAft>
              <a:buFont typeface="Symbol" panose="05050102010706020507" pitchFamily="18" charset="2"/>
              <a:buChar char=""/>
            </a:pPr>
            <a:r>
              <a:rPr lang="en-GB" sz="1600" dirty="0">
                <a:effectLst/>
                <a:latin typeface="Arial" panose="020B0604020202020204" pitchFamily="34" charset="0"/>
                <a:ea typeface="Calibri" panose="020F0502020204030204" pitchFamily="34" charset="0"/>
                <a:cs typeface="Arial" panose="020B0604020202020204" pitchFamily="34" charset="0"/>
              </a:rPr>
              <a:t>Pleasing to report that no complaints related to breaches of the Code of Conduct made since the last meeting. </a:t>
            </a:r>
          </a:p>
          <a:p>
            <a:pPr marL="342900" lvl="0" indent="-342900">
              <a:lnSpc>
                <a:spcPct val="115000"/>
              </a:lnSpc>
              <a:spcAft>
                <a:spcPts val="1000"/>
              </a:spcAft>
              <a:buFont typeface="Symbol" panose="05050102010706020507" pitchFamily="18" charset="2"/>
              <a:buChar char=""/>
            </a:pPr>
            <a:r>
              <a:rPr lang="en-GB" sz="1600" dirty="0">
                <a:effectLst/>
                <a:latin typeface="Arial" panose="020B0604020202020204" pitchFamily="34" charset="0"/>
                <a:ea typeface="Calibri" panose="020F0502020204030204" pitchFamily="34" charset="0"/>
                <a:cs typeface="Arial" panose="020B0604020202020204" pitchFamily="34" charset="0"/>
              </a:rPr>
              <a:t>To date, the Authority has never received an allegation of misconduct by a Member.</a:t>
            </a:r>
          </a:p>
          <a:p>
            <a:pPr marL="342900" lvl="0" indent="-342900">
              <a:lnSpc>
                <a:spcPct val="115000"/>
              </a:lnSpc>
              <a:spcAft>
                <a:spcPts val="1000"/>
              </a:spcAft>
              <a:buFont typeface="Symbol" panose="05050102010706020507" pitchFamily="18" charset="2"/>
              <a:buChar char=""/>
            </a:pPr>
            <a:r>
              <a:rPr lang="en-GB" sz="1600" dirty="0">
                <a:effectLst/>
                <a:latin typeface="Arial" panose="020B0604020202020204" pitchFamily="34" charset="0"/>
                <a:ea typeface="Calibri" panose="020F0502020204030204" pitchFamily="34" charset="0"/>
                <a:cs typeface="Arial" panose="020B0604020202020204" pitchFamily="34" charset="0"/>
              </a:rPr>
              <a:t>Regular contact is maintained between the Independent Person and the Clerk to the Authority.  This includes:</a:t>
            </a:r>
          </a:p>
          <a:p>
            <a:pPr marL="914400" indent="-457200">
              <a:lnSpc>
                <a:spcPct val="120000"/>
              </a:lnSpc>
              <a:spcBef>
                <a:spcPts val="600"/>
              </a:spcBef>
              <a:spcAft>
                <a:spcPts val="600"/>
              </a:spcAft>
              <a:buFont typeface="Courier New" panose="02070309020205020404" pitchFamily="49" charset="0"/>
              <a:buChar char="o"/>
            </a:pPr>
            <a:r>
              <a:rPr lang="en-GB" sz="1600" dirty="0">
                <a:effectLst/>
                <a:latin typeface="Arial" panose="020B0604020202020204" pitchFamily="34" charset="0"/>
                <a:ea typeface="Calibri" panose="020F0502020204030204" pitchFamily="34" charset="0"/>
                <a:cs typeface="Arial" panose="020B0604020202020204" pitchFamily="34" charset="0"/>
              </a:rPr>
              <a:t>being in receipt of electronic agendas for all meetings of the Authority and Audit and Governance      Committee. </a:t>
            </a:r>
          </a:p>
          <a:p>
            <a:pPr marL="914400" indent="-457200">
              <a:spcBef>
                <a:spcPts val="1200"/>
              </a:spcBef>
              <a:buFont typeface="Courier New" panose="02070309020205020404" pitchFamily="49" charset="0"/>
              <a:buChar char="o"/>
            </a:pPr>
            <a:r>
              <a:rPr lang="en-GB" sz="1600" dirty="0">
                <a:effectLst/>
                <a:latin typeface="Arial" panose="020B0604020202020204" pitchFamily="34" charset="0"/>
                <a:ea typeface="Calibri" panose="020F0502020204030204" pitchFamily="34" charset="0"/>
                <a:cs typeface="Arial" panose="020B0604020202020204" pitchFamily="34" charset="0"/>
              </a:rPr>
              <a:t>annual attendance at this meeting and any other relevant meetings</a:t>
            </a:r>
          </a:p>
          <a:p>
            <a:pPr marL="914400" indent="-457200">
              <a:lnSpc>
                <a:spcPct val="120000"/>
              </a:lnSpc>
              <a:spcBef>
                <a:spcPts val="600"/>
              </a:spcBef>
              <a:spcAft>
                <a:spcPts val="600"/>
              </a:spcAft>
              <a:buFont typeface="Courier New" panose="02070309020205020404" pitchFamily="49" charset="0"/>
              <a:buChar char="o"/>
            </a:pPr>
            <a:r>
              <a:rPr lang="en-GB" sz="1600" dirty="0">
                <a:effectLst/>
                <a:latin typeface="Arial" panose="020B0604020202020204" pitchFamily="34" charset="0"/>
                <a:ea typeface="Calibri" panose="020F0502020204030204" pitchFamily="34" charset="0"/>
                <a:cs typeface="Arial" panose="020B0604020202020204" pitchFamily="34" charset="0"/>
              </a:rPr>
              <a:t>keeping the Authority updated on relevant information that is published in relation to Local  Government Standards in Public Life</a:t>
            </a:r>
          </a:p>
        </p:txBody>
      </p:sp>
    </p:spTree>
    <p:extLst>
      <p:ext uri="{BB962C8B-B14F-4D97-AF65-F5344CB8AC3E}">
        <p14:creationId xmlns:p14="http://schemas.microsoft.com/office/powerpoint/2010/main" val="33207286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DE7ED0-639A-99C2-4ECB-0ECB3A105D86}"/>
              </a:ext>
            </a:extLst>
          </p:cNvPr>
          <p:cNvSpPr txBox="1"/>
          <p:nvPr/>
        </p:nvSpPr>
        <p:spPr>
          <a:xfrm>
            <a:off x="641604" y="1051559"/>
            <a:ext cx="10908792" cy="2846933"/>
          </a:xfrm>
          <a:prstGeom prst="rect">
            <a:avLst/>
          </a:prstGeom>
          <a:noFill/>
        </p:spPr>
        <p:txBody>
          <a:bodyPr wrap="square">
            <a:spAutoFit/>
          </a:bodyPr>
          <a:lstStyle/>
          <a:p>
            <a:pPr marL="0" indent="0">
              <a:buNone/>
            </a:pPr>
            <a:r>
              <a:rPr lang="en-GB" sz="2000" b="1" dirty="0">
                <a:latin typeface="Arial" panose="020B0604020202020204" pitchFamily="34" charset="0"/>
                <a:cs typeface="Arial" panose="020B0604020202020204" pitchFamily="34" charset="0"/>
              </a:rPr>
              <a:t>Member Allowances</a:t>
            </a:r>
          </a:p>
          <a:p>
            <a:pPr marL="0" indent="0">
              <a:buNone/>
            </a:pPr>
            <a:endParaRPr lang="en-GB" b="1" dirty="0">
              <a:latin typeface="Arial" panose="020B0604020202020204" pitchFamily="34" charset="0"/>
              <a:cs typeface="Arial" panose="020B0604020202020204" pitchFamily="34" charset="0"/>
            </a:endParaRPr>
          </a:p>
          <a:p>
            <a:pPr marL="285750" indent="-285750">
              <a:lnSpc>
                <a:spcPct val="100000"/>
              </a:lnSpc>
              <a:spcBef>
                <a:spcPts val="600"/>
              </a:spcBef>
              <a:spcAft>
                <a:spcPts val="600"/>
              </a:spcAft>
              <a:buFont typeface="Arial" panose="020B0604020202020204" pitchFamily="34" charset="0"/>
              <a:buChar char="•"/>
            </a:pPr>
            <a:r>
              <a:rPr lang="en-GB" sz="1800" b="1" dirty="0">
                <a:effectLst/>
                <a:latin typeface="Arial" panose="020B0604020202020204" pitchFamily="34" charset="0"/>
                <a:ea typeface="Calibri" panose="020F0502020204030204" pitchFamily="34" charset="0"/>
                <a:cs typeface="Arial" panose="020B0604020202020204" pitchFamily="34" charset="0"/>
              </a:rPr>
              <a:t>Allowances and Expenses Paid to Members during 2024/25 financial year </a:t>
            </a:r>
            <a:r>
              <a:rPr lang="en-GB" sz="1800" dirty="0">
                <a:effectLst/>
                <a:latin typeface="Arial" panose="020B0604020202020204" pitchFamily="34" charset="0"/>
                <a:ea typeface="Calibri" panose="020F0502020204030204" pitchFamily="34" charset="0"/>
                <a:cs typeface="Arial" panose="020B0604020202020204" pitchFamily="34" charset="0"/>
              </a:rPr>
              <a:t>- In order to meet the requirements of the 2003 Regulations, it is a legal requirement that the Authority publishes each year details of the allowances and expenses which it has paid to each of its Members during the preceding year.  </a:t>
            </a:r>
          </a:p>
          <a:p>
            <a:pPr marL="285750" indent="-285750">
              <a:lnSpc>
                <a:spcPct val="100000"/>
              </a:lnSpc>
              <a:spcBef>
                <a:spcPts val="600"/>
              </a:spcBef>
              <a:spcAft>
                <a:spcPts val="600"/>
              </a:spcAft>
              <a:buFont typeface="Arial" panose="020B0604020202020204" pitchFamily="34" charset="0"/>
              <a:buChar char="•"/>
            </a:pPr>
            <a:r>
              <a:rPr lang="en-GB" sz="1800" dirty="0">
                <a:effectLst/>
                <a:latin typeface="Arial" panose="020B0604020202020204" pitchFamily="34" charset="0"/>
                <a:ea typeface="Calibri" panose="020F0502020204030204" pitchFamily="34" charset="0"/>
                <a:cs typeface="Arial" panose="020B0604020202020204" pitchFamily="34" charset="0"/>
              </a:rPr>
              <a:t>A schedule which lists each Member and the allowances and expenses they were paid by the Authority in accordance with its Members’ Allowances Scheme during the 2024/25 financial year (1 April 2024 to 31 March 2025) can be accessed </a:t>
            </a:r>
            <a:r>
              <a:rPr lang="en-GB" sz="1800" b="1" dirty="0">
                <a:effectLst/>
                <a:latin typeface="Arial" panose="020B0604020202020204" pitchFamily="34" charset="0"/>
                <a:ea typeface="Calibri" panose="020F0502020204030204" pitchFamily="34" charset="0"/>
                <a:cs typeface="Arial" panose="020B0604020202020204" pitchFamily="34" charset="0"/>
                <a:hlinkClick r:id="rId2"/>
              </a:rPr>
              <a:t>here</a:t>
            </a:r>
            <a:r>
              <a:rPr lang="en-GB" sz="1800" b="1" dirty="0">
                <a:effectLst/>
                <a:latin typeface="Arial" panose="020B0604020202020204" pitchFamily="34" charset="0"/>
                <a:ea typeface="Calibri" panose="020F0502020204030204" pitchFamily="34" charset="0"/>
                <a:cs typeface="Arial" panose="020B0604020202020204" pitchFamily="34" charset="0"/>
              </a:rPr>
              <a:t> </a:t>
            </a:r>
            <a:r>
              <a:rPr lang="en-GB" sz="1800" dirty="0">
                <a:effectLst/>
                <a:latin typeface="Arial" panose="020B0604020202020204" pitchFamily="34" charset="0"/>
                <a:ea typeface="Calibri" panose="020F0502020204030204" pitchFamily="34" charset="0"/>
                <a:cs typeface="Arial" panose="020B0604020202020204" pitchFamily="34" charset="0"/>
              </a:rPr>
              <a:t>for Members’ information. </a:t>
            </a:r>
          </a:p>
        </p:txBody>
      </p:sp>
    </p:spTree>
    <p:extLst>
      <p:ext uri="{BB962C8B-B14F-4D97-AF65-F5344CB8AC3E}">
        <p14:creationId xmlns:p14="http://schemas.microsoft.com/office/powerpoint/2010/main" val="9028488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1FC3655-ED68-C636-9797-D70A052C8E2B}"/>
              </a:ext>
            </a:extLst>
          </p:cNvPr>
          <p:cNvSpPr>
            <a:spLocks noGrp="1"/>
          </p:cNvSpPr>
          <p:nvPr>
            <p:ph idx="1"/>
          </p:nvPr>
        </p:nvSpPr>
        <p:spPr>
          <a:xfrm>
            <a:off x="838203" y="438150"/>
            <a:ext cx="10515600" cy="4862517"/>
          </a:xfrm>
        </p:spPr>
        <p:txBody>
          <a:bodyPr>
            <a:normAutofit fontScale="85000" lnSpcReduction="10000"/>
          </a:bodyPr>
          <a:lstStyle/>
          <a:p>
            <a:pPr marL="514350" indent="-514350">
              <a:buFont typeface="+mj-lt"/>
              <a:buAutoNum type="arabicPeriod"/>
            </a:pPr>
            <a:r>
              <a:rPr lang="en-GB"/>
              <a:t>The main findings from the inspection are as follows:</a:t>
            </a:r>
          </a:p>
          <a:p>
            <a:pPr marL="971550" lvl="1" indent="-514350">
              <a:lnSpc>
                <a:spcPct val="120000"/>
              </a:lnSpc>
              <a:buFont typeface="+mj-lt"/>
              <a:buAutoNum type="alphaLcPeriod"/>
            </a:pPr>
            <a:r>
              <a:rPr lang="en-GB"/>
              <a:t>The service is outstanding in how it understands, collects and uses community risk information to make sure staff are well prepared to respond to incidents.</a:t>
            </a:r>
          </a:p>
          <a:p>
            <a:pPr marL="971550" lvl="1" indent="-514350">
              <a:lnSpc>
                <a:spcPct val="120000"/>
              </a:lnSpc>
              <a:buFont typeface="+mj-lt"/>
              <a:buAutoNum type="alphaLcPeriod"/>
            </a:pPr>
            <a:r>
              <a:rPr lang="en-GB"/>
              <a:t>The service is outstanding at protecting the public through the regulation of fire safety.</a:t>
            </a:r>
          </a:p>
          <a:p>
            <a:pPr marL="971550" lvl="1" indent="-514350">
              <a:lnSpc>
                <a:spcPct val="110000"/>
              </a:lnSpc>
              <a:buFont typeface="+mj-lt"/>
              <a:buAutoNum type="alphaLcPeriod"/>
            </a:pPr>
            <a:r>
              <a:rPr lang="en-GB"/>
              <a:t>The service also shows outstanding future financial planning to make sure it is affordable and sustainable now and in the future, and maintains value for money through detailed project planning and monitoring.</a:t>
            </a:r>
          </a:p>
          <a:p>
            <a:pPr marL="971550" lvl="1" indent="-514350">
              <a:lnSpc>
                <a:spcPct val="110000"/>
              </a:lnSpc>
              <a:buFont typeface="+mj-lt"/>
              <a:buAutoNum type="alphaLcPeriod"/>
            </a:pPr>
            <a:r>
              <a:rPr lang="en-GB"/>
              <a:t>The service has well defined values and a positive working culture where equality, diversity and inclusion are recognised and understood by everyone</a:t>
            </a:r>
          </a:p>
          <a:p>
            <a:pPr marL="971550" lvl="1" indent="-514350">
              <a:lnSpc>
                <a:spcPct val="110000"/>
              </a:lnSpc>
              <a:buFont typeface="+mj-lt"/>
              <a:buAutoNum type="alphaLcPeriod"/>
            </a:pPr>
            <a:r>
              <a:rPr lang="en-GB"/>
              <a:t>The service needs to do more to improve the availability of its on-call response.</a:t>
            </a:r>
          </a:p>
          <a:p>
            <a:pPr marL="971550" lvl="1" indent="-514350">
              <a:lnSpc>
                <a:spcPct val="110000"/>
              </a:lnSpc>
              <a:buFont typeface="+mj-lt"/>
              <a:buAutoNum type="alphaLcPeriod"/>
            </a:pPr>
            <a:r>
              <a:rPr lang="en-GB"/>
              <a:t>The service should make sure all staff feel confident raising concerns.</a:t>
            </a:r>
          </a:p>
          <a:p>
            <a:pPr marL="514350" indent="-514350">
              <a:buFont typeface="+mj-lt"/>
              <a:buAutoNum type="arabicPeriod"/>
            </a:pPr>
            <a:endParaRPr lang="en-GB"/>
          </a:p>
        </p:txBody>
      </p:sp>
    </p:spTree>
    <p:extLst>
      <p:ext uri="{BB962C8B-B14F-4D97-AF65-F5344CB8AC3E}">
        <p14:creationId xmlns:p14="http://schemas.microsoft.com/office/powerpoint/2010/main" val="1301166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1684B7-0F88-3A33-0BDF-1D9C2276D572}"/>
              </a:ext>
            </a:extLst>
          </p:cNvPr>
          <p:cNvSpPr>
            <a:spLocks noGrp="1"/>
          </p:cNvSpPr>
          <p:nvPr>
            <p:ph idx="1"/>
          </p:nvPr>
        </p:nvSpPr>
        <p:spPr>
          <a:xfrm>
            <a:off x="838203" y="381000"/>
            <a:ext cx="10515600" cy="4919667"/>
          </a:xfrm>
        </p:spPr>
        <p:txBody>
          <a:bodyPr>
            <a:normAutofit fontScale="62500" lnSpcReduction="20000"/>
          </a:bodyPr>
          <a:lstStyle/>
          <a:p>
            <a:pPr marL="514350" indent="-514350">
              <a:lnSpc>
                <a:spcPct val="120000"/>
              </a:lnSpc>
              <a:buFont typeface="+mj-lt"/>
              <a:buAutoNum type="arabicPeriod"/>
            </a:pPr>
            <a:r>
              <a:rPr lang="en-GB"/>
              <a:t>The Authority received five areas for improvement to be considered. An action plan to address these will be created and shared with Members regularly through Authority meetings. </a:t>
            </a:r>
          </a:p>
          <a:p>
            <a:pPr marL="914400" lvl="1" indent="-457200">
              <a:lnSpc>
                <a:spcPct val="120000"/>
              </a:lnSpc>
              <a:buFont typeface="+mj-lt"/>
              <a:buAutoNum type="alphaLcPeriod"/>
            </a:pPr>
            <a:r>
              <a:rPr lang="en-GB"/>
              <a:t>Quality assurance of prevention activity to ensure home fire safety visits are carried out to an appropriate standard</a:t>
            </a:r>
          </a:p>
          <a:p>
            <a:pPr marL="914400" lvl="1" indent="-457200">
              <a:lnSpc>
                <a:spcPct val="120000"/>
              </a:lnSpc>
              <a:buFont typeface="+mj-lt"/>
              <a:buAutoNum type="alphaLcPeriod"/>
            </a:pPr>
            <a:r>
              <a:rPr lang="en-GB"/>
              <a:t>Improve availability of on-call crewed fire engines</a:t>
            </a:r>
          </a:p>
          <a:p>
            <a:pPr marL="914400" lvl="1" indent="-457200">
              <a:lnSpc>
                <a:spcPct val="120000"/>
              </a:lnSpc>
              <a:buFont typeface="+mj-lt"/>
              <a:buAutoNum type="alphaLcPeriod"/>
            </a:pPr>
            <a:r>
              <a:rPr lang="en-GB"/>
              <a:t>Assure itself that its response cover including its mix of crewing and duty systems provides the most effective and efficient response for the public</a:t>
            </a:r>
          </a:p>
          <a:p>
            <a:pPr marL="914400" lvl="1" indent="-457200">
              <a:lnSpc>
                <a:spcPct val="120000"/>
              </a:lnSpc>
              <a:buFont typeface="+mj-lt"/>
              <a:buAutoNum type="alphaLcPeriod"/>
            </a:pPr>
            <a:r>
              <a:rPr lang="en-GB"/>
              <a:t>Make sure robust processes are in place to carry out equality impact assessments and review any actions agreed as a result</a:t>
            </a:r>
          </a:p>
          <a:p>
            <a:pPr marL="914400" lvl="1" indent="-457200">
              <a:lnSpc>
                <a:spcPct val="120000"/>
              </a:lnSpc>
              <a:buFont typeface="+mj-lt"/>
              <a:buAutoNum type="alphaLcPeriod"/>
            </a:pPr>
            <a:r>
              <a:rPr lang="en-GB"/>
              <a:t>Ensure it is transparent and fair when appointing and promoting staff</a:t>
            </a:r>
          </a:p>
          <a:p>
            <a:pPr lvl="1"/>
            <a:endParaRPr lang="en-GB"/>
          </a:p>
          <a:p>
            <a:pPr marL="514350" indent="-514350">
              <a:lnSpc>
                <a:spcPct val="120000"/>
              </a:lnSpc>
              <a:buFont typeface="+mj-lt"/>
              <a:buAutoNum type="arabicPeriod"/>
            </a:pPr>
            <a:r>
              <a:rPr lang="en-GB"/>
              <a:t>The Authority also received five areas of innovative or promising practice. These were:</a:t>
            </a:r>
          </a:p>
          <a:p>
            <a:pPr marL="914400" lvl="1" indent="-457200">
              <a:lnSpc>
                <a:spcPct val="120000"/>
              </a:lnSpc>
              <a:buFont typeface="+mj-lt"/>
              <a:buAutoNum type="alphaLcPeriod"/>
            </a:pPr>
            <a:r>
              <a:rPr lang="en-GB"/>
              <a:t>Use of 3D cameras to enhance understanding and sharing of risk information.</a:t>
            </a:r>
          </a:p>
          <a:p>
            <a:pPr marL="914400" lvl="1" indent="-457200">
              <a:lnSpc>
                <a:spcPct val="120000"/>
              </a:lnSpc>
              <a:buFont typeface="+mj-lt"/>
              <a:buAutoNum type="alphaLcPeriod"/>
            </a:pPr>
            <a:r>
              <a:rPr lang="en-GB"/>
              <a:t>Adaptation of prevention work for children and young people with additional needs</a:t>
            </a:r>
          </a:p>
          <a:p>
            <a:pPr marL="914400" lvl="1" indent="-457200">
              <a:lnSpc>
                <a:spcPct val="120000"/>
              </a:lnSpc>
              <a:buFont typeface="+mj-lt"/>
              <a:buAutoNum type="alphaLcPeriod"/>
            </a:pPr>
            <a:r>
              <a:rPr lang="en-GB"/>
              <a:t>Robustly reviewing projects to make sure they achieve their goals and clear benefits mapping</a:t>
            </a:r>
          </a:p>
          <a:p>
            <a:pPr marL="914400" lvl="1" indent="-457200">
              <a:lnSpc>
                <a:spcPct val="120000"/>
              </a:lnSpc>
              <a:buFont typeface="+mj-lt"/>
              <a:buAutoNum type="alphaLcPeriod"/>
            </a:pPr>
            <a:r>
              <a:rPr lang="en-GB"/>
              <a:t>Service-wide training scenarios improve learning and development while promoting inclusivity</a:t>
            </a:r>
          </a:p>
          <a:p>
            <a:pPr marL="914400" lvl="1" indent="-457200">
              <a:lnSpc>
                <a:spcPct val="120000"/>
              </a:lnSpc>
              <a:buFont typeface="+mj-lt"/>
              <a:buAutoNum type="alphaLcPeriod"/>
            </a:pPr>
            <a:r>
              <a:rPr lang="en-GB"/>
              <a:t>Service-wide focus on prevention and community safety initiatives promotes staff inclusion</a:t>
            </a:r>
          </a:p>
          <a:p>
            <a:pPr lvl="1"/>
            <a:endParaRPr lang="en-GB"/>
          </a:p>
          <a:p>
            <a:pPr lvl="1"/>
            <a:endParaRPr lang="en-GB"/>
          </a:p>
        </p:txBody>
      </p:sp>
    </p:spTree>
    <p:extLst>
      <p:ext uri="{BB962C8B-B14F-4D97-AF65-F5344CB8AC3E}">
        <p14:creationId xmlns:p14="http://schemas.microsoft.com/office/powerpoint/2010/main" val="8363237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680EC-47D9-562E-AAAD-5C2E326789A4}"/>
              </a:ext>
            </a:extLst>
          </p:cNvPr>
          <p:cNvSpPr txBox="1">
            <a:spLocks noGrp="1"/>
          </p:cNvSpPr>
          <p:nvPr>
            <p:ph type="ctrTitle"/>
          </p:nvPr>
        </p:nvSpPr>
        <p:spPr>
          <a:xfrm>
            <a:off x="838203" y="868361"/>
            <a:ext cx="10515600" cy="2387598"/>
          </a:xfrm>
        </p:spPr>
        <p:txBody>
          <a:bodyPr>
            <a:normAutofit/>
          </a:bodyPr>
          <a:lstStyle/>
          <a:p>
            <a:pPr lvl="0"/>
            <a:r>
              <a:rPr lang="en-GB"/>
              <a:t>B. Performance update</a:t>
            </a:r>
          </a:p>
        </p:txBody>
      </p:sp>
      <p:sp>
        <p:nvSpPr>
          <p:cNvPr id="3" name="Subtitle 2">
            <a:extLst>
              <a:ext uri="{FF2B5EF4-FFF2-40B4-BE49-F238E27FC236}">
                <a16:creationId xmlns:a16="http://schemas.microsoft.com/office/drawing/2014/main" id="{7FAACF6B-9F1D-FC48-DADA-40DAD0918753}"/>
              </a:ext>
            </a:extLst>
          </p:cNvPr>
          <p:cNvSpPr txBox="1">
            <a:spLocks noGrp="1"/>
          </p:cNvSpPr>
          <p:nvPr>
            <p:ph type="subTitle" idx="1"/>
          </p:nvPr>
        </p:nvSpPr>
        <p:spPr>
          <a:xfrm>
            <a:off x="838203" y="3602041"/>
            <a:ext cx="10515600" cy="1970084"/>
          </a:xfrm>
        </p:spPr>
        <p:txBody>
          <a:bodyPr>
            <a:normAutofit fontScale="32500" lnSpcReduction="20000"/>
          </a:bodyPr>
          <a:lstStyle/>
          <a:p>
            <a:pPr lvl="0">
              <a:lnSpc>
                <a:spcPct val="80000"/>
              </a:lnSpc>
            </a:pPr>
            <a:endParaRPr lang="en-GB"/>
          </a:p>
          <a:p>
            <a:pPr lvl="0">
              <a:lnSpc>
                <a:spcPct val="80000"/>
              </a:lnSpc>
            </a:pPr>
            <a:r>
              <a:rPr lang="en-GB" sz="7000"/>
              <a:t>October 2025</a:t>
            </a:r>
            <a:endParaRPr lang="en-GB" sz="7000">
              <a:cs typeface="Arial"/>
            </a:endParaRPr>
          </a:p>
          <a:p>
            <a:pPr lvl="0">
              <a:lnSpc>
                <a:spcPct val="80000"/>
              </a:lnSpc>
            </a:pPr>
            <a:endParaRPr lang="en-GB" sz="5500">
              <a:cs typeface="Arial"/>
            </a:endParaRPr>
          </a:p>
          <a:p>
            <a:pPr lvl="0">
              <a:lnSpc>
                <a:spcPct val="80000"/>
              </a:lnSpc>
            </a:pPr>
            <a:r>
              <a:rPr lang="en-GB" sz="5500"/>
              <a:t>For further information please contact:</a:t>
            </a:r>
            <a:endParaRPr lang="en-GB" sz="5500">
              <a:cs typeface="Arial"/>
            </a:endParaRPr>
          </a:p>
          <a:p>
            <a:pPr lvl="0">
              <a:lnSpc>
                <a:spcPct val="80000"/>
              </a:lnSpc>
            </a:pPr>
            <a:r>
              <a:rPr lang="en-GB" sz="5500"/>
              <a:t>Nicola Harryman, Head of Data and Intelligence and KFRS Service Liaison Officer for HMICFRS</a:t>
            </a:r>
            <a:endParaRPr lang="en-GB" sz="5500">
              <a:cs typeface="Arial"/>
            </a:endParaRPr>
          </a:p>
          <a:p>
            <a:pPr lvl="0">
              <a:lnSpc>
                <a:spcPct val="80000"/>
              </a:lnSpc>
            </a:pPr>
            <a:endParaRPr lang="en-GB"/>
          </a:p>
          <a:p>
            <a:pPr lvl="0">
              <a:lnSpc>
                <a:spcPct val="80000"/>
              </a:lnSpc>
            </a:pPr>
            <a:r>
              <a:rPr lang="en-GB"/>
              <a:t> </a:t>
            </a:r>
          </a:p>
        </p:txBody>
      </p:sp>
    </p:spTree>
    <p:extLst>
      <p:ext uri="{BB962C8B-B14F-4D97-AF65-F5344CB8AC3E}">
        <p14:creationId xmlns:p14="http://schemas.microsoft.com/office/powerpoint/2010/main" val="20862553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061CF4-A332-6862-C0E9-FF8B455F38DC}"/>
              </a:ext>
            </a:extLst>
          </p:cNvPr>
          <p:cNvSpPr>
            <a:spLocks noGrp="1"/>
          </p:cNvSpPr>
          <p:nvPr>
            <p:ph idx="1"/>
          </p:nvPr>
        </p:nvSpPr>
        <p:spPr>
          <a:xfrm>
            <a:off x="219363" y="766618"/>
            <a:ext cx="5719620" cy="3817787"/>
          </a:xfrm>
        </p:spPr>
        <p:txBody>
          <a:bodyPr>
            <a:normAutofit/>
          </a:bodyPr>
          <a:lstStyle/>
          <a:p>
            <a:pPr marL="0" indent="0" fontAlgn="base" hangingPunct="0">
              <a:lnSpc>
                <a:spcPct val="110000"/>
              </a:lnSpc>
              <a:buNone/>
            </a:pPr>
            <a:r>
              <a:rPr lang="en-GB" sz="1200" b="1" kern="1400">
                <a:solidFill>
                  <a:schemeClr val="tx1"/>
                </a:solidFill>
                <a:latin typeface="Arial" panose="020B0604020202020204" pitchFamily="34" charset="0"/>
                <a:cs typeface="Times New Roman" panose="02020603050405020304" pitchFamily="18" charset="0"/>
              </a:rPr>
              <a:t>Emergency Calls</a:t>
            </a:r>
          </a:p>
          <a:p>
            <a:pPr marL="0" indent="0" fontAlgn="base" hangingPunct="0">
              <a:lnSpc>
                <a:spcPct val="110000"/>
              </a:lnSpc>
              <a:buNone/>
            </a:pPr>
            <a:r>
              <a:rPr lang="en-GB" sz="1200" kern="1400">
                <a:solidFill>
                  <a:schemeClr val="tx1"/>
                </a:solidFill>
                <a:latin typeface="Arial" panose="020B0604020202020204" pitchFamily="34" charset="0"/>
                <a:cs typeface="Times New Roman" panose="02020603050405020304" pitchFamily="18" charset="0"/>
              </a:rPr>
              <a:t>Between April and August 2025, 17,856 emergency calls were received in Authority’s control room. It is evident that call volumes vary year to year. Low call volumes in 2020/21 and 2021/22 were affected by the pandemic. The high numbers recorded in 2018/19 and 2022/23 are linked to hot summers increasing outdoor fires and related calls. Last year’s call volumes were higher than the previous year and are predicted to be higher than the five-year average</a:t>
            </a:r>
          </a:p>
          <a:p>
            <a:pPr marL="742950" lvl="1" indent="-285750" fontAlgn="base" hangingPunct="0">
              <a:lnSpc>
                <a:spcPct val="150000"/>
              </a:lnSpc>
              <a:spcAft>
                <a:spcPts val="1000"/>
              </a:spcAft>
              <a:buFont typeface="Courier New" panose="02070309020205020404" pitchFamily="49" charset="0"/>
              <a:buChar char="o"/>
            </a:pPr>
            <a:endParaRPr lang="en-GB" sz="1200">
              <a:effectLst/>
              <a:latin typeface="Arial" panose="020B0604020202020204" pitchFamily="34" charset="0"/>
              <a:ea typeface="Calibri" panose="020F0502020204030204" pitchFamily="34" charset="0"/>
              <a:cs typeface="Times New Roman" panose="02020603050405020304" pitchFamily="18" charset="0"/>
            </a:endParaRPr>
          </a:p>
          <a:p>
            <a:endParaRPr lang="en-GB" sz="1200"/>
          </a:p>
        </p:txBody>
      </p:sp>
      <p:sp>
        <p:nvSpPr>
          <p:cNvPr id="14" name="TextBox 13">
            <a:extLst>
              <a:ext uri="{FF2B5EF4-FFF2-40B4-BE49-F238E27FC236}">
                <a16:creationId xmlns:a16="http://schemas.microsoft.com/office/drawing/2014/main" id="{CAC9BC7F-30F5-8ED5-B678-D40283349E47}"/>
              </a:ext>
            </a:extLst>
          </p:cNvPr>
          <p:cNvSpPr txBox="1"/>
          <p:nvPr/>
        </p:nvSpPr>
        <p:spPr>
          <a:xfrm>
            <a:off x="219362" y="94221"/>
            <a:ext cx="11593950" cy="373436"/>
          </a:xfrm>
          <a:prstGeom prst="rect">
            <a:avLst/>
          </a:prstGeom>
          <a:noFill/>
        </p:spPr>
        <p:txBody>
          <a:bodyPr wrap="square">
            <a:spAutoFit/>
          </a:bodyPr>
          <a:lstStyle/>
          <a:p>
            <a:pPr marL="0" indent="0" fontAlgn="base" hangingPunct="0">
              <a:lnSpc>
                <a:spcPct val="110000"/>
              </a:lnSpc>
              <a:buNone/>
            </a:pPr>
            <a:r>
              <a:rPr lang="en-GB" sz="1800" b="1" kern="1400">
                <a:solidFill>
                  <a:schemeClr val="tx1"/>
                </a:solidFill>
                <a:latin typeface="Arial" panose="020B0604020202020204" pitchFamily="34" charset="0"/>
                <a:cs typeface="Times New Roman" panose="02020603050405020304" pitchFamily="18" charset="0"/>
              </a:rPr>
              <a:t>Overview of the Authority’s performance for April – August 2025</a:t>
            </a:r>
          </a:p>
        </p:txBody>
      </p:sp>
      <p:sp>
        <p:nvSpPr>
          <p:cNvPr id="17" name="Content Placeholder 16">
            <a:extLst>
              <a:ext uri="{FF2B5EF4-FFF2-40B4-BE49-F238E27FC236}">
                <a16:creationId xmlns:a16="http://schemas.microsoft.com/office/drawing/2014/main" id="{239670C9-5FD1-89AE-FF67-636669A66FED}"/>
              </a:ext>
            </a:extLst>
          </p:cNvPr>
          <p:cNvSpPr>
            <a:spLocks noGrp="1"/>
          </p:cNvSpPr>
          <p:nvPr>
            <p:ph idx="2"/>
          </p:nvPr>
        </p:nvSpPr>
        <p:spPr>
          <a:xfrm>
            <a:off x="6016337" y="766618"/>
            <a:ext cx="5956299" cy="4775199"/>
          </a:xfrm>
        </p:spPr>
        <p:txBody>
          <a:bodyPr>
            <a:normAutofit/>
          </a:bodyPr>
          <a:lstStyle/>
          <a:p>
            <a:pPr marL="0" indent="0">
              <a:buNone/>
            </a:pPr>
            <a:r>
              <a:rPr lang="en-GB" sz="1200" b="1"/>
              <a:t>Incidents Attended</a:t>
            </a:r>
          </a:p>
          <a:p>
            <a:pPr marL="0" indent="0">
              <a:buNone/>
            </a:pPr>
            <a:r>
              <a:rPr lang="en-GB" sz="1200"/>
              <a:t>The calls received into the Control room resulted in mobilising to 8,661 incidents between April and August 2025</a:t>
            </a:r>
          </a:p>
          <a:p>
            <a:r>
              <a:rPr lang="en-GB" sz="1200"/>
              <a:t>The majority of fires attended were outdoor and rubbish fires</a:t>
            </a:r>
          </a:p>
          <a:p>
            <a:r>
              <a:rPr lang="en-GB" sz="1200"/>
              <a:t>23% of special service incidents were to gain entry, and a further 20% were to assist other agencies.</a:t>
            </a:r>
          </a:p>
          <a:p>
            <a:r>
              <a:rPr lang="en-GB" sz="1200"/>
              <a:t>Most of the false alarms attended were to automatic fire alarms in domestic properties.</a:t>
            </a:r>
          </a:p>
        </p:txBody>
      </p:sp>
      <p:sp>
        <p:nvSpPr>
          <p:cNvPr id="6" name="TextBox 5">
            <a:extLst>
              <a:ext uri="{FF2B5EF4-FFF2-40B4-BE49-F238E27FC236}">
                <a16:creationId xmlns:a16="http://schemas.microsoft.com/office/drawing/2014/main" id="{F3BCD487-386D-221C-3CFF-98C072DE8E5D}"/>
              </a:ext>
            </a:extLst>
          </p:cNvPr>
          <p:cNvSpPr txBox="1"/>
          <p:nvPr/>
        </p:nvSpPr>
        <p:spPr>
          <a:xfrm>
            <a:off x="7075054" y="5437551"/>
            <a:ext cx="4897581" cy="400110"/>
          </a:xfrm>
          <a:prstGeom prst="rect">
            <a:avLst/>
          </a:prstGeom>
          <a:noFill/>
        </p:spPr>
        <p:txBody>
          <a:bodyPr wrap="square" rtlCol="0">
            <a:spAutoFit/>
          </a:bodyPr>
          <a:lstStyle/>
          <a:p>
            <a:r>
              <a:rPr lang="en-GB" sz="1000" i="1"/>
              <a:t>Please note: these figures include over the border attendances which are not included in performance indicator reporting. They will not match the totals shown on subsequent slides</a:t>
            </a:r>
          </a:p>
        </p:txBody>
      </p:sp>
      <p:pic>
        <p:nvPicPr>
          <p:cNvPr id="2" name="Picture 1">
            <a:extLst>
              <a:ext uri="{FF2B5EF4-FFF2-40B4-BE49-F238E27FC236}">
                <a16:creationId xmlns:a16="http://schemas.microsoft.com/office/drawing/2014/main" id="{864E2884-06FA-EAF3-5728-D8E221F2DD1D}"/>
              </a:ext>
            </a:extLst>
          </p:cNvPr>
          <p:cNvPicPr>
            <a:picLocks noChangeAspect="1"/>
          </p:cNvPicPr>
          <p:nvPr/>
        </p:nvPicPr>
        <p:blipFill>
          <a:blip r:embed="rId3"/>
          <a:stretch>
            <a:fillRect/>
          </a:stretch>
        </p:blipFill>
        <p:spPr>
          <a:xfrm>
            <a:off x="479480" y="2420394"/>
            <a:ext cx="4584589" cy="3121423"/>
          </a:xfrm>
          <a:prstGeom prst="rect">
            <a:avLst/>
          </a:prstGeom>
        </p:spPr>
      </p:pic>
      <p:pic>
        <p:nvPicPr>
          <p:cNvPr id="4" name="Picture 3">
            <a:extLst>
              <a:ext uri="{FF2B5EF4-FFF2-40B4-BE49-F238E27FC236}">
                <a16:creationId xmlns:a16="http://schemas.microsoft.com/office/drawing/2014/main" id="{7875E501-CAF3-5508-41D6-91CD3F5B85EF}"/>
              </a:ext>
            </a:extLst>
          </p:cNvPr>
          <p:cNvPicPr>
            <a:picLocks noChangeAspect="1"/>
          </p:cNvPicPr>
          <p:nvPr/>
        </p:nvPicPr>
        <p:blipFill>
          <a:blip r:embed="rId4"/>
          <a:stretch>
            <a:fillRect/>
          </a:stretch>
        </p:blipFill>
        <p:spPr>
          <a:xfrm>
            <a:off x="7183844" y="2675511"/>
            <a:ext cx="4680000" cy="2674287"/>
          </a:xfrm>
          <a:prstGeom prst="rect">
            <a:avLst/>
          </a:prstGeom>
        </p:spPr>
      </p:pic>
    </p:spTree>
    <p:extLst>
      <p:ext uri="{BB962C8B-B14F-4D97-AF65-F5344CB8AC3E}">
        <p14:creationId xmlns:p14="http://schemas.microsoft.com/office/powerpoint/2010/main" val="30324589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168E916-F6B5-0BC3-2076-0058A4DC7344}"/>
              </a:ext>
            </a:extLst>
          </p:cNvPr>
          <p:cNvSpPr>
            <a:spLocks noGrp="1"/>
          </p:cNvSpPr>
          <p:nvPr>
            <p:ph idx="1"/>
          </p:nvPr>
        </p:nvSpPr>
        <p:spPr>
          <a:xfrm>
            <a:off x="514930" y="218500"/>
            <a:ext cx="5181603" cy="1349529"/>
          </a:xfrm>
        </p:spPr>
        <p:txBody>
          <a:bodyPr>
            <a:normAutofit fontScale="92500"/>
          </a:bodyPr>
          <a:lstStyle/>
          <a:p>
            <a:pPr marL="0" lvl="0" indent="0" fontAlgn="base" hangingPunct="0">
              <a:lnSpc>
                <a:spcPct val="150000"/>
              </a:lnSpc>
              <a:buNone/>
            </a:pPr>
            <a:r>
              <a:rPr lang="en-GB" sz="1200" b="1" kern="14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Road Traffic Collisions</a:t>
            </a:r>
            <a:endParaRPr lang="en-GB" sz="1200" b="1">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marL="171450" indent="-171450" fontAlgn="base" hangingPunct="0">
              <a:lnSpc>
                <a:spcPct val="150000"/>
              </a:lnSpc>
              <a:buFont typeface="Arial" panose="020B0604020202020204" pitchFamily="34" charset="0"/>
              <a:buChar char="•"/>
            </a:pPr>
            <a:r>
              <a:rPr lang="en-GB" sz="1200" kern="1400">
                <a:solidFill>
                  <a:schemeClr val="tx1"/>
                </a:solidFill>
                <a:latin typeface="Arial" panose="020B0604020202020204" pitchFamily="34" charset="0"/>
                <a:ea typeface="Times New Roman" panose="02020603050405020304" pitchFamily="18" charset="0"/>
                <a:cs typeface="Times New Roman" panose="02020603050405020304" pitchFamily="18" charset="0"/>
              </a:rPr>
              <a:t>485</a:t>
            </a:r>
            <a:r>
              <a:rPr lang="en-GB" sz="1200" kern="14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road traffic collisions were attended (excluding those where no action was needed) between April and August 2025. The vast majority of incidents have needed o</a:t>
            </a:r>
            <a:r>
              <a:rPr lang="en-GB" sz="1200" kern="1400">
                <a:solidFill>
                  <a:schemeClr val="tx1"/>
                </a:solidFill>
                <a:latin typeface="Arial" panose="020B0604020202020204" pitchFamily="34" charset="0"/>
                <a:ea typeface="Times New Roman" panose="02020603050405020304" pitchFamily="18" charset="0"/>
                <a:cs typeface="Times New Roman" panose="02020603050405020304" pitchFamily="18" charset="0"/>
              </a:rPr>
              <a:t>ur</a:t>
            </a:r>
            <a:r>
              <a:rPr lang="en-GB" sz="1200" kern="14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attendance to make either the scene or the vehicle safe only. </a:t>
            </a:r>
            <a:endParaRPr lang="en-GB"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marL="171450" indent="-171450" fontAlgn="base" hangingPunct="0">
              <a:lnSpc>
                <a:spcPct val="150000"/>
              </a:lnSpc>
              <a:buFont typeface="Arial" panose="020B0604020202020204" pitchFamily="34" charset="0"/>
              <a:buChar char="•"/>
            </a:pPr>
            <a:endParaRPr lang="en-GB" sz="1200" kern="14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p>
            <a:pPr marL="171450" indent="-171450" fontAlgn="base" hangingPunct="0">
              <a:lnSpc>
                <a:spcPct val="150000"/>
              </a:lnSpc>
              <a:buFont typeface="Arial" panose="020B0604020202020204" pitchFamily="34" charset="0"/>
              <a:buChar char="•"/>
            </a:pPr>
            <a:endParaRPr lang="en-GB" sz="1200" kern="1400">
              <a:solidFill>
                <a:schemeClr val="tx1"/>
              </a:solidFill>
              <a:latin typeface="Arial" panose="020B0604020202020204" pitchFamily="34" charset="0"/>
              <a:ea typeface="Times New Roman" panose="02020603050405020304" pitchFamily="18" charset="0"/>
              <a:cs typeface="Times New Roman" panose="02020603050405020304" pitchFamily="18" charset="0"/>
            </a:endParaRPr>
          </a:p>
          <a:p>
            <a:pPr marL="171450" indent="-171450" fontAlgn="base" hangingPunct="0">
              <a:lnSpc>
                <a:spcPct val="150000"/>
              </a:lnSpc>
              <a:buFont typeface="Arial" panose="020B0604020202020204" pitchFamily="34" charset="0"/>
              <a:buChar char="•"/>
            </a:pPr>
            <a:endParaRPr lang="en-GB" sz="1200" kern="14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p>
            <a:pPr marL="171450" indent="-171450" fontAlgn="base" hangingPunct="0">
              <a:lnSpc>
                <a:spcPct val="150000"/>
              </a:lnSpc>
              <a:buFont typeface="Arial" panose="020B0604020202020204" pitchFamily="34" charset="0"/>
              <a:buChar char="•"/>
            </a:pPr>
            <a:endParaRPr lang="en-GB" sz="1200" kern="1400">
              <a:solidFill>
                <a:schemeClr val="tx1"/>
              </a:solidFill>
              <a:latin typeface="Arial" panose="020B0604020202020204" pitchFamily="34" charset="0"/>
              <a:ea typeface="Times New Roman" panose="02020603050405020304" pitchFamily="18" charset="0"/>
              <a:cs typeface="Times New Roman" panose="02020603050405020304" pitchFamily="18" charset="0"/>
            </a:endParaRPr>
          </a:p>
          <a:p>
            <a:pPr marL="171450" indent="-171450" fontAlgn="base" hangingPunct="0">
              <a:lnSpc>
                <a:spcPct val="150000"/>
              </a:lnSpc>
              <a:buFont typeface="Arial" panose="020B0604020202020204" pitchFamily="34" charset="0"/>
              <a:buChar char="•"/>
            </a:pPr>
            <a:endParaRPr lang="en-GB" sz="1200" kern="14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p>
            <a:pPr marL="171450" indent="-171450" fontAlgn="base" hangingPunct="0">
              <a:lnSpc>
                <a:spcPct val="150000"/>
              </a:lnSpc>
              <a:buFont typeface="Arial" panose="020B0604020202020204" pitchFamily="34" charset="0"/>
              <a:buChar char="•"/>
            </a:pPr>
            <a:endParaRPr lang="en-GB" sz="1200" kern="1400">
              <a:solidFill>
                <a:schemeClr val="tx1"/>
              </a:solidFill>
              <a:latin typeface="Arial" panose="020B0604020202020204" pitchFamily="34" charset="0"/>
              <a:ea typeface="Times New Roman" panose="02020603050405020304" pitchFamily="18" charset="0"/>
              <a:cs typeface="Times New Roman" panose="02020603050405020304" pitchFamily="18" charset="0"/>
            </a:endParaRPr>
          </a:p>
          <a:p>
            <a:pPr marL="171450" indent="-171450" fontAlgn="base" hangingPunct="0">
              <a:lnSpc>
                <a:spcPct val="150000"/>
              </a:lnSpc>
              <a:buFont typeface="Arial" panose="020B0604020202020204" pitchFamily="34" charset="0"/>
              <a:buChar char="•"/>
            </a:pPr>
            <a:endParaRPr lang="en-GB" sz="1200" kern="14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p>
            <a:pPr marL="171450" indent="-171450" fontAlgn="base" hangingPunct="0">
              <a:lnSpc>
                <a:spcPct val="150000"/>
              </a:lnSpc>
              <a:buFont typeface="Arial" panose="020B0604020202020204" pitchFamily="34" charset="0"/>
              <a:buChar char="•"/>
            </a:pPr>
            <a:endParaRPr lang="en-GB" sz="1200" kern="14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p>
            <a:pPr marL="171450" indent="-171450" fontAlgn="base" hangingPunct="0">
              <a:lnSpc>
                <a:spcPct val="150000"/>
              </a:lnSpc>
              <a:buFont typeface="Arial" panose="020B0604020202020204" pitchFamily="34" charset="0"/>
              <a:buChar char="•"/>
            </a:pPr>
            <a:endParaRPr lang="en-GB" sz="1400" kern="14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p>
            <a:pPr marL="0" indent="0">
              <a:buNone/>
            </a:pPr>
            <a:endParaRPr lang="en-GB"/>
          </a:p>
        </p:txBody>
      </p:sp>
      <p:sp>
        <p:nvSpPr>
          <p:cNvPr id="7" name="TextBox 6">
            <a:extLst>
              <a:ext uri="{FF2B5EF4-FFF2-40B4-BE49-F238E27FC236}">
                <a16:creationId xmlns:a16="http://schemas.microsoft.com/office/drawing/2014/main" id="{D1382049-D717-3870-A12E-EBAB79511641}"/>
              </a:ext>
            </a:extLst>
          </p:cNvPr>
          <p:cNvSpPr txBox="1"/>
          <p:nvPr/>
        </p:nvSpPr>
        <p:spPr>
          <a:xfrm>
            <a:off x="514930" y="4354406"/>
            <a:ext cx="5181603" cy="889154"/>
          </a:xfrm>
          <a:prstGeom prst="rect">
            <a:avLst/>
          </a:prstGeom>
          <a:noFill/>
        </p:spPr>
        <p:txBody>
          <a:bodyPr wrap="square">
            <a:spAutoFit/>
          </a:bodyPr>
          <a:lstStyle/>
          <a:p>
            <a:pPr marL="171450" indent="-171450" fontAlgn="base" hangingPunct="0">
              <a:lnSpc>
                <a:spcPct val="150000"/>
              </a:lnSpc>
              <a:buFont typeface="Arial" panose="020B0604020202020204" pitchFamily="34" charset="0"/>
              <a:buChar char="•"/>
            </a:pPr>
            <a:endParaRPr lang="en-GB" sz="1200" kern="14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p>
            <a:pPr marL="171450" indent="-171450" fontAlgn="base" hangingPunct="0">
              <a:lnSpc>
                <a:spcPct val="150000"/>
              </a:lnSpc>
              <a:buFont typeface="Arial" panose="020B0604020202020204" pitchFamily="34" charset="0"/>
              <a:buChar char="•"/>
            </a:pPr>
            <a:r>
              <a:rPr lang="en-GB" sz="1200" kern="14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As a result of these incidents </a:t>
            </a:r>
            <a:r>
              <a:rPr lang="en-GB" sz="1200" kern="1400">
                <a:solidFill>
                  <a:schemeClr val="tx1"/>
                </a:solidFill>
                <a:latin typeface="Arial" panose="020B0604020202020204" pitchFamily="34" charset="0"/>
                <a:ea typeface="Times New Roman" panose="02020603050405020304" pitchFamily="18" charset="0"/>
                <a:cs typeface="Times New Roman" panose="02020603050405020304" pitchFamily="18" charset="0"/>
              </a:rPr>
              <a:t>three</a:t>
            </a:r>
            <a:r>
              <a:rPr lang="en-GB" sz="1200" kern="14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people died and 55 were seriously injured.</a:t>
            </a:r>
            <a:endParaRPr lang="en-GB"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p:txBody>
      </p:sp>
      <p:sp>
        <p:nvSpPr>
          <p:cNvPr id="8" name="Content Placeholder 5">
            <a:extLst>
              <a:ext uri="{FF2B5EF4-FFF2-40B4-BE49-F238E27FC236}">
                <a16:creationId xmlns:a16="http://schemas.microsoft.com/office/drawing/2014/main" id="{002EF3CB-D231-772E-0C5E-E37E8FC99752}"/>
              </a:ext>
            </a:extLst>
          </p:cNvPr>
          <p:cNvSpPr txBox="1">
            <a:spLocks/>
          </p:cNvSpPr>
          <p:nvPr/>
        </p:nvSpPr>
        <p:spPr>
          <a:xfrm>
            <a:off x="6096000" y="260063"/>
            <a:ext cx="5768221" cy="1153101"/>
          </a:xfrm>
          <a:prstGeom prst="rect">
            <a:avLst/>
          </a:prstGeom>
          <a:noFill/>
          <a:ln>
            <a:noFill/>
          </a:ln>
        </p:spPr>
        <p:txBody>
          <a:bodyPr vert="horz" wrap="square" lIns="91440" tIns="45720" rIns="91440" bIns="45720" anchor="t" anchorCtr="0" compatLnSpc="1">
            <a:noAutofit/>
          </a:bodyPr>
          <a:lst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Arial"/>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Arial"/>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Arial"/>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Arial"/>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Aria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hangingPunct="0">
              <a:lnSpc>
                <a:spcPct val="100000"/>
              </a:lnSpc>
              <a:buFont typeface="Arial" pitchFamily="34"/>
              <a:buNone/>
            </a:pPr>
            <a:r>
              <a:rPr lang="en-GB" sz="1200" b="1" kern="1400">
                <a:solidFill>
                  <a:schemeClr val="tx1"/>
                </a:solidFill>
                <a:latin typeface="Arial" panose="020B0604020202020204" pitchFamily="34" charset="0"/>
                <a:ea typeface="Times New Roman" panose="02020603050405020304" pitchFamily="18" charset="0"/>
                <a:cs typeface="Times New Roman" panose="02020603050405020304" pitchFamily="18" charset="0"/>
              </a:rPr>
              <a:t>Fire Incidents</a:t>
            </a:r>
            <a:endParaRPr lang="en-GB" sz="1200" b="1">
              <a:solidFill>
                <a:schemeClr val="tx1"/>
              </a:solidFill>
              <a:latin typeface="Arial" panose="020B0604020202020204" pitchFamily="34" charset="0"/>
              <a:ea typeface="Calibri" panose="020F0502020204030204" pitchFamily="34" charset="0"/>
              <a:cs typeface="Times New Roman" panose="02020603050405020304" pitchFamily="18" charset="0"/>
            </a:endParaRPr>
          </a:p>
          <a:p>
            <a:pPr fontAlgn="base" hangingPunct="0">
              <a:lnSpc>
                <a:spcPct val="150000"/>
              </a:lnSpc>
            </a:pPr>
            <a:r>
              <a:rPr lang="en-GB" sz="1200" kern="1400">
                <a:solidFill>
                  <a:schemeClr val="tx1"/>
                </a:solidFill>
                <a:latin typeface="Arial" panose="020B0604020202020204" pitchFamily="34" charset="0"/>
                <a:ea typeface="Times New Roman" panose="02020603050405020304" pitchFamily="18" charset="0"/>
                <a:cs typeface="Times New Roman" panose="02020603050405020304" pitchFamily="18" charset="0"/>
              </a:rPr>
              <a:t>Attended 2,581, fires of all types; which is 25% more than the same period the year before, owing to warmer, drier weather and subsequently more outdoor fires. </a:t>
            </a:r>
            <a:endParaRPr lang="en-GB" sz="1200">
              <a:solidFill>
                <a:schemeClr val="tx1"/>
              </a:solidFill>
              <a:latin typeface="Arial" panose="020B060402020202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E60F0DC3-44FB-5AE3-553F-A2AE68139EFF}"/>
              </a:ext>
            </a:extLst>
          </p:cNvPr>
          <p:cNvSpPr txBox="1"/>
          <p:nvPr/>
        </p:nvSpPr>
        <p:spPr>
          <a:xfrm>
            <a:off x="6096000" y="3456931"/>
            <a:ext cx="6096000" cy="2274149"/>
          </a:xfrm>
          <a:prstGeom prst="rect">
            <a:avLst/>
          </a:prstGeom>
          <a:noFill/>
        </p:spPr>
        <p:txBody>
          <a:bodyPr wrap="square">
            <a:spAutoFit/>
          </a:bodyPr>
          <a:lstStyle/>
          <a:p>
            <a:pPr marL="171450" indent="-171450" fontAlgn="base" hangingPunct="0">
              <a:lnSpc>
                <a:spcPct val="150000"/>
              </a:lnSpc>
              <a:buFont typeface="Arial" panose="020B0604020202020204" pitchFamily="34" charset="0"/>
              <a:buChar char="•"/>
            </a:pPr>
            <a:r>
              <a:rPr lang="en-GB" sz="1200" kern="1400">
                <a:solidFill>
                  <a:schemeClr val="tx1"/>
                </a:solidFill>
                <a:latin typeface="Arial" panose="020B0604020202020204" pitchFamily="34" charset="0"/>
                <a:ea typeface="Times New Roman" panose="02020603050405020304" pitchFamily="18" charset="0"/>
                <a:cs typeface="Times New Roman" panose="02020603050405020304" pitchFamily="18" charset="0"/>
              </a:rPr>
              <a:t>Attended </a:t>
            </a:r>
            <a:r>
              <a:rPr lang="en-GB" sz="1200" kern="1400">
                <a:latin typeface="Arial" panose="020B0604020202020204" pitchFamily="34" charset="0"/>
                <a:ea typeface="Times New Roman" panose="02020603050405020304" pitchFamily="18" charset="0"/>
                <a:cs typeface="Times New Roman" panose="02020603050405020304" pitchFamily="18" charset="0"/>
              </a:rPr>
              <a:t>232</a:t>
            </a:r>
            <a:r>
              <a:rPr lang="en-GB" sz="1200" kern="1400">
                <a:solidFill>
                  <a:schemeClr val="tx1"/>
                </a:solidFill>
                <a:latin typeface="Arial" panose="020B0604020202020204" pitchFamily="34" charset="0"/>
                <a:ea typeface="Times New Roman" panose="02020603050405020304" pitchFamily="18" charset="0"/>
                <a:cs typeface="Times New Roman" panose="02020603050405020304" pitchFamily="18" charset="0"/>
              </a:rPr>
              <a:t> accidental fires in the home (not including chimney fires); which is slightly higher than the number attended in the previous year (219). This Authority reported the lowest ever number of fires in the home in 2023/24, and despite the increase last year, overall the number of fires in the home remains low.</a:t>
            </a:r>
            <a:endParaRPr lang="en-GB" sz="1200">
              <a:solidFill>
                <a:schemeClr val="tx1"/>
              </a:solidFill>
              <a:latin typeface="Arial" panose="020B0604020202020204" pitchFamily="34" charset="0"/>
              <a:ea typeface="Calibri" panose="020F0502020204030204" pitchFamily="34" charset="0"/>
              <a:cs typeface="Times New Roman" panose="02020603050405020304" pitchFamily="18" charset="0"/>
            </a:endParaRPr>
          </a:p>
          <a:p>
            <a:pPr marL="171450" indent="-171450" fontAlgn="base" hangingPunct="0">
              <a:lnSpc>
                <a:spcPct val="150000"/>
              </a:lnSpc>
              <a:buFont typeface="Arial" panose="020B0604020202020204" pitchFamily="34" charset="0"/>
              <a:buChar char="•"/>
            </a:pPr>
            <a:r>
              <a:rPr lang="en-GB" sz="1200" kern="1400">
                <a:solidFill>
                  <a:schemeClr val="tx1"/>
                </a:solidFill>
                <a:latin typeface="Arial" panose="020B0604020202020204" pitchFamily="34" charset="0"/>
                <a:ea typeface="Times New Roman" panose="02020603050405020304" pitchFamily="18" charset="0"/>
                <a:cs typeface="Times New Roman" panose="02020603050405020304" pitchFamily="18" charset="0"/>
              </a:rPr>
              <a:t>Accidental fires account for </a:t>
            </a:r>
            <a:r>
              <a:rPr lang="en-GB" sz="1200" kern="1400">
                <a:latin typeface="Arial" panose="020B0604020202020204" pitchFamily="34" charset="0"/>
                <a:ea typeface="Times New Roman" panose="02020603050405020304" pitchFamily="18" charset="0"/>
                <a:cs typeface="Times New Roman" panose="02020603050405020304" pitchFamily="18" charset="0"/>
              </a:rPr>
              <a:t>60</a:t>
            </a:r>
            <a:r>
              <a:rPr lang="en-GB" sz="1200" kern="1400">
                <a:solidFill>
                  <a:schemeClr val="tx1"/>
                </a:solidFill>
                <a:latin typeface="Arial" panose="020B0604020202020204" pitchFamily="34" charset="0"/>
                <a:ea typeface="Times New Roman" panose="02020603050405020304" pitchFamily="18" charset="0"/>
                <a:cs typeface="Times New Roman" panose="02020603050405020304" pitchFamily="18" charset="0"/>
              </a:rPr>
              <a:t>.9% of the total fires attended. As a result of these fires, one person has died, six people suffered serious injuries and </a:t>
            </a:r>
            <a:r>
              <a:rPr lang="en-GB" sz="1200" kern="1400">
                <a:latin typeface="Arial" panose="020B0604020202020204" pitchFamily="34" charset="0"/>
                <a:ea typeface="Times New Roman" panose="02020603050405020304" pitchFamily="18" charset="0"/>
                <a:cs typeface="Times New Roman" panose="02020603050405020304" pitchFamily="18" charset="0"/>
              </a:rPr>
              <a:t>27</a:t>
            </a:r>
            <a:r>
              <a:rPr lang="en-GB" sz="1200" kern="1400">
                <a:solidFill>
                  <a:schemeClr val="tx1"/>
                </a:solidFill>
                <a:latin typeface="Arial" panose="020B0604020202020204" pitchFamily="34" charset="0"/>
                <a:ea typeface="Times New Roman" panose="02020603050405020304" pitchFamily="18" charset="0"/>
                <a:cs typeface="Times New Roman" panose="02020603050405020304" pitchFamily="18" charset="0"/>
              </a:rPr>
              <a:t> people have suffered ‘slight’ fire-related injuries.</a:t>
            </a:r>
            <a:endParaRPr lang="en-GB" sz="1200">
              <a:solidFill>
                <a:schemeClr val="tx1"/>
              </a:solidFill>
              <a:latin typeface="Arial" panose="020B0604020202020204" pitchFamily="34" charset="0"/>
              <a:ea typeface="Calibri" panose="020F0502020204030204" pitchFamily="34" charset="0"/>
              <a:cs typeface="Times New Roman" panose="02020603050405020304" pitchFamily="18" charset="0"/>
            </a:endParaRPr>
          </a:p>
          <a:p>
            <a:pPr marL="171450" indent="-171450" fontAlgn="base" hangingPunct="0">
              <a:lnSpc>
                <a:spcPct val="150000"/>
              </a:lnSpc>
              <a:spcAft>
                <a:spcPts val="1000"/>
              </a:spcAft>
              <a:buFont typeface="Arial" panose="020B0604020202020204" pitchFamily="34" charset="0"/>
              <a:buChar char="•"/>
            </a:pPr>
            <a:r>
              <a:rPr lang="en-GB" sz="1200" kern="1400">
                <a:solidFill>
                  <a:schemeClr val="tx1"/>
                </a:solidFill>
                <a:latin typeface="Arial" panose="020B0604020202020204" pitchFamily="34" charset="0"/>
                <a:ea typeface="Times New Roman" panose="02020603050405020304" pitchFamily="18" charset="0"/>
                <a:cs typeface="Times New Roman" panose="02020603050405020304" pitchFamily="18" charset="0"/>
              </a:rPr>
              <a:t>Four people have been slightly injured in deliberate fires</a:t>
            </a:r>
            <a:endParaRPr lang="en-GB" sz="1200" kern="1400">
              <a:solidFill>
                <a:schemeClr val="tx1"/>
              </a:solidFill>
              <a:latin typeface="Arial" panose="020B060402020202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482CD44F-4005-CD07-AA76-36B3B5451B22}"/>
              </a:ext>
            </a:extLst>
          </p:cNvPr>
          <p:cNvPicPr>
            <a:picLocks noChangeAspect="1"/>
          </p:cNvPicPr>
          <p:nvPr/>
        </p:nvPicPr>
        <p:blipFill>
          <a:blip r:embed="rId2"/>
          <a:stretch>
            <a:fillRect/>
          </a:stretch>
        </p:blipFill>
        <p:spPr>
          <a:xfrm>
            <a:off x="591131" y="1413164"/>
            <a:ext cx="4951468" cy="3180842"/>
          </a:xfrm>
          <a:prstGeom prst="rect">
            <a:avLst/>
          </a:prstGeom>
        </p:spPr>
      </p:pic>
      <p:pic>
        <p:nvPicPr>
          <p:cNvPr id="5" name="Picture 4">
            <a:extLst>
              <a:ext uri="{FF2B5EF4-FFF2-40B4-BE49-F238E27FC236}">
                <a16:creationId xmlns:a16="http://schemas.microsoft.com/office/drawing/2014/main" id="{345667EC-6B2F-49E4-3190-7B3DFB85A036}"/>
              </a:ext>
            </a:extLst>
          </p:cNvPr>
          <p:cNvPicPr>
            <a:picLocks noChangeAspect="1"/>
          </p:cNvPicPr>
          <p:nvPr/>
        </p:nvPicPr>
        <p:blipFill>
          <a:blip r:embed="rId3"/>
          <a:stretch>
            <a:fillRect/>
          </a:stretch>
        </p:blipFill>
        <p:spPr>
          <a:xfrm>
            <a:off x="8012221" y="1225067"/>
            <a:ext cx="3852000" cy="2203933"/>
          </a:xfrm>
          <a:prstGeom prst="rect">
            <a:avLst/>
          </a:prstGeom>
        </p:spPr>
      </p:pic>
    </p:spTree>
    <p:extLst>
      <p:ext uri="{BB962C8B-B14F-4D97-AF65-F5344CB8AC3E}">
        <p14:creationId xmlns:p14="http://schemas.microsoft.com/office/powerpoint/2010/main" val="32083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061CF4-A332-6862-C0E9-FF8B455F38DC}"/>
              </a:ext>
            </a:extLst>
          </p:cNvPr>
          <p:cNvSpPr>
            <a:spLocks noGrp="1"/>
          </p:cNvSpPr>
          <p:nvPr>
            <p:ph idx="1"/>
          </p:nvPr>
        </p:nvSpPr>
        <p:spPr>
          <a:xfrm>
            <a:off x="838203" y="585628"/>
            <a:ext cx="10515600" cy="2240700"/>
          </a:xfrm>
        </p:spPr>
        <p:txBody>
          <a:bodyPr>
            <a:normAutofit/>
          </a:bodyPr>
          <a:lstStyle/>
          <a:p>
            <a:pPr marL="0" lvl="0" indent="0" fontAlgn="base" hangingPunct="0">
              <a:lnSpc>
                <a:spcPct val="150000"/>
              </a:lnSpc>
              <a:buNone/>
            </a:pPr>
            <a:r>
              <a:rPr lang="en-GB" sz="1600" b="1" kern="14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Response times</a:t>
            </a:r>
            <a:endParaRPr lang="en-GB" sz="1600" b="1">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fontAlgn="base" hangingPunct="0">
              <a:lnSpc>
                <a:spcPct val="150000"/>
              </a:lnSpc>
              <a:buFont typeface="Symbol" panose="05050102010706020507" pitchFamily="18" charset="2"/>
              <a:buChar char=""/>
            </a:pPr>
            <a:endParaRPr lang="en-GB" sz="1600" b="1" kern="14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fontAlgn="base" hangingPunct="0">
              <a:lnSpc>
                <a:spcPct val="150000"/>
              </a:lnSpc>
              <a:buFont typeface="Symbol" panose="05050102010706020507" pitchFamily="18" charset="2"/>
              <a:buChar char=""/>
            </a:pPr>
            <a:endParaRPr lang="en-GB" sz="1600" b="1" kern="1400">
              <a:solidFill>
                <a:schemeClr val="tx1"/>
              </a:solidFill>
              <a:latin typeface="Arial" panose="020B0604020202020204" pitchFamily="34" charset="0"/>
              <a:ea typeface="Times New Roman" panose="02020603050405020304" pitchFamily="18" charset="0"/>
              <a:cs typeface="Times New Roman" panose="02020603050405020304" pitchFamily="18" charset="0"/>
            </a:endParaRPr>
          </a:p>
          <a:p>
            <a:pPr marL="0" lvl="0" indent="0" fontAlgn="base" hangingPunct="0">
              <a:lnSpc>
                <a:spcPct val="150000"/>
              </a:lnSpc>
              <a:buNone/>
            </a:pPr>
            <a:endParaRPr lang="en-GB" sz="1600" b="1" kern="14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fontAlgn="base" hangingPunct="0">
              <a:lnSpc>
                <a:spcPct val="150000"/>
              </a:lnSpc>
              <a:buFont typeface="Symbol" panose="05050102010706020507" pitchFamily="18" charset="2"/>
              <a:buChar char=""/>
            </a:pPr>
            <a:endParaRPr lang="en-GB" sz="1600" b="1" kern="14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p>
            <a:pPr lvl="1" fontAlgn="base" hangingPunct="0">
              <a:lnSpc>
                <a:spcPct val="150000"/>
              </a:lnSpc>
              <a:spcAft>
                <a:spcPts val="1000"/>
              </a:spcAft>
            </a:pPr>
            <a:endParaRPr lang="en-GB" sz="1600" kern="1400">
              <a:solidFill>
                <a:schemeClr val="tx1"/>
              </a:solidFill>
              <a:latin typeface="Arial" panose="020B0604020202020204" pitchFamily="34" charset="0"/>
              <a:ea typeface="Calibri" panose="020F0502020204030204" pitchFamily="34" charset="0"/>
              <a:cs typeface="Times New Roman" panose="02020603050405020304" pitchFamily="18" charset="0"/>
            </a:endParaRPr>
          </a:p>
          <a:p>
            <a:pPr lvl="1" fontAlgn="base" hangingPunct="0">
              <a:lnSpc>
                <a:spcPct val="150000"/>
              </a:lnSpc>
              <a:spcAft>
                <a:spcPts val="1000"/>
              </a:spcAft>
            </a:pPr>
            <a:endParaRPr lang="en-GB" sz="1600" kern="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endParaRPr lang="en-GB"/>
          </a:p>
        </p:txBody>
      </p:sp>
      <p:sp>
        <p:nvSpPr>
          <p:cNvPr id="7" name="TextBox 6">
            <a:extLst>
              <a:ext uri="{FF2B5EF4-FFF2-40B4-BE49-F238E27FC236}">
                <a16:creationId xmlns:a16="http://schemas.microsoft.com/office/drawing/2014/main" id="{21D4044F-03D3-5CFB-2CED-DBEB2E09E923}"/>
              </a:ext>
            </a:extLst>
          </p:cNvPr>
          <p:cNvSpPr txBox="1"/>
          <p:nvPr/>
        </p:nvSpPr>
        <p:spPr>
          <a:xfrm>
            <a:off x="2190672" y="1147728"/>
            <a:ext cx="4384552" cy="612155"/>
          </a:xfrm>
          <a:prstGeom prst="rect">
            <a:avLst/>
          </a:prstGeom>
          <a:noFill/>
        </p:spPr>
        <p:txBody>
          <a:bodyPr wrap="square">
            <a:spAutoFit/>
          </a:bodyPr>
          <a:lstStyle/>
          <a:p>
            <a:pPr fontAlgn="base" hangingPunct="0">
              <a:lnSpc>
                <a:spcPct val="150000"/>
              </a:lnSpc>
            </a:pPr>
            <a:r>
              <a:rPr lang="en-GB" sz="1200" kern="14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Emergency </a:t>
            </a:r>
            <a:r>
              <a:rPr lang="en-GB" sz="1200" kern="1400">
                <a:latin typeface="Arial" panose="020B0604020202020204" pitchFamily="34" charset="0"/>
                <a:ea typeface="Times New Roman" panose="02020603050405020304" pitchFamily="18" charset="0"/>
                <a:cs typeface="Times New Roman" panose="02020603050405020304" pitchFamily="18" charset="0"/>
              </a:rPr>
              <a:t>urban incidents </a:t>
            </a:r>
            <a:r>
              <a:rPr lang="en-GB" sz="1200" kern="14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within 9 minutes (target 75%)</a:t>
            </a:r>
          </a:p>
          <a:p>
            <a:pPr marL="457200" lvl="1" indent="0" fontAlgn="base" hangingPunct="0">
              <a:lnSpc>
                <a:spcPct val="150000"/>
              </a:lnSpc>
              <a:buNone/>
            </a:pPr>
            <a:endParaRPr lang="en-GB" sz="1200" kern="1400">
              <a:latin typeface="Arial" panose="020B060402020202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C998BEF2-7F24-E122-F3E6-ED586A848D17}"/>
              </a:ext>
            </a:extLst>
          </p:cNvPr>
          <p:cNvSpPr txBox="1"/>
          <p:nvPr/>
        </p:nvSpPr>
        <p:spPr>
          <a:xfrm>
            <a:off x="1764145" y="2070315"/>
            <a:ext cx="6096000" cy="335156"/>
          </a:xfrm>
          <a:prstGeom prst="rect">
            <a:avLst/>
          </a:prstGeom>
          <a:noFill/>
        </p:spPr>
        <p:txBody>
          <a:bodyPr wrap="square">
            <a:spAutoFit/>
          </a:bodyPr>
          <a:lstStyle/>
          <a:p>
            <a:pPr marL="457200" lvl="1" indent="0" fontAlgn="base" hangingPunct="0">
              <a:lnSpc>
                <a:spcPct val="150000"/>
              </a:lnSpc>
              <a:buNone/>
            </a:pPr>
            <a:r>
              <a:rPr lang="en-GB" sz="1200" kern="14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Emergency rural incidents within 15 minutes (target 75%) </a:t>
            </a:r>
            <a:endParaRPr lang="en-GB"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3F99EF77-5283-83A2-9F81-38722E47F055}"/>
              </a:ext>
            </a:extLst>
          </p:cNvPr>
          <p:cNvSpPr txBox="1"/>
          <p:nvPr/>
        </p:nvSpPr>
        <p:spPr>
          <a:xfrm>
            <a:off x="838197" y="2850113"/>
            <a:ext cx="2847112" cy="2274149"/>
          </a:xfrm>
          <a:prstGeom prst="rect">
            <a:avLst/>
          </a:prstGeom>
          <a:noFill/>
        </p:spPr>
        <p:txBody>
          <a:bodyPr wrap="square">
            <a:spAutoFit/>
          </a:bodyPr>
          <a:lstStyle/>
          <a:p>
            <a:pPr lvl="0" fontAlgn="base" hangingPunct="0">
              <a:lnSpc>
                <a:spcPct val="150000"/>
              </a:lnSpc>
            </a:pPr>
            <a:r>
              <a:rPr lang="en-GB" sz="1200" b="1" kern="14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Availability</a:t>
            </a:r>
            <a:endParaRPr lang="en-GB" sz="1200" b="1">
              <a:latin typeface="Arial" panose="020B0604020202020204" pitchFamily="34" charset="0"/>
              <a:ea typeface="Times New Roman" panose="02020603050405020304" pitchFamily="18" charset="0"/>
              <a:cs typeface="Times New Roman" panose="02020603050405020304" pitchFamily="18" charset="0"/>
            </a:endParaRPr>
          </a:p>
          <a:p>
            <a:pPr lvl="0" fontAlgn="base" hangingPunct="0">
              <a:lnSpc>
                <a:spcPct val="150000"/>
              </a:lnSpc>
            </a:pPr>
            <a:r>
              <a:rPr lang="en-GB" sz="1200" kern="14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So far this year the average number of fire engines available has been 34 during the day (9am-6pm) and 44 in the evening (6pm to 9am). </a:t>
            </a:r>
            <a:r>
              <a:rPr lang="en-GB" sz="1200">
                <a:effectLst/>
                <a:latin typeface="Arial" panose="020B0604020202020204" pitchFamily="34" charset="0"/>
                <a:ea typeface="Calibri" panose="020F0502020204030204" pitchFamily="34" charset="0"/>
                <a:cs typeface="Times New Roman" panose="02020603050405020304" pitchFamily="18" charset="0"/>
              </a:rPr>
              <a:t>We aim to have 32-44 fire engines available, known as our standard operating level. We often exceed this level at night. </a:t>
            </a:r>
          </a:p>
        </p:txBody>
      </p:sp>
      <p:sp>
        <p:nvSpPr>
          <p:cNvPr id="12" name="TextBox 11">
            <a:extLst>
              <a:ext uri="{FF2B5EF4-FFF2-40B4-BE49-F238E27FC236}">
                <a16:creationId xmlns:a16="http://schemas.microsoft.com/office/drawing/2014/main" id="{18564109-E0FA-EC4B-13B7-FCDB574DAA4F}"/>
              </a:ext>
            </a:extLst>
          </p:cNvPr>
          <p:cNvSpPr txBox="1"/>
          <p:nvPr/>
        </p:nvSpPr>
        <p:spPr>
          <a:xfrm>
            <a:off x="6609546" y="1119683"/>
            <a:ext cx="5231472" cy="400110"/>
          </a:xfrm>
          <a:prstGeom prst="rect">
            <a:avLst/>
          </a:prstGeom>
          <a:noFill/>
        </p:spPr>
        <p:txBody>
          <a:bodyPr wrap="square" rtlCol="0">
            <a:spAutoFit/>
          </a:bodyPr>
          <a:lstStyle/>
          <a:p>
            <a:endParaRPr lang="en-GB" sz="800">
              <a:latin typeface="Arial" panose="020B0604020202020204" pitchFamily="34" charset="0"/>
              <a:cs typeface="Arial" panose="020B0604020202020204" pitchFamily="34" charset="0"/>
            </a:endParaRPr>
          </a:p>
          <a:p>
            <a:r>
              <a:rPr lang="en-GB" sz="1200">
                <a:latin typeface="Arial" panose="020B0604020202020204" pitchFamily="34" charset="0"/>
                <a:cs typeface="Arial" panose="020B0604020202020204" pitchFamily="34" charset="0"/>
              </a:rPr>
              <a:t>Average time from mobilisation to attendance – 7 minutes 57 seconds</a:t>
            </a:r>
          </a:p>
        </p:txBody>
      </p:sp>
      <p:sp>
        <p:nvSpPr>
          <p:cNvPr id="13" name="TextBox 12">
            <a:extLst>
              <a:ext uri="{FF2B5EF4-FFF2-40B4-BE49-F238E27FC236}">
                <a16:creationId xmlns:a16="http://schemas.microsoft.com/office/drawing/2014/main" id="{DEC0BE72-4F8F-7423-1352-C612503209B6}"/>
              </a:ext>
            </a:extLst>
          </p:cNvPr>
          <p:cNvSpPr txBox="1"/>
          <p:nvPr/>
        </p:nvSpPr>
        <p:spPr>
          <a:xfrm>
            <a:off x="6609546" y="2005361"/>
            <a:ext cx="5460069" cy="400110"/>
          </a:xfrm>
          <a:prstGeom prst="rect">
            <a:avLst/>
          </a:prstGeom>
          <a:noFill/>
        </p:spPr>
        <p:txBody>
          <a:bodyPr wrap="square" rtlCol="0">
            <a:spAutoFit/>
          </a:bodyPr>
          <a:lstStyle/>
          <a:p>
            <a:endParaRPr lang="en-GB" sz="800">
              <a:latin typeface="Arial" panose="020B0604020202020204" pitchFamily="34" charset="0"/>
              <a:cs typeface="Arial" panose="020B0604020202020204" pitchFamily="34" charset="0"/>
            </a:endParaRPr>
          </a:p>
          <a:p>
            <a:r>
              <a:rPr lang="en-GB" sz="1200">
                <a:latin typeface="Arial" panose="020B0604020202020204" pitchFamily="34" charset="0"/>
                <a:cs typeface="Arial" panose="020B0604020202020204" pitchFamily="34" charset="0"/>
              </a:rPr>
              <a:t>Average time from mobilisation to attendance – 12 minutes 50 seconds</a:t>
            </a:r>
          </a:p>
        </p:txBody>
      </p:sp>
      <p:sp>
        <p:nvSpPr>
          <p:cNvPr id="15" name="TextBox 14">
            <a:extLst>
              <a:ext uri="{FF2B5EF4-FFF2-40B4-BE49-F238E27FC236}">
                <a16:creationId xmlns:a16="http://schemas.microsoft.com/office/drawing/2014/main" id="{791E1F8D-E3C7-81F9-7DF5-373BAD4FBDF0}"/>
              </a:ext>
            </a:extLst>
          </p:cNvPr>
          <p:cNvSpPr txBox="1"/>
          <p:nvPr/>
        </p:nvSpPr>
        <p:spPr>
          <a:xfrm>
            <a:off x="838197" y="5232003"/>
            <a:ext cx="11002821" cy="612155"/>
          </a:xfrm>
          <a:prstGeom prst="rect">
            <a:avLst/>
          </a:prstGeom>
          <a:noFill/>
        </p:spPr>
        <p:txBody>
          <a:bodyPr wrap="square">
            <a:spAutoFit/>
          </a:bodyPr>
          <a:lstStyle/>
          <a:p>
            <a:pPr fontAlgn="base" hangingPunct="0">
              <a:lnSpc>
                <a:spcPct val="150000"/>
              </a:lnSpc>
              <a:spcAft>
                <a:spcPts val="1000"/>
              </a:spcAft>
            </a:pPr>
            <a:r>
              <a:rPr lang="en-GB" sz="1200" kern="1400">
                <a:solidFill>
                  <a:schemeClr val="tx1"/>
                </a:solidFill>
                <a:latin typeface="Arial" panose="020B0604020202020204" pitchFamily="34" charset="0"/>
                <a:ea typeface="Times New Roman" panose="02020603050405020304" pitchFamily="18" charset="0"/>
                <a:cs typeface="Times New Roman" panose="02020603050405020304" pitchFamily="18" charset="0"/>
              </a:rPr>
              <a:t>3.8</a:t>
            </a:r>
            <a:r>
              <a:rPr lang="en-GB" sz="1200" kern="14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of all contracted hours have been lost due to sickness. Operational colleagues have lost </a:t>
            </a:r>
            <a:r>
              <a:rPr lang="en-GB" sz="1200" kern="1400">
                <a:effectLst/>
                <a:latin typeface="Arial" panose="020B0604020202020204" pitchFamily="34" charset="0"/>
                <a:ea typeface="Times New Roman" panose="02020603050405020304" pitchFamily="18" charset="0"/>
                <a:cs typeface="Times New Roman" panose="02020603050405020304" pitchFamily="18" charset="0"/>
              </a:rPr>
              <a:t>4.2</a:t>
            </a:r>
            <a:r>
              <a:rPr lang="en-GB" sz="1200" kern="14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of contracted hours to sickness and employees in Customer Service teams have lost </a:t>
            </a:r>
            <a:r>
              <a:rPr lang="en-GB" sz="1200" kern="1400">
                <a:solidFill>
                  <a:schemeClr val="tx1"/>
                </a:solidFill>
                <a:latin typeface="Arial" panose="020B0604020202020204" pitchFamily="34" charset="0"/>
                <a:ea typeface="Times New Roman" panose="02020603050405020304" pitchFamily="18" charset="0"/>
                <a:cs typeface="Times New Roman" panose="02020603050405020304" pitchFamily="18" charset="0"/>
              </a:rPr>
              <a:t>3.1</a:t>
            </a:r>
            <a:r>
              <a:rPr lang="en-GB" sz="1200" kern="14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a:t>
            </a:r>
          </a:p>
        </p:txBody>
      </p:sp>
      <p:pic>
        <p:nvPicPr>
          <p:cNvPr id="2" name="Picture 1">
            <a:extLst>
              <a:ext uri="{FF2B5EF4-FFF2-40B4-BE49-F238E27FC236}">
                <a16:creationId xmlns:a16="http://schemas.microsoft.com/office/drawing/2014/main" id="{9C05DD59-3833-5962-517E-E5D6649E11BD}"/>
              </a:ext>
            </a:extLst>
          </p:cNvPr>
          <p:cNvPicPr>
            <a:picLocks noChangeAspect="1"/>
          </p:cNvPicPr>
          <p:nvPr/>
        </p:nvPicPr>
        <p:blipFill>
          <a:blip r:embed="rId2"/>
          <a:stretch>
            <a:fillRect/>
          </a:stretch>
        </p:blipFill>
        <p:spPr>
          <a:xfrm>
            <a:off x="605753" y="1011983"/>
            <a:ext cx="1620000" cy="883643"/>
          </a:xfrm>
          <a:prstGeom prst="rect">
            <a:avLst/>
          </a:prstGeom>
        </p:spPr>
      </p:pic>
      <p:pic>
        <p:nvPicPr>
          <p:cNvPr id="6" name="Picture 5">
            <a:extLst>
              <a:ext uri="{FF2B5EF4-FFF2-40B4-BE49-F238E27FC236}">
                <a16:creationId xmlns:a16="http://schemas.microsoft.com/office/drawing/2014/main" id="{4A5E7D96-AC93-FCBD-0AC6-2C822AE71D28}"/>
              </a:ext>
            </a:extLst>
          </p:cNvPr>
          <p:cNvPicPr>
            <a:picLocks noChangeAspect="1"/>
          </p:cNvPicPr>
          <p:nvPr/>
        </p:nvPicPr>
        <p:blipFill>
          <a:blip r:embed="rId3"/>
          <a:stretch>
            <a:fillRect/>
          </a:stretch>
        </p:blipFill>
        <p:spPr>
          <a:xfrm>
            <a:off x="569753" y="1771546"/>
            <a:ext cx="1692000" cy="916665"/>
          </a:xfrm>
          <a:prstGeom prst="rect">
            <a:avLst/>
          </a:prstGeom>
        </p:spPr>
      </p:pic>
      <p:pic>
        <p:nvPicPr>
          <p:cNvPr id="8" name="Picture 7">
            <a:extLst>
              <a:ext uri="{FF2B5EF4-FFF2-40B4-BE49-F238E27FC236}">
                <a16:creationId xmlns:a16="http://schemas.microsoft.com/office/drawing/2014/main" id="{F73BD18F-0E55-3D4B-53BA-88877F2637D2}"/>
              </a:ext>
            </a:extLst>
          </p:cNvPr>
          <p:cNvPicPr>
            <a:picLocks noChangeAspect="1"/>
          </p:cNvPicPr>
          <p:nvPr/>
        </p:nvPicPr>
        <p:blipFill>
          <a:blip r:embed="rId4"/>
          <a:stretch>
            <a:fillRect/>
          </a:stretch>
        </p:blipFill>
        <p:spPr>
          <a:xfrm>
            <a:off x="3609615" y="2679055"/>
            <a:ext cx="8460000" cy="2599536"/>
          </a:xfrm>
          <a:prstGeom prst="rect">
            <a:avLst/>
          </a:prstGeom>
        </p:spPr>
      </p:pic>
    </p:spTree>
    <p:extLst>
      <p:ext uri="{BB962C8B-B14F-4D97-AF65-F5344CB8AC3E}">
        <p14:creationId xmlns:p14="http://schemas.microsoft.com/office/powerpoint/2010/main" val="634088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006F24CBF94BB448B7E4A07B343B983" ma:contentTypeVersion="18" ma:contentTypeDescription="Create a new document." ma:contentTypeScope="" ma:versionID="9d4de4b51a43c108069beb9323061bf5">
  <xsd:schema xmlns:xsd="http://www.w3.org/2001/XMLSchema" xmlns:xs="http://www.w3.org/2001/XMLSchema" xmlns:p="http://schemas.microsoft.com/office/2006/metadata/properties" xmlns:ns2="c098f24a-1cb3-4fc3-88f7-84ecf7f1a205" xmlns:ns3="9796c6cf-391b-4ebe-be82-8fc269497019" xmlns:ns4="8a9f20de-231c-489f-ad7a-f0e298473490" targetNamespace="http://schemas.microsoft.com/office/2006/metadata/properties" ma:root="true" ma:fieldsID="46600df49b9262f4fe4370508b711813" ns2:_="" ns3:_="" ns4:_="">
    <xsd:import namespace="c098f24a-1cb3-4fc3-88f7-84ecf7f1a205"/>
    <xsd:import namespace="9796c6cf-391b-4ebe-be82-8fc269497019"/>
    <xsd:import namespace="8a9f20de-231c-489f-ad7a-f0e298473490"/>
    <xsd:element name="properties">
      <xsd:complexType>
        <xsd:sequence>
          <xsd:element name="documentManagement">
            <xsd:complexType>
              <xsd:all>
                <xsd:element ref="ns2:TaxCatchAll" minOccurs="0"/>
                <xsd:element ref="ns3:MeetingDate" minOccurs="0"/>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3:MediaServiceObjectDetectorVersions" minOccurs="0"/>
                <xsd:element ref="ns3:MediaServiceSearchProperties" minOccurs="0"/>
                <xsd:element ref="ns3:Sortord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98f24a-1cb3-4fc3-88f7-84ecf7f1a205" elementFormDefault="qualified">
    <xsd:import namespace="http://schemas.microsoft.com/office/2006/documentManagement/types"/>
    <xsd:import namespace="http://schemas.microsoft.com/office/infopath/2007/PartnerControls"/>
    <xsd:element name="TaxCatchAll" ma:index="8" nillable="true" ma:displayName="Taxonomy Catch All Column" ma:hidden="true" ma:list="{eafb4cd4-af99-4473-bc01-9c7c07bd86af}" ma:internalName="TaxCatchAll" ma:showField="CatchAllData" ma:web="8a9f20de-231c-489f-ad7a-f0e29847349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796c6cf-391b-4ebe-be82-8fc269497019" elementFormDefault="qualified">
    <xsd:import namespace="http://schemas.microsoft.com/office/2006/documentManagement/types"/>
    <xsd:import namespace="http://schemas.microsoft.com/office/infopath/2007/PartnerControls"/>
    <xsd:element name="MeetingDate" ma:index="9" nillable="true" ma:displayName="MeetingDate" ma:format="DateOnly" ma:internalName="MeetingDate">
      <xsd:simpleType>
        <xsd:restriction base="dms:DateTime"/>
      </xsd:simple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Sortorder" ma:index="19" nillable="true" ma:displayName="Sort order" ma:description="Allows folders to be ordered by mtg date (newest to oldest)" ma:format="Dropdown" ma:internalName="Sortorder" ma:percentage="FALS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8a9f20de-231c-489f-ad7a-f0e298473490"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c098f24a-1cb3-4fc3-88f7-84ecf7f1a205" xsi:nil="true"/>
    <MeetingDate xmlns="9796c6cf-391b-4ebe-be82-8fc269497019">2025-07-06T23:00:00+00:00</MeetingDate>
    <Sortorder xmlns="9796c6cf-391b-4ebe-be82-8fc269497019" xsi:nil="true"/>
  </documentManagement>
</p:properties>
</file>

<file path=customXml/itemProps1.xml><?xml version="1.0" encoding="utf-8"?>
<ds:datastoreItem xmlns:ds="http://schemas.openxmlformats.org/officeDocument/2006/customXml" ds:itemID="{9476552B-3C38-489A-8B78-E38E046B3170}">
  <ds:schemaRefs>
    <ds:schemaRef ds:uri="8a9f20de-231c-489f-ad7a-f0e298473490"/>
    <ds:schemaRef ds:uri="9796c6cf-391b-4ebe-be82-8fc269497019"/>
    <ds:schemaRef ds:uri="c098f24a-1cb3-4fc3-88f7-84ecf7f1a20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2BCB1C7-C19F-4CD3-A879-6133C1125269}">
  <ds:schemaRefs>
    <ds:schemaRef ds:uri="http://schemas.microsoft.com/sharepoint/v3/contenttype/forms"/>
  </ds:schemaRefs>
</ds:datastoreItem>
</file>

<file path=customXml/itemProps3.xml><?xml version="1.0" encoding="utf-8"?>
<ds:datastoreItem xmlns:ds="http://schemas.openxmlformats.org/officeDocument/2006/customXml" ds:itemID="{730910B3-F72B-49BC-86B7-A9AE4F8FBBFD}">
  <ds:schemaRefs>
    <ds:schemaRef ds:uri="http://schemas.microsoft.com/office/infopath/2007/PartnerControls"/>
    <ds:schemaRef ds:uri="http://purl.org/dc/elements/1.1/"/>
    <ds:schemaRef ds:uri="http://www.w3.org/XML/1998/namespace"/>
    <ds:schemaRef ds:uri="http://schemas.microsoft.com/office/2006/metadata/properties"/>
    <ds:schemaRef ds:uri="9796c6cf-391b-4ebe-be82-8fc269497019"/>
    <ds:schemaRef ds:uri="c098f24a-1cb3-4fc3-88f7-84ecf7f1a205"/>
    <ds:schemaRef ds:uri="http://purl.org/dc/dcmitype/"/>
    <ds:schemaRef ds:uri="http://schemas.microsoft.com/office/2006/documentManagement/types"/>
    <ds:schemaRef ds:uri="http://schemas.openxmlformats.org/package/2006/metadata/core-properties"/>
    <ds:schemaRef ds:uri="8a9f20de-231c-489f-ad7a-f0e298473490"/>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201</TotalTime>
  <Words>5058</Words>
  <Application>Microsoft Macintosh PowerPoint</Application>
  <PresentationFormat>Widescreen</PresentationFormat>
  <Paragraphs>420</Paragraphs>
  <Slides>38</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Arial</vt:lpstr>
      <vt:lpstr>Calibri</vt:lpstr>
      <vt:lpstr>Courier New</vt:lpstr>
      <vt:lpstr>Symbol</vt:lpstr>
      <vt:lpstr>Times New Roman</vt:lpstr>
      <vt:lpstr>Office Theme</vt:lpstr>
      <vt:lpstr>PowerPoint Presentation</vt:lpstr>
      <vt:lpstr>A. Inspection update</vt:lpstr>
      <vt:lpstr>PowerPoint Presentation</vt:lpstr>
      <vt:lpstr>PowerPoint Presentation</vt:lpstr>
      <vt:lpstr>PowerPoint Presentation</vt:lpstr>
      <vt:lpstr>B. Performance update</vt:lpstr>
      <vt:lpstr>PowerPoint Presentation</vt:lpstr>
      <vt:lpstr>PowerPoint Presentation</vt:lpstr>
      <vt:lpstr>PowerPoint Presentation</vt:lpstr>
      <vt:lpstr>PowerPoint Presentation</vt:lpstr>
      <vt:lpstr>C. Response and resilience update</vt:lpstr>
      <vt:lpstr>Notes on Operational Response</vt:lpstr>
      <vt:lpstr>Service delivery</vt:lpstr>
      <vt:lpstr>Operational policy &amp; capability</vt:lpstr>
      <vt:lpstr>Resilience</vt:lpstr>
      <vt:lpstr>Resilience through exercises</vt:lpstr>
      <vt:lpstr>Technical training and professionalism</vt:lpstr>
      <vt:lpstr>Assurance and professionalism</vt:lpstr>
      <vt:lpstr>Fleet and equipment services</vt:lpstr>
      <vt:lpstr>D. Protection, prevention and engagement update</vt:lpstr>
      <vt:lpstr>Building Safety</vt:lpstr>
      <vt:lpstr>PowerPoint Presentation</vt:lpstr>
      <vt:lpstr>PowerPoint Presentation</vt:lpstr>
      <vt:lpstr>Successful prosecution </vt:lpstr>
      <vt:lpstr>Customer Safety   </vt:lpstr>
      <vt:lpstr>PowerPoint Presentation</vt:lpstr>
      <vt:lpstr>PowerPoint Presentation</vt:lpstr>
      <vt:lpstr>Community Intelligence &amp; Partnerships</vt:lpstr>
      <vt:lpstr>PowerPoint Presentation</vt:lpstr>
      <vt:lpstr>Engagement </vt:lpstr>
      <vt:lpstr>PowerPoint Presentation</vt:lpstr>
      <vt:lpstr>PowerPoint Presentation</vt:lpstr>
      <vt:lpstr>E. Freedom of information request update</vt:lpstr>
      <vt:lpstr>PowerPoint Presentation</vt:lpstr>
      <vt:lpstr>PowerPoint Presentation</vt:lpstr>
      <vt:lpstr>F. Annual update on Members’ standards and allowances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C2 Protection, prevention and Engagement update</dc:title>
  <dc:creator>Quinn, Jon</dc:creator>
  <cp:lastModifiedBy>Roberts, Mark</cp:lastModifiedBy>
  <cp:revision>12</cp:revision>
  <cp:lastPrinted>2024-01-08T10:01:56Z</cp:lastPrinted>
  <dcterms:created xsi:type="dcterms:W3CDTF">2023-08-04T15:31:05Z</dcterms:created>
  <dcterms:modified xsi:type="dcterms:W3CDTF">2025-10-09T08:04:12Z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0x0101000006F24CBF94BB448B7E4A07B343B983</vt:lpwstr>
  </property>
  <property fmtid="{D5CDD505-2E9C-101B-9397-08002B2CF9AE}" pid="3" name="Topic">
    <vt:lpwstr/>
  </property>
  <property fmtid="{D5CDD505-2E9C-101B-9397-08002B2CF9AE}" pid="4" name="RelatedTopics">
    <vt:lpwstr/>
  </property>
  <property fmtid="{D5CDD505-2E9C-101B-9397-08002B2CF9AE}" pid="5" name="DocumentType">
    <vt:lpwstr/>
  </property>
</Properties>
</file>