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314" r:id="rId6"/>
    <p:sldId id="311" r:id="rId7"/>
    <p:sldId id="300" r:id="rId8"/>
    <p:sldId id="299" r:id="rId9"/>
    <p:sldId id="301" r:id="rId10"/>
    <p:sldId id="302" r:id="rId11"/>
    <p:sldId id="297" r:id="rId12"/>
    <p:sldId id="263" r:id="rId13"/>
    <p:sldId id="312" r:id="rId14"/>
    <p:sldId id="260" r:id="rId15"/>
    <p:sldId id="265" r:id="rId16"/>
    <p:sldId id="296" r:id="rId17"/>
    <p:sldId id="289" r:id="rId18"/>
    <p:sldId id="280" r:id="rId19"/>
    <p:sldId id="281" r:id="rId20"/>
    <p:sldId id="282" r:id="rId21"/>
    <p:sldId id="292" r:id="rId22"/>
    <p:sldId id="270" r:id="rId23"/>
    <p:sldId id="294" r:id="rId24"/>
    <p:sldId id="313" r:id="rId25"/>
    <p:sldId id="298" r:id="rId26"/>
    <p:sldId id="29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CFD5EA"/>
    <a:srgbClr val="202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98F9A8-F206-476C-95FF-8A1247A0BDBC}" v="3" dt="2026-10-13T07:16:37.5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007" autoAdjust="0"/>
  </p:normalViewPr>
  <p:slideViewPr>
    <p:cSldViewPr snapToGrid="0">
      <p:cViewPr varScale="1">
        <p:scale>
          <a:sx n="100" d="100"/>
          <a:sy n="100" d="100"/>
        </p:scale>
        <p:origin x="85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14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43069" y="229394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629970" y="225195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5AED9-AEF6-408E-9042-7456D0546E9E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43069" y="847159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629970" y="8464220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048D4-593B-432F-ACCD-5669CA60FB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804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4T11:29:36.05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2752 31 0,'-2752'-26'0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9:48:19.1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17224 0 0,'-17224'53'0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09E17-CF68-4811-95A6-47A18AB73008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B197C-79C6-45D0-8378-5B45E53BA6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362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041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490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1365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745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681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398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B197C-79C6-45D0-8378-5B45E53BA651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45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904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525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820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81792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81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46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46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471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781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781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21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264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360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1286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228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00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83834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87846" y="0"/>
            <a:ext cx="620415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4839929" cy="3200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5399063"/>
            <a:ext cx="975852" cy="365125"/>
          </a:xfrm>
        </p:spPr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81200" y="5399063"/>
            <a:ext cx="1705897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54245" y="5399063"/>
            <a:ext cx="1823884" cy="365125"/>
          </a:xfrm>
        </p:spPr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166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865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921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4921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35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475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53990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FD5A7-CA67-479F-9567-81102E83444C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53990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53990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9A5C3-B5E4-49AC-9778-320D100607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51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2A4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ssets.publishing.service.gov.uk/media/6a2a8b741f6fa5c3377e5d7f/CSP_information_table_2026-27_to_2028-29_fLGFS.xlsx" TargetMode="Externa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0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71475"/>
            <a:ext cx="10515600" cy="2493655"/>
          </a:xfrm>
        </p:spPr>
        <p:txBody>
          <a:bodyPr>
            <a:normAutofit fontScale="90000"/>
          </a:bodyPr>
          <a:lstStyle/>
          <a:p>
            <a:r>
              <a:rPr lang="en-GB" dirty="0"/>
              <a:t>Medium-Term Financial Plan</a:t>
            </a:r>
            <a:br>
              <a:rPr lang="en-GB" dirty="0"/>
            </a:br>
            <a:r>
              <a:rPr lang="en-GB" dirty="0"/>
              <a:t>(MTFP)</a:t>
            </a:r>
            <a:br>
              <a:rPr lang="en-GB" dirty="0"/>
            </a:br>
            <a:r>
              <a:rPr lang="en-GB" dirty="0"/>
              <a:t>2027/28 – 2030/31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4729082"/>
            <a:ext cx="10515600" cy="894032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15 October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78908-4929-3340-8C13-913029566F08}"/>
              </a:ext>
            </a:extLst>
          </p:cNvPr>
          <p:cNvSpPr txBox="1"/>
          <p:nvPr/>
        </p:nvSpPr>
        <p:spPr>
          <a:xfrm>
            <a:off x="2457450" y="3577372"/>
            <a:ext cx="7572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202A44"/>
                </a:solidFill>
              </a:rPr>
              <a:t>Funding outlook, budget pressures, and indicative savings requirements</a:t>
            </a:r>
          </a:p>
        </p:txBody>
      </p:sp>
    </p:spTree>
    <p:extLst>
      <p:ext uri="{BB962C8B-B14F-4D97-AF65-F5344CB8AC3E}">
        <p14:creationId xmlns:p14="http://schemas.microsoft.com/office/powerpoint/2010/main" val="60857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BEF0C-6513-6743-A1D8-5B0AF21E1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365125"/>
            <a:ext cx="10515600" cy="739775"/>
          </a:xfrm>
        </p:spPr>
        <p:txBody>
          <a:bodyPr/>
          <a:lstStyle/>
          <a:p>
            <a:r>
              <a:rPr lang="en-GB" dirty="0"/>
              <a:t>Purpose and decisions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D73FF-125A-40D6-D6C4-BB46D5B73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1530350"/>
            <a:ext cx="10515600" cy="34750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Members are asked to:</a:t>
            </a:r>
          </a:p>
          <a:p>
            <a:pPr algn="r"/>
            <a:endParaRPr lang="en-GB" dirty="0"/>
          </a:p>
          <a:p>
            <a:pPr marL="803275" lvl="1" indent="-357188"/>
            <a:r>
              <a:rPr lang="en-GB" dirty="0"/>
              <a:t>Agree the assumptions being used to develop the Medium-Term Financial Plan (MTFP);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Note the potential range of funding available;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Note the savings requirement under each scenario; and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Consider these implications alongside the Council Tax consultation report later on the agenda.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23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07C9-2B91-21B1-6AC4-E971FEE6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4624"/>
            <a:ext cx="5829300" cy="892175"/>
          </a:xfrm>
        </p:spPr>
        <p:txBody>
          <a:bodyPr/>
          <a:lstStyle/>
          <a:p>
            <a:r>
              <a:rPr lang="en-GB" dirty="0"/>
              <a:t>Executive 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922D7-3AFD-FCD6-A3C8-3252B856BFCC}"/>
              </a:ext>
            </a:extLst>
          </p:cNvPr>
          <p:cNvSpPr txBox="1"/>
          <p:nvPr/>
        </p:nvSpPr>
        <p:spPr>
          <a:xfrm>
            <a:off x="371475" y="1162050"/>
            <a:ext cx="116204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2026/27 net revenue budget is </a:t>
            </a:r>
            <a:r>
              <a:rPr lang="en-GB" b="1" dirty="0"/>
              <a:t>£102.7m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Government settlement reduces cash funding by </a:t>
            </a:r>
            <a:r>
              <a:rPr lang="en-GB" b="1" dirty="0"/>
              <a:t>£0.8m </a:t>
            </a:r>
            <a:r>
              <a:rPr lang="en-GB" dirty="0"/>
              <a:t>in 2027/28 and a further </a:t>
            </a:r>
            <a:r>
              <a:rPr lang="en-GB" b="1" dirty="0"/>
              <a:t>£0.9m </a:t>
            </a:r>
            <a:r>
              <a:rPr lang="en-GB" dirty="0"/>
              <a:t>in 2028/29.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Net pay, inflation and other pressures add approximately </a:t>
            </a:r>
            <a:r>
              <a:rPr lang="en-GB" b="1" dirty="0"/>
              <a:t>£17.6m </a:t>
            </a:r>
            <a:r>
              <a:rPr lang="en-GB" dirty="0"/>
              <a:t>to the base budget over the planning period.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Other identified savings and additional income reduces pressures by approximately </a:t>
            </a:r>
            <a:r>
              <a:rPr lang="en-GB" b="1" dirty="0"/>
              <a:t>£1.5m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balance the budget the remaining savings to be identified across the planning period are: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£16.3m </a:t>
            </a:r>
            <a:r>
              <a:rPr lang="en-GB" dirty="0"/>
              <a:t>under scenario 1; 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£3.2m </a:t>
            </a:r>
            <a:r>
              <a:rPr lang="en-GB" dirty="0"/>
              <a:t>under scenario 2.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balanced budget must be set each year.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55D4DE-07F0-903D-CDAE-09A58844CEFB}"/>
              </a:ext>
            </a:extLst>
          </p:cNvPr>
          <p:cNvSpPr txBox="1"/>
          <p:nvPr/>
        </p:nvSpPr>
        <p:spPr>
          <a:xfrm>
            <a:off x="628650" y="5143500"/>
            <a:ext cx="11458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Assumptions on Council Tax increases are the principal cause for the difference between the two scenarios.</a:t>
            </a:r>
          </a:p>
        </p:txBody>
      </p:sp>
    </p:spTree>
    <p:extLst>
      <p:ext uri="{BB962C8B-B14F-4D97-AF65-F5344CB8AC3E}">
        <p14:creationId xmlns:p14="http://schemas.microsoft.com/office/powerpoint/2010/main" val="3650636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1FB1D-12FA-4A5A-8D22-6C300AC7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4550"/>
          </a:xfrm>
        </p:spPr>
        <p:txBody>
          <a:bodyPr/>
          <a:lstStyle/>
          <a:p>
            <a:r>
              <a:rPr lang="en-GB" dirty="0"/>
              <a:t>2026/27 Revenue Budget - Funding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B327BD-7D13-30B0-99EF-3F926C73B066}"/>
              </a:ext>
            </a:extLst>
          </p:cNvPr>
          <p:cNvGrpSpPr/>
          <p:nvPr/>
        </p:nvGrpSpPr>
        <p:grpSpPr>
          <a:xfrm>
            <a:off x="884874" y="1209676"/>
            <a:ext cx="10422252" cy="3970318"/>
            <a:chOff x="943144" y="851648"/>
            <a:chExt cx="10422252" cy="397031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196761-DA07-3396-D5BF-414E224DC40E}"/>
                </a:ext>
              </a:extLst>
            </p:cNvPr>
            <p:cNvSpPr txBox="1"/>
            <p:nvPr/>
          </p:nvSpPr>
          <p:spPr>
            <a:xfrm>
              <a:off x="943144" y="851648"/>
              <a:ext cx="7010398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>
                  <a:solidFill>
                    <a:srgbClr val="7030A0"/>
                  </a:solidFill>
                </a:rPr>
                <a:t>Funding:</a:t>
              </a:r>
            </a:p>
            <a:p>
              <a:endParaRPr lang="en-GB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/>
                <a:t>Council Tax (67%) </a:t>
              </a:r>
              <a:r>
                <a:rPr lang="en-GB" b="1" dirty="0">
                  <a:solidFill>
                    <a:srgbClr val="7030A0"/>
                  </a:solidFill>
                </a:rPr>
                <a:t>= £68.9m</a:t>
              </a:r>
            </a:p>
            <a:p>
              <a:pPr marL="268288">
                <a:spcAft>
                  <a:spcPts val="600"/>
                </a:spcAft>
              </a:pPr>
              <a:r>
                <a:rPr lang="en-GB" dirty="0"/>
                <a:t>- Households located in Kent and Medway</a:t>
              </a:r>
            </a:p>
            <a:p>
              <a:pPr>
                <a:spcAft>
                  <a:spcPts val="600"/>
                </a:spcAft>
              </a:pPr>
              <a:endParaRPr lang="en-GB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/>
                <a:t>Business Rates (10%) </a:t>
              </a:r>
              <a:r>
                <a:rPr lang="en-GB" b="1" dirty="0">
                  <a:solidFill>
                    <a:srgbClr val="7030A0"/>
                  </a:solidFill>
                </a:rPr>
                <a:t>= £10.2m</a:t>
              </a:r>
            </a:p>
            <a:p>
              <a:pPr marL="268288">
                <a:spcAft>
                  <a:spcPts val="600"/>
                </a:spcAft>
              </a:pPr>
              <a:r>
                <a:rPr lang="en-GB" dirty="0"/>
                <a:t>- Business premises located in Kent and Medway</a:t>
              </a:r>
            </a:p>
            <a:p>
              <a:pPr>
                <a:spcAft>
                  <a:spcPts val="600"/>
                </a:spcAft>
              </a:pPr>
              <a:endParaRPr lang="en-GB" dirty="0"/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/>
                <a:t>Non-specific Government Grants (23%) </a:t>
              </a:r>
              <a:r>
                <a:rPr lang="en-GB" b="1" dirty="0">
                  <a:solidFill>
                    <a:srgbClr val="7030A0"/>
                  </a:solidFill>
                </a:rPr>
                <a:t>= £23.6m</a:t>
              </a:r>
            </a:p>
            <a:p>
              <a:pPr marL="285750" indent="-17463">
                <a:spcAft>
                  <a:spcPts val="600"/>
                </a:spcAft>
                <a:buFontTx/>
                <a:buChar char="-"/>
              </a:pPr>
              <a:r>
                <a:rPr lang="en-GB" dirty="0"/>
                <a:t> Revenue Support Grant (RSG)</a:t>
              </a:r>
            </a:p>
            <a:p>
              <a:pPr marL="285750" indent="-17463">
                <a:spcAft>
                  <a:spcPts val="600"/>
                </a:spcAft>
                <a:buFontTx/>
                <a:buChar char="-"/>
              </a:pPr>
              <a:r>
                <a:rPr lang="en-GB" dirty="0"/>
                <a:t> Top-up Grant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EE79F9-B131-4A9C-73B2-ECB369C82783}"/>
                </a:ext>
              </a:extLst>
            </p:cNvPr>
            <p:cNvSpPr txBox="1"/>
            <p:nvPr/>
          </p:nvSpPr>
          <p:spPr>
            <a:xfrm>
              <a:off x="9124221" y="2813748"/>
              <a:ext cx="22411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 dirty="0">
                  <a:solidFill>
                    <a:srgbClr val="7030A0"/>
                  </a:solidFill>
                </a:rPr>
                <a:t>= £102.7m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17EED8-DA0E-7FFC-B5ED-15564303F289}"/>
                </a:ext>
              </a:extLst>
            </p:cNvPr>
            <p:cNvSpPr txBox="1"/>
            <p:nvPr/>
          </p:nvSpPr>
          <p:spPr>
            <a:xfrm>
              <a:off x="9007679" y="4019937"/>
              <a:ext cx="2241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rgbClr val="00B050"/>
                  </a:solidFill>
                </a:rPr>
                <a:t>This is the budget for the year 2026-27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962FDDA-1634-5143-C921-24719FB035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128266" y="3409640"/>
              <a:ext cx="1" cy="537625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88EAD2E5-F983-9063-3366-94AC434D1926}"/>
                </a:ext>
              </a:extLst>
            </p:cNvPr>
            <p:cNvSpPr/>
            <p:nvPr/>
          </p:nvSpPr>
          <p:spPr>
            <a:xfrm>
              <a:off x="7616858" y="1621410"/>
              <a:ext cx="584461" cy="3044858"/>
            </a:xfrm>
            <a:prstGeom prst="rightBrace">
              <a:avLst/>
            </a:prstGeom>
            <a:ln w="412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57031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03982-0954-134A-F18D-4EB53FE1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19"/>
            <a:ext cx="10515600" cy="930275"/>
          </a:xfrm>
        </p:spPr>
        <p:txBody>
          <a:bodyPr/>
          <a:lstStyle/>
          <a:p>
            <a:r>
              <a:rPr lang="en-GB" dirty="0"/>
              <a:t>2026/27 Revenue Budget -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B8FF756-452A-1F32-C44B-E06CD56BD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466900"/>
              </p:ext>
            </p:extLst>
          </p:nvPr>
        </p:nvGraphicFramePr>
        <p:xfrm>
          <a:off x="838200" y="1167606"/>
          <a:ext cx="7112000" cy="4033041"/>
        </p:xfrm>
        <a:graphic>
          <a:graphicData uri="http://schemas.openxmlformats.org/drawingml/2006/table">
            <a:tbl>
              <a:tblPr/>
              <a:tblGrid>
                <a:gridCol w="1968945">
                  <a:extLst>
                    <a:ext uri="{9D8B030D-6E8A-4147-A177-3AD203B41FA5}">
                      <a16:colId xmlns:a16="http://schemas.microsoft.com/office/drawing/2014/main" val="3321908786"/>
                    </a:ext>
                  </a:extLst>
                </a:gridCol>
                <a:gridCol w="933006">
                  <a:extLst>
                    <a:ext uri="{9D8B030D-6E8A-4147-A177-3AD203B41FA5}">
                      <a16:colId xmlns:a16="http://schemas.microsoft.com/office/drawing/2014/main" val="415000046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805032639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123993666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693062287"/>
                    </a:ext>
                  </a:extLst>
                </a:gridCol>
                <a:gridCol w="1133474">
                  <a:extLst>
                    <a:ext uri="{9D8B030D-6E8A-4147-A177-3AD203B41FA5}">
                      <a16:colId xmlns:a16="http://schemas.microsoft.com/office/drawing/2014/main" val="890725739"/>
                    </a:ext>
                  </a:extLst>
                </a:gridCol>
              </a:tblGrid>
              <a:tr h="9134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(All figures are £’000)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and Resilience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Prevention and Protection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Internal 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Pensions, Financing and Other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b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 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210339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Subjective: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55626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 Pay Costs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61,207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82,534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892033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Employee Costs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621282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Direct Pension Costs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067546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Premises Costs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078754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 Costs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31840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Supplies and Services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698972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Capital Financing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02518"/>
                  </a:ext>
                </a:extLst>
              </a:tr>
              <a:tr h="2810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Reserve Transfers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575664"/>
                  </a:ext>
                </a:extLst>
              </a:tr>
              <a:tr h="2951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-5,313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662100"/>
                  </a:ext>
                </a:extLst>
              </a:tr>
              <a:tr h="2951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Net Budget for 2026/27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62,962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102,717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43166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B4B3277-92FD-5BAE-138F-173630E327D0}"/>
              </a:ext>
            </a:extLst>
          </p:cNvPr>
          <p:cNvSpPr txBox="1"/>
          <p:nvPr/>
        </p:nvSpPr>
        <p:spPr>
          <a:xfrm>
            <a:off x="295276" y="5847097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These figures exclude one-off revenue infrastructure spend and the offsetting  drawdown from the infrastructure reserve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657DFC-6547-DD9F-DB23-3D63041C1B40}"/>
              </a:ext>
            </a:extLst>
          </p:cNvPr>
          <p:cNvSpPr txBox="1"/>
          <p:nvPr/>
        </p:nvSpPr>
        <p:spPr>
          <a:xfrm>
            <a:off x="8105775" y="2314575"/>
            <a:ext cx="3600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7030A0"/>
                </a:solidFill>
              </a:rPr>
              <a:t>80% of net revenue budget spent on pay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2922C5-E598-FF6F-94F9-73C554955A9E}"/>
              </a:ext>
            </a:extLst>
          </p:cNvPr>
          <p:cNvSpPr txBox="1"/>
          <p:nvPr/>
        </p:nvSpPr>
        <p:spPr>
          <a:xfrm>
            <a:off x="2679700" y="5205441"/>
            <a:ext cx="242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7030A0"/>
                </a:solidFill>
              </a:rPr>
              <a:t>70% of budget spend is directly charged to frontline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70E343C-24F1-3D16-16CA-7FF88A68E6DA}"/>
              </a:ext>
            </a:extLst>
          </p:cNvPr>
          <p:cNvSpPr/>
          <p:nvPr/>
        </p:nvSpPr>
        <p:spPr>
          <a:xfrm>
            <a:off x="6326188" y="4033451"/>
            <a:ext cx="638175" cy="27961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502C09-1915-2642-0A78-4F2E3115F688}"/>
              </a:ext>
            </a:extLst>
          </p:cNvPr>
          <p:cNvSpPr/>
          <p:nvPr/>
        </p:nvSpPr>
        <p:spPr>
          <a:xfrm>
            <a:off x="5248275" y="3202394"/>
            <a:ext cx="638175" cy="27961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4C968E-21CD-270F-C5E7-64DF4CA0AFB6}"/>
              </a:ext>
            </a:extLst>
          </p:cNvPr>
          <p:cNvSpPr/>
          <p:nvPr/>
        </p:nvSpPr>
        <p:spPr>
          <a:xfrm>
            <a:off x="5248275" y="3753833"/>
            <a:ext cx="638175" cy="27961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22E0D8-5E0D-E290-C0D8-978E6FBC0068}"/>
              </a:ext>
            </a:extLst>
          </p:cNvPr>
          <p:cNvSpPr/>
          <p:nvPr/>
        </p:nvSpPr>
        <p:spPr>
          <a:xfrm>
            <a:off x="6326187" y="2922776"/>
            <a:ext cx="638175" cy="27961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E364D75-D0DE-30E1-61EF-B4FC01664ED7}"/>
              </a:ext>
            </a:extLst>
          </p:cNvPr>
          <p:cNvSpPr/>
          <p:nvPr/>
        </p:nvSpPr>
        <p:spPr>
          <a:xfrm>
            <a:off x="5227639" y="2655003"/>
            <a:ext cx="638175" cy="27961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1525A71-9BA2-3676-FADD-852359717D5D}"/>
              </a:ext>
            </a:extLst>
          </p:cNvPr>
          <p:cNvSpPr/>
          <p:nvPr/>
        </p:nvSpPr>
        <p:spPr>
          <a:xfrm>
            <a:off x="8389937" y="3202394"/>
            <a:ext cx="3668713" cy="2234923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EDE0C6-954C-E315-8243-F9D6D678D020}"/>
              </a:ext>
            </a:extLst>
          </p:cNvPr>
          <p:cNvSpPr txBox="1"/>
          <p:nvPr/>
        </p:nvSpPr>
        <p:spPr>
          <a:xfrm>
            <a:off x="9129712" y="3242013"/>
            <a:ext cx="22240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Spend primarily in support of operational response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973B6A-2104-FBD6-4D86-FBA2358CA396}"/>
              </a:ext>
            </a:extLst>
          </p:cNvPr>
          <p:cNvSpPr txBox="1"/>
          <p:nvPr/>
        </p:nvSpPr>
        <p:spPr>
          <a:xfrm>
            <a:off x="8848726" y="3915133"/>
            <a:ext cx="3038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200" dirty="0"/>
              <a:t>Operational training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FF injury pensions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Fire station running costs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Operational equipment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Mobilising systems and hardware</a:t>
            </a:r>
          </a:p>
          <a:p>
            <a:pPr marL="285750" indent="-285750">
              <a:buFontTx/>
              <a:buChar char="-"/>
            </a:pPr>
            <a:r>
              <a:rPr lang="en-GB" sz="1200" dirty="0"/>
              <a:t>Replacement operational vehicles</a:t>
            </a:r>
          </a:p>
          <a:p>
            <a:pPr marL="285750" indent="-285750">
              <a:buFontTx/>
              <a:buChar char="-"/>
            </a:pPr>
            <a:endParaRPr lang="en-GB" sz="12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7E89E5-6EEF-D010-74F7-F14C170041C2}"/>
              </a:ext>
            </a:extLst>
          </p:cNvPr>
          <p:cNvCxnSpPr/>
          <p:nvPr/>
        </p:nvCxnSpPr>
        <p:spPr>
          <a:xfrm flipV="1">
            <a:off x="2724150" y="1619250"/>
            <a:ext cx="0" cy="3990975"/>
          </a:xfrm>
          <a:prstGeom prst="line">
            <a:avLst/>
          </a:prstGeom>
          <a:ln w="222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599535-2A6D-A726-1D7A-9E05A5B54115}"/>
              </a:ext>
            </a:extLst>
          </p:cNvPr>
          <p:cNvCxnSpPr/>
          <p:nvPr/>
        </p:nvCxnSpPr>
        <p:spPr>
          <a:xfrm flipV="1">
            <a:off x="5038725" y="1619250"/>
            <a:ext cx="0" cy="3990975"/>
          </a:xfrm>
          <a:prstGeom prst="line">
            <a:avLst/>
          </a:prstGeom>
          <a:ln w="222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215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C006-5C9D-6363-7831-62D3D8D0B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1295400"/>
            <a:ext cx="9944100" cy="40957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b="1" dirty="0">
                <a:solidFill>
                  <a:srgbClr val="7030A0"/>
                </a:solidFill>
              </a:rPr>
              <a:t>£5.313m</a:t>
            </a:r>
            <a:r>
              <a:rPr lang="en-GB" dirty="0">
                <a:solidFill>
                  <a:srgbClr val="7030A0"/>
                </a:solidFill>
              </a:rPr>
              <a:t> </a:t>
            </a:r>
            <a:r>
              <a:rPr lang="en-GB" dirty="0"/>
              <a:t>income budget is comprised of the following: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Specific government grants - </a:t>
            </a:r>
            <a:r>
              <a:rPr lang="en-GB">
                <a:solidFill>
                  <a:srgbClr val="7030A0"/>
                </a:solidFill>
              </a:rPr>
              <a:t>£4.032m</a:t>
            </a:r>
            <a:endParaRPr lang="en-GB" dirty="0">
              <a:solidFill>
                <a:srgbClr val="7030A0"/>
              </a:solidFill>
            </a:endParaRPr>
          </a:p>
          <a:p>
            <a:pPr lvl="1"/>
            <a:r>
              <a:rPr lang="en-GB" dirty="0"/>
              <a:t>Investment income - </a:t>
            </a:r>
            <a:r>
              <a:rPr lang="en-GB" dirty="0">
                <a:solidFill>
                  <a:srgbClr val="7030A0"/>
                </a:solidFill>
              </a:rPr>
              <a:t>£994k</a:t>
            </a:r>
          </a:p>
          <a:p>
            <a:pPr lvl="1"/>
            <a:r>
              <a:rPr lang="en-GB" dirty="0"/>
              <a:t>Solar panel feed-in tariff income - </a:t>
            </a:r>
            <a:r>
              <a:rPr lang="en-GB" dirty="0">
                <a:solidFill>
                  <a:srgbClr val="7030A0"/>
                </a:solidFill>
              </a:rPr>
              <a:t>£20k</a:t>
            </a:r>
          </a:p>
          <a:p>
            <a:pPr lvl="1"/>
            <a:r>
              <a:rPr lang="en-GB" dirty="0"/>
              <a:t>Rental of masts to telecoms companies - </a:t>
            </a:r>
            <a:r>
              <a:rPr lang="en-GB" dirty="0">
                <a:solidFill>
                  <a:srgbClr val="7030A0"/>
                </a:solidFill>
              </a:rPr>
              <a:t>£118k</a:t>
            </a:r>
          </a:p>
          <a:p>
            <a:pPr lvl="1"/>
            <a:r>
              <a:rPr lang="en-GB" dirty="0"/>
              <a:t>Sales of obsolete vehicles and equipment (proceeds &lt;£10k) - </a:t>
            </a:r>
            <a:r>
              <a:rPr lang="en-GB" dirty="0">
                <a:solidFill>
                  <a:srgbClr val="7030A0"/>
                </a:solidFill>
              </a:rPr>
              <a:t>£40k</a:t>
            </a:r>
          </a:p>
          <a:p>
            <a:pPr lvl="1"/>
            <a:r>
              <a:rPr lang="en-GB" dirty="0"/>
              <a:t>Insurance recoveries - </a:t>
            </a:r>
            <a:r>
              <a:rPr lang="en-GB" dirty="0">
                <a:solidFill>
                  <a:srgbClr val="7030A0"/>
                </a:solidFill>
              </a:rPr>
              <a:t>£20k</a:t>
            </a:r>
          </a:p>
          <a:p>
            <a:pPr lvl="1"/>
            <a:r>
              <a:rPr lang="en-GB" dirty="0"/>
              <a:t>Cross border recharging - </a:t>
            </a:r>
            <a:r>
              <a:rPr lang="en-GB" dirty="0">
                <a:solidFill>
                  <a:srgbClr val="7030A0"/>
                </a:solidFill>
              </a:rPr>
              <a:t>£15k</a:t>
            </a:r>
          </a:p>
          <a:p>
            <a:pPr lvl="1"/>
            <a:r>
              <a:rPr lang="en-GB" dirty="0"/>
              <a:t>Apprenticeship levy drawdown - </a:t>
            </a:r>
            <a:r>
              <a:rPr lang="en-GB" dirty="0">
                <a:solidFill>
                  <a:srgbClr val="7030A0"/>
                </a:solidFill>
              </a:rPr>
              <a:t>£74k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DECE9B-4439-9C02-1561-44ECEAF81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/>
          <a:lstStyle/>
          <a:p>
            <a:r>
              <a:rPr lang="en-GB" dirty="0"/>
              <a:t>2026/27 Revenue Budget - Income</a:t>
            </a:r>
          </a:p>
        </p:txBody>
      </p:sp>
    </p:spTree>
    <p:extLst>
      <p:ext uri="{BB962C8B-B14F-4D97-AF65-F5344CB8AC3E}">
        <p14:creationId xmlns:p14="http://schemas.microsoft.com/office/powerpoint/2010/main" val="278058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F44E0-6704-2C2F-137F-BE9415E4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125" y="105035"/>
            <a:ext cx="5924550" cy="749300"/>
          </a:xfrm>
        </p:spPr>
        <p:txBody>
          <a:bodyPr>
            <a:normAutofit fontScale="90000"/>
          </a:bodyPr>
          <a:lstStyle/>
          <a:p>
            <a:r>
              <a:rPr lang="en-GB" dirty="0"/>
              <a:t>Brief note on charging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0071A-8C3B-2304-3676-E5008B3C6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942174"/>
            <a:ext cx="11039475" cy="41148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dirty="0"/>
              <a:t>Fire Authorities are very limited in what services they can charge for and cannot charge for their core, statutory duties.</a:t>
            </a:r>
          </a:p>
          <a:p>
            <a:pPr marL="0" indent="0">
              <a:spcBef>
                <a:spcPts val="0"/>
              </a:spcBef>
              <a:buNone/>
            </a:pPr>
            <a:endParaRPr lang="en-GB" sz="1900" dirty="0"/>
          </a:p>
          <a:p>
            <a:pPr marL="0" indent="0">
              <a:buNone/>
            </a:pPr>
            <a:r>
              <a:rPr lang="en-GB" sz="2400" dirty="0"/>
              <a:t>The Fire and Rescue Services Act 2004 outlines the following core activities, which are considered essential public services and therefore, not chargeable:</a:t>
            </a:r>
          </a:p>
          <a:p>
            <a:r>
              <a:rPr lang="en-GB" sz="2200" b="1" dirty="0"/>
              <a:t>Attending Fires</a:t>
            </a:r>
          </a:p>
          <a:p>
            <a:pPr marL="0" indent="0">
              <a:spcBef>
                <a:spcPts val="0"/>
              </a:spcBef>
              <a:buNone/>
            </a:pPr>
            <a:endParaRPr lang="en-GB" sz="1900" b="1" dirty="0"/>
          </a:p>
          <a:p>
            <a:pPr>
              <a:spcBef>
                <a:spcPts val="0"/>
              </a:spcBef>
            </a:pPr>
            <a:r>
              <a:rPr lang="en-GB" sz="2200" b="1" dirty="0"/>
              <a:t>Emergency Response</a:t>
            </a:r>
          </a:p>
          <a:p>
            <a:pPr lvl="1"/>
            <a:r>
              <a:rPr lang="en-GB" sz="1900" dirty="0"/>
              <a:t>Road Traffic Collisions</a:t>
            </a:r>
          </a:p>
          <a:p>
            <a:pPr lvl="1"/>
            <a:r>
              <a:rPr lang="en-GB" sz="1900" dirty="0"/>
              <a:t>Rescuing people or animals where there is an immediate threat to life</a:t>
            </a:r>
          </a:p>
          <a:p>
            <a:pPr lvl="1"/>
            <a:r>
              <a:rPr lang="en-GB" sz="1900" dirty="0"/>
              <a:t>Flooding incidents that pose a danger to life</a:t>
            </a:r>
          </a:p>
          <a:p>
            <a:pPr lvl="1"/>
            <a:r>
              <a:rPr lang="en-GB" sz="1900" dirty="0"/>
              <a:t>Hazardous materials spillages where a threat to life or health exists</a:t>
            </a:r>
          </a:p>
          <a:p>
            <a:pPr lvl="1"/>
            <a:r>
              <a:rPr lang="en-GB" sz="1900" dirty="0"/>
              <a:t>Rescues from water or other emergencies involving trapped individuals</a:t>
            </a:r>
          </a:p>
          <a:p>
            <a:pPr lvl="1"/>
            <a:r>
              <a:rPr lang="en-GB" sz="1900" dirty="0"/>
              <a:t>Building collapse or other structural incidents</a:t>
            </a:r>
          </a:p>
          <a:p>
            <a:pPr lvl="1"/>
            <a:r>
              <a:rPr lang="en-GB" sz="1900" dirty="0"/>
              <a:t>Providing emergency medical assistance</a:t>
            </a:r>
          </a:p>
          <a:p>
            <a:pPr lvl="1">
              <a:spcBef>
                <a:spcPts val="0"/>
              </a:spcBef>
            </a:pPr>
            <a:endParaRPr lang="en-GB" sz="1900" dirty="0"/>
          </a:p>
          <a:p>
            <a:pPr marL="266700" lvl="1" indent="-266700">
              <a:spcBef>
                <a:spcPts val="0"/>
              </a:spcBef>
            </a:pPr>
            <a:r>
              <a:rPr lang="en-GB" sz="2200" b="1" dirty="0"/>
              <a:t>Fire Safety Promotion</a:t>
            </a:r>
            <a:r>
              <a:rPr lang="en-GB" sz="2200" dirty="0"/>
              <a:t> </a:t>
            </a:r>
            <a:r>
              <a:rPr lang="en-GB" sz="1900" dirty="0"/>
              <a:t>including providing advice and fitting smoke alarms</a:t>
            </a:r>
          </a:p>
          <a:p>
            <a:pPr marL="0" lvl="1" indent="0">
              <a:spcBef>
                <a:spcPts val="0"/>
              </a:spcBef>
            </a:pPr>
            <a:endParaRPr lang="en-GB" sz="1900" dirty="0"/>
          </a:p>
          <a:p>
            <a:pPr marL="266700" lvl="1" indent="-266700">
              <a:spcBef>
                <a:spcPts val="0"/>
              </a:spcBef>
            </a:pPr>
            <a:r>
              <a:rPr lang="en-GB" sz="2200" b="1" dirty="0"/>
              <a:t>Enforcement of Fire Safety Law</a:t>
            </a:r>
            <a:r>
              <a:rPr lang="en-GB" sz="1900" dirty="0"/>
              <a:t> including the issuance of enforcement notices</a:t>
            </a:r>
            <a:endParaRPr lang="en-GB" sz="2200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CD368-25C0-DA3C-BBA9-9F21F60214E4}"/>
              </a:ext>
            </a:extLst>
          </p:cNvPr>
          <p:cNvSpPr txBox="1"/>
          <p:nvPr/>
        </p:nvSpPr>
        <p:spPr>
          <a:xfrm>
            <a:off x="733425" y="5268639"/>
            <a:ext cx="11336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Fire Authority Trading Companies &gt; must be ‘function-related’ &gt; many have been dissolved</a:t>
            </a:r>
          </a:p>
        </p:txBody>
      </p:sp>
    </p:spTree>
    <p:extLst>
      <p:ext uri="{BB962C8B-B14F-4D97-AF65-F5344CB8AC3E}">
        <p14:creationId xmlns:p14="http://schemas.microsoft.com/office/powerpoint/2010/main" val="108394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3DAF6-EB21-A776-09C9-53F852C2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362" y="2103437"/>
            <a:ext cx="5629275" cy="1325563"/>
          </a:xfrm>
        </p:spPr>
        <p:txBody>
          <a:bodyPr/>
          <a:lstStyle/>
          <a:p>
            <a:r>
              <a:rPr lang="en-GB" dirty="0"/>
              <a:t>Funding Outlook</a:t>
            </a:r>
          </a:p>
        </p:txBody>
      </p:sp>
    </p:spTree>
    <p:extLst>
      <p:ext uri="{BB962C8B-B14F-4D97-AF65-F5344CB8AC3E}">
        <p14:creationId xmlns:p14="http://schemas.microsoft.com/office/powerpoint/2010/main" val="2798146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34013-1695-B21B-99B4-377DCD414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28" y="142289"/>
            <a:ext cx="10234572" cy="1325563"/>
          </a:xfrm>
        </p:spPr>
        <p:txBody>
          <a:bodyPr>
            <a:normAutofit/>
          </a:bodyPr>
          <a:lstStyle/>
          <a:p>
            <a:r>
              <a:rPr lang="en-GB" sz="3600" dirty="0"/>
              <a:t>Key Funding Considerations</a:t>
            </a:r>
            <a:br>
              <a:rPr lang="en-GB" sz="3600" dirty="0"/>
            </a:br>
            <a:r>
              <a:rPr lang="en-GB" sz="3600" dirty="0"/>
              <a:t>- 2027/28 (short-term) Planning Scenarios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7865D9-6C2B-8DD4-4217-D33414A38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634703"/>
              </p:ext>
            </p:extLst>
          </p:nvPr>
        </p:nvGraphicFramePr>
        <p:xfrm>
          <a:off x="168682" y="1782177"/>
          <a:ext cx="11854636" cy="350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659">
                  <a:extLst>
                    <a:ext uri="{9D8B030D-6E8A-4147-A177-3AD203B41FA5}">
                      <a16:colId xmlns:a16="http://schemas.microsoft.com/office/drawing/2014/main" val="3037798398"/>
                    </a:ext>
                  </a:extLst>
                </a:gridCol>
                <a:gridCol w="2525509">
                  <a:extLst>
                    <a:ext uri="{9D8B030D-6E8A-4147-A177-3AD203B41FA5}">
                      <a16:colId xmlns:a16="http://schemas.microsoft.com/office/drawing/2014/main" val="260702838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283518018"/>
                    </a:ext>
                  </a:extLst>
                </a:gridCol>
                <a:gridCol w="3507968">
                  <a:extLst>
                    <a:ext uri="{9D8B030D-6E8A-4147-A177-3AD203B41FA5}">
                      <a16:colId xmlns:a16="http://schemas.microsoft.com/office/drawing/2014/main" val="1077460552"/>
                    </a:ext>
                  </a:extLst>
                </a:gridCol>
              </a:tblGrid>
              <a:tr h="701508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202A44"/>
                        </a:solidFill>
                      </a:endParaRPr>
                    </a:p>
                    <a:p>
                      <a:r>
                        <a:rPr lang="en-GB" dirty="0">
                          <a:solidFill>
                            <a:srgbClr val="202A44"/>
                          </a:solidFill>
                        </a:rPr>
                        <a:t>Component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Scenario 1:</a:t>
                      </a:r>
                    </a:p>
                    <a:p>
                      <a:r>
                        <a:rPr lang="en-GB" dirty="0"/>
                        <a:t>Lower Funding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Scenario 2:</a:t>
                      </a:r>
                    </a:p>
                    <a:p>
                      <a:r>
                        <a:rPr lang="en-GB" dirty="0"/>
                        <a:t>Higher Funding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439329"/>
                  </a:ext>
                </a:extLst>
              </a:tr>
              <a:tr h="701508">
                <a:tc>
                  <a:txBody>
                    <a:bodyPr/>
                    <a:lstStyle/>
                    <a:p>
                      <a:r>
                        <a:rPr lang="en-GB" dirty="0"/>
                        <a:t>Fair Funding Assessment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Reduced by £0.8m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Reduced by £0.8m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 per multi-year Settlement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496708"/>
                  </a:ext>
                </a:extLst>
              </a:tr>
              <a:tr h="701508">
                <a:tc>
                  <a:txBody>
                    <a:bodyPr/>
                    <a:lstStyle/>
                    <a:p>
                      <a:r>
                        <a:rPr lang="en-GB" dirty="0"/>
                        <a:t>Council Tax Charge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 Increase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£4.95 Increase in Band D</a:t>
                      </a:r>
                    </a:p>
                    <a:p>
                      <a:r>
                        <a:rPr lang="en-GB" dirty="0"/>
                        <a:t>(c. 5%)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Referendum limit £5</a:t>
                      </a:r>
                    </a:p>
                    <a:p>
                      <a:r>
                        <a:rPr lang="en-GB" dirty="0"/>
                        <a:t>Every 1% equates to c. £650k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22630"/>
                  </a:ext>
                </a:extLst>
              </a:tr>
              <a:tr h="701508">
                <a:tc>
                  <a:txBody>
                    <a:bodyPr/>
                    <a:lstStyle/>
                    <a:p>
                      <a:r>
                        <a:rPr lang="en-GB" dirty="0"/>
                        <a:t>Council Tax Base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0.75% Increase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1.50% Increase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Every 1% equates to c. £650k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637185"/>
                  </a:ext>
                </a:extLst>
              </a:tr>
              <a:tr h="701508">
                <a:tc>
                  <a:txBody>
                    <a:bodyPr/>
                    <a:lstStyle/>
                    <a:p>
                      <a:r>
                        <a:rPr lang="en-GB" dirty="0"/>
                        <a:t>Collection Funds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 Surplus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£0.6m Surplus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93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35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5A27E8-9C93-248B-7C95-8C825E461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2" y="1882419"/>
            <a:ext cx="11631827" cy="3277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0228B4-44C8-0EDA-E37B-52A6664EA061}"/>
              </a:ext>
            </a:extLst>
          </p:cNvPr>
          <p:cNvSpPr txBox="1"/>
          <p:nvPr/>
        </p:nvSpPr>
        <p:spPr>
          <a:xfrm>
            <a:off x="285136" y="206478"/>
            <a:ext cx="11002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2026/27 Multi-Year LG Finance Settlement –</a:t>
            </a:r>
          </a:p>
          <a:p>
            <a:r>
              <a:rPr lang="en-GB" sz="3600" b="1" dirty="0"/>
              <a:t>Fair Funding Allocations for 2027/28 and 2028/29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B69F3D-F036-86CA-127D-D2FB0C5635E3}"/>
              </a:ext>
            </a:extLst>
          </p:cNvPr>
          <p:cNvSpPr txBox="1"/>
          <p:nvPr/>
        </p:nvSpPr>
        <p:spPr>
          <a:xfrm>
            <a:off x="2292323" y="5135892"/>
            <a:ext cx="3142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2027/28 - £0.8m reduction</a:t>
            </a:r>
          </a:p>
          <a:p>
            <a:r>
              <a:rPr lang="en-GB" dirty="0"/>
              <a:t>2028/29 - £0.9m reduction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612A018-4984-4DE4-DAC7-2B7EAF02E071}"/>
              </a:ext>
            </a:extLst>
          </p:cNvPr>
          <p:cNvSpPr/>
          <p:nvPr/>
        </p:nvSpPr>
        <p:spPr>
          <a:xfrm>
            <a:off x="5534259" y="5250778"/>
            <a:ext cx="152400" cy="41656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E1609A-75E5-5AAC-4CAE-8EC3D2F81E3F}"/>
              </a:ext>
            </a:extLst>
          </p:cNvPr>
          <p:cNvSpPr txBox="1"/>
          <p:nvPr/>
        </p:nvSpPr>
        <p:spPr>
          <a:xfrm>
            <a:off x="5786284" y="5274392"/>
            <a:ext cx="590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Combined base funding reduction £1.7m (cash-terms)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7DE2D9-6CCA-D19A-C218-3908C7795531}"/>
              </a:ext>
            </a:extLst>
          </p:cNvPr>
          <p:cNvSpPr txBox="1"/>
          <p:nvPr/>
        </p:nvSpPr>
        <p:spPr>
          <a:xfrm>
            <a:off x="441697" y="5848398"/>
            <a:ext cx="8057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If 2026/27 £33.8m uplifted by 2% est. inflation &gt; 2028/29 = £35.2m</a:t>
            </a:r>
          </a:p>
          <a:p>
            <a:r>
              <a:rPr lang="en-GB" b="1" dirty="0">
                <a:solidFill>
                  <a:schemeClr val="bg1"/>
                </a:solidFill>
              </a:rPr>
              <a:t>So real-terms funding reduction (2026/27 to 2028/29) = £3.1m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AD8CEC5-A219-A956-0844-3FC2F77FBF0F}"/>
                  </a:ext>
                </a:extLst>
              </p14:cNvPr>
              <p14:cNvContentPartPr/>
              <p14:nvPr/>
            </p14:nvContentPartPr>
            <p14:xfrm>
              <a:off x="8648355" y="4543260"/>
              <a:ext cx="991080" cy="97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AD8CEC5-A219-A956-0844-3FC2F77FBF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12355" y="4471620"/>
                <a:ext cx="1062720" cy="1533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B8F977A-4A5D-FBA6-E3A9-A60C8A1918E6}"/>
              </a:ext>
            </a:extLst>
          </p:cNvPr>
          <p:cNvSpPr txBox="1"/>
          <p:nvPr/>
        </p:nvSpPr>
        <p:spPr>
          <a:xfrm>
            <a:off x="260043" y="1430421"/>
            <a:ext cx="5835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Core Spending Power Information Table 26-27 to 28-29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882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AA802C0-AFEC-86D7-036A-65FC0F8F62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123772"/>
              </p:ext>
            </p:extLst>
          </p:nvPr>
        </p:nvGraphicFramePr>
        <p:xfrm>
          <a:off x="297785" y="837038"/>
          <a:ext cx="11596429" cy="4328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79065">
                  <a:extLst>
                    <a:ext uri="{9D8B030D-6E8A-4147-A177-3AD203B41FA5}">
                      <a16:colId xmlns:a16="http://schemas.microsoft.com/office/drawing/2014/main" val="2416213875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7965115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674308857"/>
                    </a:ext>
                  </a:extLst>
                </a:gridCol>
                <a:gridCol w="2392169">
                  <a:extLst>
                    <a:ext uri="{9D8B030D-6E8A-4147-A177-3AD203B41FA5}">
                      <a16:colId xmlns:a16="http://schemas.microsoft.com/office/drawing/2014/main" val="4013946295"/>
                    </a:ext>
                  </a:extLst>
                </a:gridCol>
                <a:gridCol w="977170">
                  <a:extLst>
                    <a:ext uri="{9D8B030D-6E8A-4147-A177-3AD203B41FA5}">
                      <a16:colId xmlns:a16="http://schemas.microsoft.com/office/drawing/2014/main" val="490319692"/>
                    </a:ext>
                  </a:extLst>
                </a:gridCol>
              </a:tblGrid>
              <a:tr h="807396">
                <a:tc>
                  <a:txBody>
                    <a:bodyPr/>
                    <a:lstStyle/>
                    <a:p>
                      <a:pPr algn="l"/>
                      <a:r>
                        <a:rPr lang="en-GB" sz="2600" dirty="0">
                          <a:solidFill>
                            <a:srgbClr val="202A44"/>
                          </a:solidFill>
                          <a:latin typeface="Arial (Headings)"/>
                        </a:rPr>
                        <a:t>Funding</a:t>
                      </a:r>
                      <a:r>
                        <a:rPr lang="en-GB" sz="2600" dirty="0">
                          <a:solidFill>
                            <a:srgbClr val="202A44"/>
                          </a:solidFill>
                        </a:rPr>
                        <a:t> </a:t>
                      </a:r>
                      <a:r>
                        <a:rPr lang="en-GB" sz="2600" dirty="0">
                          <a:solidFill>
                            <a:srgbClr val="202A44"/>
                          </a:solidFill>
                          <a:latin typeface="Arial (Headings)"/>
                        </a:rPr>
                        <a:t>Changes</a:t>
                      </a:r>
                      <a:r>
                        <a:rPr lang="en-GB" sz="2600" dirty="0">
                          <a:solidFill>
                            <a:srgbClr val="202A44"/>
                          </a:solidFill>
                        </a:rPr>
                        <a:t> for 2027/28</a:t>
                      </a:r>
                    </a:p>
                  </a:txBody>
                  <a:tcPr anchor="ctr" anchorCtr="1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Scenario 1</a:t>
                      </a:r>
                    </a:p>
                    <a:p>
                      <a:pPr algn="ctr"/>
                      <a:r>
                        <a:rPr lang="en-GB" sz="1600" dirty="0"/>
                        <a:t>(Lower Funding)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 Tax Base +0.75%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 Tax Charge +£0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Scenario 2</a:t>
                      </a:r>
                    </a:p>
                    <a:p>
                      <a:pPr algn="ctr"/>
                      <a:r>
                        <a:rPr lang="en-GB" sz="1600" dirty="0"/>
                        <a:t>(Higher Funding)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 Tax Base +1.5%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C Tax Charge +£4.95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312115"/>
                  </a:ext>
                </a:extLst>
              </a:tr>
              <a:tr h="751851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600" dirty="0"/>
                    </a:p>
                    <a:p>
                      <a:pPr algn="r"/>
                      <a:r>
                        <a:rPr lang="en-GB" sz="1600" dirty="0"/>
                        <a:t>Change</a:t>
                      </a:r>
                    </a:p>
                    <a:p>
                      <a:pPr algn="r"/>
                      <a:r>
                        <a:rPr lang="en-GB" sz="1600" dirty="0"/>
                        <a:t>Assumption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2027/28</a:t>
                      </a:r>
                    </a:p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Impact</a:t>
                      </a:r>
                    </a:p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£’m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dirty="0"/>
                    </a:p>
                    <a:p>
                      <a:pPr algn="r"/>
                      <a:r>
                        <a:rPr lang="en-GB" sz="1600" dirty="0"/>
                        <a:t>Change</a:t>
                      </a:r>
                    </a:p>
                    <a:p>
                      <a:pPr algn="r"/>
                      <a:r>
                        <a:rPr lang="en-GB" sz="1600" dirty="0"/>
                        <a:t>Assumption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2027/28</a:t>
                      </a:r>
                    </a:p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Impact</a:t>
                      </a:r>
                    </a:p>
                    <a:p>
                      <a:pPr algn="r"/>
                      <a:r>
                        <a:rPr lang="en-GB" sz="1600" dirty="0">
                          <a:solidFill>
                            <a:srgbClr val="202A44"/>
                          </a:solidFill>
                        </a:rPr>
                        <a:t>£’m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25814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dirty="0"/>
                        <a:t>Fair Funding Assessment (FFA) and Business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As per m-year settlement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-0.8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As per m-year settlement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-0.8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234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202A44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202A44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5319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dirty="0"/>
                        <a:t>Council Tax Base</a:t>
                      </a:r>
                      <a:endParaRPr lang="en-GB" sz="14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+0.75%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0.5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+1.5%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1.0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5638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b="0" i="0" dirty="0">
                          <a:solidFill>
                            <a:schemeClr val="tx1"/>
                          </a:solidFill>
                        </a:rPr>
                        <a:t>Council Tax Charge (Band 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No increase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0.0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+£4.95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3.4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1163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dirty="0"/>
                        <a:t>Collection Funds</a:t>
                      </a:r>
                      <a:endParaRPr lang="en-GB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No surplus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-0.6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£0.6m surplus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rgbClr val="202A44"/>
                          </a:solidFill>
                        </a:rPr>
                        <a:t>0.0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4467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202A44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rgbClr val="202A44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74249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Total Potential Funding Changes from 2026/27 to 2027/28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u="none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-0.9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u="none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3.6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6372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1400" b="1" dirty="0"/>
                        <a:t>Total Potential Funding Available for 2027/28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u="sng" dirty="0">
                          <a:solidFill>
                            <a:srgbClr val="202A44"/>
                          </a:solidFill>
                        </a:rPr>
                        <a:t>101.8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u="sng" dirty="0">
                          <a:solidFill>
                            <a:srgbClr val="202A44"/>
                          </a:solidFill>
                        </a:rPr>
                        <a:t>106.3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316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43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3F7EA73-E5D2-8F45-C3CA-84B2D8FE4C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196217"/>
              </p:ext>
            </p:extLst>
          </p:nvPr>
        </p:nvGraphicFramePr>
        <p:xfrm>
          <a:off x="460571" y="95250"/>
          <a:ext cx="10907514" cy="5655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30504">
                  <a:extLst>
                    <a:ext uri="{9D8B030D-6E8A-4147-A177-3AD203B41FA5}">
                      <a16:colId xmlns:a16="http://schemas.microsoft.com/office/drawing/2014/main" val="4102637993"/>
                    </a:ext>
                  </a:extLst>
                </a:gridCol>
                <a:gridCol w="3400056">
                  <a:extLst>
                    <a:ext uri="{9D8B030D-6E8A-4147-A177-3AD203B41FA5}">
                      <a16:colId xmlns:a16="http://schemas.microsoft.com/office/drawing/2014/main" val="1112539359"/>
                    </a:ext>
                  </a:extLst>
                </a:gridCol>
                <a:gridCol w="1031631">
                  <a:extLst>
                    <a:ext uri="{9D8B030D-6E8A-4147-A177-3AD203B41FA5}">
                      <a16:colId xmlns:a16="http://schemas.microsoft.com/office/drawing/2014/main" val="1701271189"/>
                    </a:ext>
                  </a:extLst>
                </a:gridCol>
                <a:gridCol w="1078523">
                  <a:extLst>
                    <a:ext uri="{9D8B030D-6E8A-4147-A177-3AD203B41FA5}">
                      <a16:colId xmlns:a16="http://schemas.microsoft.com/office/drawing/2014/main" val="133536544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593723383"/>
                    </a:ext>
                  </a:extLst>
                </a:gridCol>
              </a:tblGrid>
              <a:tr h="1087440">
                <a:tc>
                  <a:txBody>
                    <a:bodyPr/>
                    <a:lstStyle/>
                    <a:p>
                      <a:pPr algn="l"/>
                      <a:r>
                        <a:rPr lang="en-GB" sz="2800" dirty="0">
                          <a:solidFill>
                            <a:srgbClr val="202A44"/>
                          </a:solidFill>
                        </a:rPr>
                        <a:t>Funding for 2028/29 to 2030/31 – Planning Assumptions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  <a:p>
                      <a:pPr algn="ctr"/>
                      <a:endParaRPr lang="en-GB" sz="1600" dirty="0"/>
                    </a:p>
                    <a:p>
                      <a:pPr algn="ctr"/>
                      <a:r>
                        <a:rPr lang="en-GB" sz="1600" dirty="0"/>
                        <a:t>Change</a:t>
                      </a:r>
                    </a:p>
                    <a:p>
                      <a:pPr algn="ctr"/>
                      <a:r>
                        <a:rPr lang="en-GB" sz="1600" dirty="0"/>
                        <a:t>Assumption</a:t>
                      </a:r>
                    </a:p>
                    <a:p>
                      <a:pPr algn="ctr"/>
                      <a:r>
                        <a:rPr lang="en-GB" sz="1600" dirty="0"/>
                        <a:t>(each year)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dirty="0"/>
                    </a:p>
                    <a:p>
                      <a:pPr algn="r"/>
                      <a:endParaRPr lang="en-GB" sz="1600" dirty="0"/>
                    </a:p>
                    <a:p>
                      <a:pPr algn="r"/>
                      <a:r>
                        <a:rPr lang="en-GB" sz="1600" dirty="0"/>
                        <a:t>2028/29</a:t>
                      </a:r>
                    </a:p>
                    <a:p>
                      <a:pPr algn="r"/>
                      <a:r>
                        <a:rPr lang="en-GB" sz="1600" dirty="0"/>
                        <a:t>Impact</a:t>
                      </a:r>
                    </a:p>
                    <a:p>
                      <a:pPr algn="r"/>
                      <a:r>
                        <a:rPr lang="en-GB" sz="1600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600" dirty="0"/>
                    </a:p>
                    <a:p>
                      <a:pPr algn="r"/>
                      <a:endParaRPr lang="en-GB" sz="1600" dirty="0"/>
                    </a:p>
                    <a:p>
                      <a:pPr algn="r"/>
                      <a:r>
                        <a:rPr lang="en-GB" sz="1600" dirty="0"/>
                        <a:t>2029/30</a:t>
                      </a:r>
                    </a:p>
                    <a:p>
                      <a:pPr algn="r"/>
                      <a:r>
                        <a:rPr lang="en-GB" sz="1600" dirty="0"/>
                        <a:t>Impact</a:t>
                      </a:r>
                    </a:p>
                    <a:p>
                      <a:pPr algn="r"/>
                      <a:r>
                        <a:rPr lang="en-GB" sz="1600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600" dirty="0"/>
                    </a:p>
                    <a:p>
                      <a:pPr algn="r"/>
                      <a:endParaRPr lang="en-GB" sz="1600" dirty="0"/>
                    </a:p>
                    <a:p>
                      <a:pPr algn="r"/>
                      <a:r>
                        <a:rPr lang="en-GB" sz="1600" dirty="0"/>
                        <a:t>2030/31</a:t>
                      </a:r>
                    </a:p>
                    <a:p>
                      <a:pPr algn="r"/>
                      <a:r>
                        <a:rPr lang="en-GB" sz="1600" dirty="0"/>
                        <a:t>Impact</a:t>
                      </a:r>
                    </a:p>
                    <a:p>
                      <a:pPr algn="r"/>
                      <a:r>
                        <a:rPr lang="en-GB" sz="1600" dirty="0"/>
                        <a:t>£’m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21256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Scenario 1 – Lower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9826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FFA and Business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Per m-year settlement (2029/30 &gt; +2%)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-0.9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176168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Council Tax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+0.75%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33430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Council Tax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+£0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907168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Collections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No surplus or deficit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642600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b="1" dirty="0">
                          <a:highlight>
                            <a:srgbClr val="FFFF00"/>
                          </a:highlight>
                        </a:rPr>
                        <a:t>Total Potential Funding Change from Prior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highlight>
                            <a:srgbClr val="FFFF00"/>
                          </a:highlight>
                        </a:rPr>
                        <a:t>-0.4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highlight>
                            <a:srgbClr val="FFFF00"/>
                          </a:highlight>
                        </a:rPr>
                        <a:t>1.1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highlight>
                            <a:srgbClr val="FFFF00"/>
                          </a:highlight>
                        </a:rPr>
                        <a:t>1.2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044019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NET REVENUE BUDGET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101.4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102.5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103.7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625526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rgbClr val="FF0000"/>
                          </a:solidFill>
                        </a:rPr>
                        <a:t>Scenario 2 – Higher 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b="0" dirty="0">
                        <a:solidFill>
                          <a:srgbClr val="202A44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87637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FFA and Business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As per m-year settlement / +2%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-0.9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0.7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08140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Council Tax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+1.5%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1.1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1.2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1.2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903259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Council Tax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+£4.95 (2029/30 &gt; +2%)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3.5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1.5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1.6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2494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dirty="0"/>
                        <a:t>Collections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£0.6m surplus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0" dirty="0">
                          <a:solidFill>
                            <a:srgbClr val="202A44"/>
                          </a:solidFill>
                        </a:rPr>
                        <a:t>0.0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0" dirty="0">
                          <a:solidFill>
                            <a:srgbClr val="202A44"/>
                          </a:solidFill>
                        </a:rPr>
                        <a:t>0.0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0" dirty="0">
                          <a:solidFill>
                            <a:srgbClr val="202A44"/>
                          </a:solidFill>
                        </a:rPr>
                        <a:t>0.0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7885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400" b="1" dirty="0">
                          <a:highlight>
                            <a:srgbClr val="FFFF00"/>
                          </a:highlight>
                        </a:rPr>
                        <a:t>Total Potential Funding Change from Prior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400" dirty="0">
                        <a:solidFill>
                          <a:schemeClr val="bg1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3.7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3.3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3.5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11511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endParaRPr lang="en-GB" sz="14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NET REVENUE BUDGET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110.0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113.3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/>
                        <a:t>116.8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529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0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9EF1-644A-67C6-5454-1F272125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2155825"/>
            <a:ext cx="8782050" cy="16922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Principal Budget Pressures</a:t>
            </a:r>
            <a:br>
              <a:rPr lang="en-GB" dirty="0"/>
            </a:br>
            <a:r>
              <a:rPr lang="en-GB" dirty="0"/>
              <a:t> and</a:t>
            </a:r>
            <a:br>
              <a:rPr lang="en-GB" dirty="0"/>
            </a:br>
            <a:r>
              <a:rPr lang="en-GB" dirty="0"/>
              <a:t>Savings</a:t>
            </a:r>
          </a:p>
        </p:txBody>
      </p:sp>
    </p:spTree>
    <p:extLst>
      <p:ext uri="{BB962C8B-B14F-4D97-AF65-F5344CB8AC3E}">
        <p14:creationId xmlns:p14="http://schemas.microsoft.com/office/powerpoint/2010/main" val="3272982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5DAE-3223-1AB4-6D2F-600E6BE2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383" y="309911"/>
            <a:ext cx="11361234" cy="903249"/>
          </a:xfrm>
        </p:spPr>
        <p:txBody>
          <a:bodyPr>
            <a:normAutofit/>
          </a:bodyPr>
          <a:lstStyle/>
          <a:p>
            <a:r>
              <a:rPr lang="en-GB" sz="3600" dirty="0"/>
              <a:t>2027/28 to 2030/31 – Budget pressures and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7AFC8-AB52-299C-8397-C3FC64D12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3160"/>
            <a:ext cx="10515600" cy="4482984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Pay awards </a:t>
            </a:r>
            <a:r>
              <a:rPr lang="en-GB" sz="2600" dirty="0">
                <a:solidFill>
                  <a:srgbClr val="FF0000"/>
                </a:solidFill>
              </a:rPr>
              <a:t>(every 1% adds around £800k pressure to the budget)</a:t>
            </a:r>
          </a:p>
          <a:p>
            <a:endParaRPr lang="en-GB" sz="300" dirty="0">
              <a:solidFill>
                <a:srgbClr val="FF0000"/>
              </a:solidFill>
            </a:endParaRPr>
          </a:p>
          <a:p>
            <a:pPr lvl="1"/>
            <a:r>
              <a:rPr lang="en-GB" i="1" dirty="0">
                <a:solidFill>
                  <a:srgbClr val="7030A0"/>
                </a:solidFill>
              </a:rPr>
              <a:t>2027/28 - 2026/27 pay awards settled at 3.3% / 3.8% (budgeted 3%) </a:t>
            </a:r>
          </a:p>
          <a:p>
            <a:pPr lvl="1"/>
            <a:r>
              <a:rPr lang="en-GB" i="1" dirty="0">
                <a:solidFill>
                  <a:srgbClr val="7030A0"/>
                </a:solidFill>
              </a:rPr>
              <a:t>2027/28 - 3% pay award assumption </a:t>
            </a:r>
          </a:p>
          <a:p>
            <a:pPr lvl="1"/>
            <a:r>
              <a:rPr lang="en-GB" i="1" dirty="0">
                <a:solidFill>
                  <a:srgbClr val="7030A0"/>
                </a:solidFill>
              </a:rPr>
              <a:t>2028/29 - 2030/31 - 2% pay award assumption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Inflation</a:t>
            </a:r>
          </a:p>
          <a:p>
            <a:endParaRPr lang="en-GB" sz="500" dirty="0"/>
          </a:p>
          <a:p>
            <a:pPr lvl="1"/>
            <a:r>
              <a:rPr lang="en-GB" dirty="0">
                <a:solidFill>
                  <a:srgbClr val="7030A0"/>
                </a:solidFill>
              </a:rPr>
              <a:t>Contractual commitment, Actual increase or 3%</a:t>
            </a:r>
          </a:p>
          <a:p>
            <a:pPr lvl="1"/>
            <a:endParaRPr lang="en-GB" sz="2800" dirty="0"/>
          </a:p>
          <a:p>
            <a:r>
              <a:rPr lang="en-GB" dirty="0"/>
              <a:t>Working with Budget Managers to identify Savings and Pressures</a:t>
            </a:r>
          </a:p>
          <a:p>
            <a:endParaRPr lang="en-GB" dirty="0"/>
          </a:p>
          <a:p>
            <a:r>
              <a:rPr lang="en-GB" dirty="0"/>
              <a:t>Investment Income / Grants</a:t>
            </a:r>
          </a:p>
          <a:p>
            <a:endParaRPr lang="en-GB" sz="400" dirty="0"/>
          </a:p>
          <a:p>
            <a:pPr lvl="1"/>
            <a:r>
              <a:rPr lang="en-GB" i="1" dirty="0">
                <a:solidFill>
                  <a:srgbClr val="7030A0"/>
                </a:solidFill>
              </a:rPr>
              <a:t>2026/27 budget £1m</a:t>
            </a:r>
          </a:p>
          <a:p>
            <a:pPr lvl="1"/>
            <a:r>
              <a:rPr lang="en-GB" i="1" dirty="0">
                <a:solidFill>
                  <a:srgbClr val="7030A0"/>
                </a:solidFill>
              </a:rPr>
              <a:t>Increased investment income has offset increased costs recently - but this will reduce as cash balances are utilised to fund planned expenditure, resulting in a budget pressure in later years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00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9905C2F-8870-D095-81B2-384612BA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58" y="341224"/>
            <a:ext cx="11240018" cy="706012"/>
          </a:xfrm>
        </p:spPr>
        <p:txBody>
          <a:bodyPr>
            <a:noAutofit/>
          </a:bodyPr>
          <a:lstStyle/>
          <a:p>
            <a:r>
              <a:rPr lang="en-GB" sz="2800" dirty="0"/>
              <a:t>Pay-related budget pressures and savings – 2027/28 to 2030/31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19AAA07-11CF-BE24-0775-D6B9CB7AE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86269"/>
              </p:ext>
            </p:extLst>
          </p:nvPr>
        </p:nvGraphicFramePr>
        <p:xfrm>
          <a:off x="142358" y="1328570"/>
          <a:ext cx="11907285" cy="3108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856279">
                  <a:extLst>
                    <a:ext uri="{9D8B030D-6E8A-4147-A177-3AD203B41FA5}">
                      <a16:colId xmlns:a16="http://schemas.microsoft.com/office/drawing/2014/main" val="2837728620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3287485658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419726410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2115196816"/>
                    </a:ext>
                  </a:extLst>
                </a:gridCol>
                <a:gridCol w="1020727">
                  <a:extLst>
                    <a:ext uri="{9D8B030D-6E8A-4147-A177-3AD203B41FA5}">
                      <a16:colId xmlns:a16="http://schemas.microsoft.com/office/drawing/2014/main" val="3793532301"/>
                    </a:ext>
                  </a:extLst>
                </a:gridCol>
              </a:tblGrid>
              <a:tr h="846777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CONFIRMED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PROVISIONAL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16115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2026/27 pay award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– Budget 3% v Settled at 3.8% (Ops) and 3.3% (Support)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00B050"/>
                          </a:solidFill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95697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Future years pay awards and increments –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 3% for 2027/28 then 2% each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79578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Reduce WT-PT and On-call Station Pay Budgets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00B050"/>
                          </a:solidFill>
                        </a:rPr>
                        <a:t>-0.6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448519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Other pressures – new posts and other adjustments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774878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</a:rPr>
                        <a:t>Other savings – posts deleted / restructures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1" dirty="0">
                          <a:solidFill>
                            <a:srgbClr val="FF0000"/>
                          </a:solidFill>
                        </a:rPr>
                        <a:t>-0.9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4620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b="1" dirty="0"/>
                        <a:t>Net impact on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202A44"/>
                          </a:solidFill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202A44"/>
                          </a:solidFill>
                        </a:rP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202A44"/>
                          </a:solidFill>
                        </a:rPr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202A44"/>
                          </a:solidFill>
                        </a:rPr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8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53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1FE7366-2507-F844-95F2-CED2D4DD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57" y="63059"/>
            <a:ext cx="11785374" cy="751294"/>
          </a:xfrm>
        </p:spPr>
        <p:txBody>
          <a:bodyPr>
            <a:noAutofit/>
          </a:bodyPr>
          <a:lstStyle/>
          <a:p>
            <a:r>
              <a:rPr lang="en-GB" sz="2800" dirty="0"/>
              <a:t>Non-pay budget pressures / reduced income – 2027/28 to 2030/31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B9D907FC-2EA9-FFA8-57FE-664B07239B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507169"/>
              </p:ext>
            </p:extLst>
          </p:nvPr>
        </p:nvGraphicFramePr>
        <p:xfrm>
          <a:off x="142357" y="803045"/>
          <a:ext cx="11969072" cy="4937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856279">
                  <a:extLst>
                    <a:ext uri="{9D8B030D-6E8A-4147-A177-3AD203B41FA5}">
                      <a16:colId xmlns:a16="http://schemas.microsoft.com/office/drawing/2014/main" val="2837728620"/>
                    </a:ext>
                  </a:extLst>
                </a:gridCol>
                <a:gridCol w="1071880">
                  <a:extLst>
                    <a:ext uri="{9D8B030D-6E8A-4147-A177-3AD203B41FA5}">
                      <a16:colId xmlns:a16="http://schemas.microsoft.com/office/drawing/2014/main" val="3287485658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419726410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2115196816"/>
                    </a:ext>
                  </a:extLst>
                </a:gridCol>
                <a:gridCol w="1020727">
                  <a:extLst>
                    <a:ext uri="{9D8B030D-6E8A-4147-A177-3AD203B41FA5}">
                      <a16:colId xmlns:a16="http://schemas.microsoft.com/office/drawing/2014/main" val="3793532301"/>
                    </a:ext>
                  </a:extLst>
                </a:gridCol>
              </a:tblGrid>
              <a:tr h="846777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CONFIRMED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PROVISIONAL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16115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Annual contribution to ST&amp;P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84054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Contributions to unfinanced capital spend (ALF and ARC) - MRP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79578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Firefighting Equipment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54031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Training and Conference Fees and Training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34735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HR Legal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373428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IT Budgets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596671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Fleet – Fuel and Repairs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55051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FF Pensions Administration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95554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Property – General Refurbishment and Compliance Works / ARC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98459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Inflation and other base budget reviews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91192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Net impact on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8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45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3ABCC9A-8FDC-E8EF-2110-3B08B9AA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1" y="112495"/>
            <a:ext cx="10515600" cy="871538"/>
          </a:xfrm>
        </p:spPr>
        <p:txBody>
          <a:bodyPr>
            <a:normAutofit/>
          </a:bodyPr>
          <a:lstStyle/>
          <a:p>
            <a:r>
              <a:rPr lang="en-GB" sz="2800" dirty="0"/>
              <a:t>Budget savings / additional income - 2027/28 to 2030/31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ED763B84-637D-4AB7-1A19-BBDA7A1F87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407682"/>
              </p:ext>
            </p:extLst>
          </p:nvPr>
        </p:nvGraphicFramePr>
        <p:xfrm>
          <a:off x="330201" y="984033"/>
          <a:ext cx="11531598" cy="3139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75500">
                  <a:extLst>
                    <a:ext uri="{9D8B030D-6E8A-4147-A177-3AD203B41FA5}">
                      <a16:colId xmlns:a16="http://schemas.microsoft.com/office/drawing/2014/main" val="3953035297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038107667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14243049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575948963"/>
                    </a:ext>
                  </a:extLst>
                </a:gridCol>
                <a:gridCol w="1041398">
                  <a:extLst>
                    <a:ext uri="{9D8B030D-6E8A-4147-A177-3AD203B41FA5}">
                      <a16:colId xmlns:a16="http://schemas.microsoft.com/office/drawing/2014/main" val="3593385951"/>
                    </a:ext>
                  </a:extLst>
                </a:gridCol>
              </a:tblGrid>
              <a:tr h="532765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CONFIRMED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PROVISIONAL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2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Additional Investment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50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Reduction in cost of Smoke Alarms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9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IT Telephone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2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Removal of Voluntary Revenue Provision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-0.7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5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Other minor savings identified from base budget reviews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5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Net impact on 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-1.2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94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720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7ED35A-E796-468D-8C6A-06E937AA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58" y="155057"/>
            <a:ext cx="11355303" cy="751294"/>
          </a:xfrm>
        </p:spPr>
        <p:txBody>
          <a:bodyPr>
            <a:normAutofit/>
          </a:bodyPr>
          <a:lstStyle/>
          <a:p>
            <a:r>
              <a:rPr lang="en-GB" sz="2800" dirty="0"/>
              <a:t>One-off Budget Adjustments – 2027/28 to 2030/31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16678B-4F3D-E335-95BB-23F31AE590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203229"/>
              </p:ext>
            </p:extLst>
          </p:nvPr>
        </p:nvGraphicFramePr>
        <p:xfrm>
          <a:off x="142358" y="1051560"/>
          <a:ext cx="11907285" cy="2377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856279">
                  <a:extLst>
                    <a:ext uri="{9D8B030D-6E8A-4147-A177-3AD203B41FA5}">
                      <a16:colId xmlns:a16="http://schemas.microsoft.com/office/drawing/2014/main" val="2837728620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3287485658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419726410"/>
                    </a:ext>
                  </a:extLst>
                </a:gridCol>
                <a:gridCol w="1010093">
                  <a:extLst>
                    <a:ext uri="{9D8B030D-6E8A-4147-A177-3AD203B41FA5}">
                      <a16:colId xmlns:a16="http://schemas.microsoft.com/office/drawing/2014/main" val="2115196816"/>
                    </a:ext>
                  </a:extLst>
                </a:gridCol>
                <a:gridCol w="1020727">
                  <a:extLst>
                    <a:ext uri="{9D8B030D-6E8A-4147-A177-3AD203B41FA5}">
                      <a16:colId xmlns:a16="http://schemas.microsoft.com/office/drawing/2014/main" val="3793532301"/>
                    </a:ext>
                  </a:extLst>
                </a:gridCol>
              </a:tblGrid>
              <a:tr h="846777"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CONFIRMED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PROVISIONAL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  <a:p>
                      <a:pPr algn="r"/>
                      <a:r>
                        <a:rPr lang="en-GB" dirty="0"/>
                        <a:t>Impact</a:t>
                      </a:r>
                    </a:p>
                    <a:p>
                      <a:pPr algn="r"/>
                      <a:r>
                        <a:rPr lang="en-GB" dirty="0"/>
                        <a:t>£’m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16115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General Reserves Adjustment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596671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Wholetime FF Trainee Recruitment Pay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-0.6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55051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dirty="0"/>
                        <a:t>Other one-off budgets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95554"/>
                  </a:ext>
                </a:extLst>
              </a:tr>
              <a:tr h="343415">
                <a:tc>
                  <a:txBody>
                    <a:bodyPr/>
                    <a:lstStyle/>
                    <a:p>
                      <a:r>
                        <a:rPr lang="en-GB" b="1" dirty="0"/>
                        <a:t>One-off impact on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8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405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64E87D-8320-7070-AF91-F94C4DFD6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9030"/>
            <a:ext cx="8448675" cy="779254"/>
          </a:xfrm>
        </p:spPr>
        <p:txBody>
          <a:bodyPr>
            <a:normAutofit/>
          </a:bodyPr>
          <a:lstStyle/>
          <a:p>
            <a:r>
              <a:rPr lang="en-GB" sz="3600" dirty="0"/>
              <a:t>Summary MTFP – 2027/28 to 2030/31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9BA64-3359-B31F-EC60-0F14B98E88A1}"/>
              </a:ext>
            </a:extLst>
          </p:cNvPr>
          <p:cNvSpPr txBox="1"/>
          <p:nvPr/>
        </p:nvSpPr>
        <p:spPr>
          <a:xfrm>
            <a:off x="0" y="5988856"/>
            <a:ext cx="9390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50" b="1" dirty="0">
                <a:solidFill>
                  <a:schemeClr val="bg1"/>
                </a:solidFill>
              </a:rPr>
              <a:t>It is a legal requirement to set a balanced budget i.e. Net Revenue Budget = Funding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38B7E9F-A64A-CEC3-2935-04B32B9094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196484"/>
              </p:ext>
            </p:extLst>
          </p:nvPr>
        </p:nvGraphicFramePr>
        <p:xfrm>
          <a:off x="266700" y="774500"/>
          <a:ext cx="1165860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4364">
                  <a:extLst>
                    <a:ext uri="{9D8B030D-6E8A-4147-A177-3AD203B41FA5}">
                      <a16:colId xmlns:a16="http://schemas.microsoft.com/office/drawing/2014/main" val="3809057569"/>
                    </a:ext>
                  </a:extLst>
                </a:gridCol>
                <a:gridCol w="1124215">
                  <a:extLst>
                    <a:ext uri="{9D8B030D-6E8A-4147-A177-3AD203B41FA5}">
                      <a16:colId xmlns:a16="http://schemas.microsoft.com/office/drawing/2014/main" val="3725410716"/>
                    </a:ext>
                  </a:extLst>
                </a:gridCol>
                <a:gridCol w="1115473">
                  <a:extLst>
                    <a:ext uri="{9D8B030D-6E8A-4147-A177-3AD203B41FA5}">
                      <a16:colId xmlns:a16="http://schemas.microsoft.com/office/drawing/2014/main" val="1889003782"/>
                    </a:ext>
                  </a:extLst>
                </a:gridCol>
                <a:gridCol w="1230562">
                  <a:extLst>
                    <a:ext uri="{9D8B030D-6E8A-4147-A177-3AD203B41FA5}">
                      <a16:colId xmlns:a16="http://schemas.microsoft.com/office/drawing/2014/main" val="2107548238"/>
                    </a:ext>
                  </a:extLst>
                </a:gridCol>
                <a:gridCol w="1179215">
                  <a:extLst>
                    <a:ext uri="{9D8B030D-6E8A-4147-A177-3AD203B41FA5}">
                      <a16:colId xmlns:a16="http://schemas.microsoft.com/office/drawing/2014/main" val="69570450"/>
                    </a:ext>
                  </a:extLst>
                </a:gridCol>
                <a:gridCol w="904772">
                  <a:extLst>
                    <a:ext uri="{9D8B030D-6E8A-4147-A177-3AD203B41FA5}">
                      <a16:colId xmlns:a16="http://schemas.microsoft.com/office/drawing/2014/main" val="63299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Scenario 1 – Lower Funding (no Council Tax increase)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Total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56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Base Budget b/f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5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Pay related budget pressures/savings (tbc) (slide 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82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Non-pay budget pressures/reduced income (tbc) (slide 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74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Savings/Additional income – identified (tbc) (slide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81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Base Budget Savings Req. – options to be considered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-16.3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65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Base Budget c/f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41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0" dirty="0"/>
                        <a:t>One-off Budgets (tbc) (slide 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0" dirty="0"/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70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Net Revenue Budget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101.8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101.4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102.5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103.7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52281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6979BB2-36A2-3AEB-E550-23ABA6B69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402360"/>
              </p:ext>
            </p:extLst>
          </p:nvPr>
        </p:nvGraphicFramePr>
        <p:xfrm>
          <a:off x="266699" y="4308778"/>
          <a:ext cx="1165860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8848">
                  <a:extLst>
                    <a:ext uri="{9D8B030D-6E8A-4147-A177-3AD203B41FA5}">
                      <a16:colId xmlns:a16="http://schemas.microsoft.com/office/drawing/2014/main" val="3089830434"/>
                    </a:ext>
                  </a:extLst>
                </a:gridCol>
                <a:gridCol w="1143843">
                  <a:extLst>
                    <a:ext uri="{9D8B030D-6E8A-4147-A177-3AD203B41FA5}">
                      <a16:colId xmlns:a16="http://schemas.microsoft.com/office/drawing/2014/main" val="936383676"/>
                    </a:ext>
                  </a:extLst>
                </a:gridCol>
                <a:gridCol w="1112069">
                  <a:extLst>
                    <a:ext uri="{9D8B030D-6E8A-4147-A177-3AD203B41FA5}">
                      <a16:colId xmlns:a16="http://schemas.microsoft.com/office/drawing/2014/main" val="2170195268"/>
                    </a:ext>
                  </a:extLst>
                </a:gridCol>
                <a:gridCol w="1228570">
                  <a:extLst>
                    <a:ext uri="{9D8B030D-6E8A-4147-A177-3AD203B41FA5}">
                      <a16:colId xmlns:a16="http://schemas.microsoft.com/office/drawing/2014/main" val="2747129005"/>
                    </a:ext>
                  </a:extLst>
                </a:gridCol>
                <a:gridCol w="1175617">
                  <a:extLst>
                    <a:ext uri="{9D8B030D-6E8A-4147-A177-3AD203B41FA5}">
                      <a16:colId xmlns:a16="http://schemas.microsoft.com/office/drawing/2014/main" val="3660094577"/>
                    </a:ext>
                  </a:extLst>
                </a:gridCol>
                <a:gridCol w="889655">
                  <a:extLst>
                    <a:ext uri="{9D8B030D-6E8A-4147-A177-3AD203B41FA5}">
                      <a16:colId xmlns:a16="http://schemas.microsoft.com/office/drawing/2014/main" val="316716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Scenario 2 – Higer Funding (£4.95 / 2% </a:t>
                      </a:r>
                      <a:r>
                        <a:rPr lang="en-GB" dirty="0" err="1"/>
                        <a:t>CTax</a:t>
                      </a:r>
                      <a:r>
                        <a:rPr lang="en-GB" dirty="0"/>
                        <a:t> increase)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2027/28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2028/29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2029/30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2030/31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Total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8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Base Budget Savings Req. – options to be considered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-3.2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7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/>
                        <a:t>Base Budget c/f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113.1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116.6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83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Net Revenue Budget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106.3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110.0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113.3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116.8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4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816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3C10-AB21-06EE-B9E2-C13866967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3" y="264764"/>
            <a:ext cx="10515600" cy="772299"/>
          </a:xfrm>
        </p:spPr>
        <p:txBody>
          <a:bodyPr>
            <a:normAutofit/>
          </a:bodyPr>
          <a:lstStyle/>
          <a:p>
            <a:r>
              <a:rPr lang="en-GB" sz="3600" dirty="0"/>
              <a:t>2026/27 Forecast Reserve Balances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537607-C5E4-2C23-D8C4-A5449B340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87" y="1037063"/>
            <a:ext cx="6253302" cy="45574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3DA250F-C291-9C2A-DBCA-5AE09C36C8DE}"/>
                  </a:ext>
                </a:extLst>
              </p14:cNvPr>
              <p14:cNvContentPartPr/>
              <p14:nvPr/>
            </p14:nvContentPartPr>
            <p14:xfrm>
              <a:off x="685770" y="3304845"/>
              <a:ext cx="6201000" cy="19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3DA250F-C291-9C2A-DBCA-5AE09C36C8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770" y="3196845"/>
                <a:ext cx="6308640" cy="2350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535DD32-7600-D3AB-AE32-BF39E3EC8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413" y="1774560"/>
            <a:ext cx="5259587" cy="141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1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E5B94-52AC-862C-FA52-CBA98A038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78" y="0"/>
            <a:ext cx="10515600" cy="673100"/>
          </a:xfrm>
        </p:spPr>
        <p:txBody>
          <a:bodyPr>
            <a:normAutofit/>
          </a:bodyPr>
          <a:lstStyle/>
          <a:p>
            <a:r>
              <a:rPr lang="en-GB" sz="3200" dirty="0"/>
              <a:t>Draft 10-Year Capital and Revenue Infrastructure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FC692B-B643-0A26-A9C0-103BD1982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511" y="592164"/>
            <a:ext cx="9712067" cy="52128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AE07CC-53A2-88D4-F149-92869747A8F3}"/>
              </a:ext>
            </a:extLst>
          </p:cNvPr>
          <p:cNvSpPr txBox="1"/>
          <p:nvPr/>
        </p:nvSpPr>
        <p:spPr>
          <a:xfrm>
            <a:off x="228600" y="5991225"/>
            <a:ext cx="6000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Not finalised - for indicative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245442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408C8DB9-D13E-9747-B2CD-D818A64BD217}"/>
              </a:ext>
            </a:extLst>
          </p:cNvPr>
          <p:cNvSpPr/>
          <p:nvPr/>
        </p:nvSpPr>
        <p:spPr>
          <a:xfrm>
            <a:off x="1324770" y="1339407"/>
            <a:ext cx="1003300" cy="64633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953178C5-0580-10DD-D7FD-BB2AEDBCE2FB}"/>
              </a:ext>
            </a:extLst>
          </p:cNvPr>
          <p:cNvSpPr/>
          <p:nvPr/>
        </p:nvSpPr>
        <p:spPr>
          <a:xfrm>
            <a:off x="3271836" y="1394394"/>
            <a:ext cx="1003300" cy="646331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0CA79-E9CA-D1C2-CDD4-5819E4F2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186816"/>
            <a:ext cx="6370643" cy="747965"/>
          </a:xfrm>
        </p:spPr>
        <p:txBody>
          <a:bodyPr/>
          <a:lstStyle/>
          <a:p>
            <a:r>
              <a:rPr lang="en-GB" dirty="0"/>
              <a:t>Recap on Council Tax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0B29D2-4B3A-14F1-C055-8F58D68A240C}"/>
              </a:ext>
            </a:extLst>
          </p:cNvPr>
          <p:cNvSpPr/>
          <p:nvPr/>
        </p:nvSpPr>
        <p:spPr>
          <a:xfrm>
            <a:off x="2406650" y="1152325"/>
            <a:ext cx="1533525" cy="1095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81C27-2B72-DE3C-49FE-7642545CAE0F}"/>
              </a:ext>
            </a:extLst>
          </p:cNvPr>
          <p:cNvSpPr txBox="1"/>
          <p:nvPr/>
        </p:nvSpPr>
        <p:spPr>
          <a:xfrm>
            <a:off x="2596354" y="1180980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 increase in Band D Council Tax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for 2027-29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Annual Bills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AB2656-50CB-3A35-0B0F-7D63A5EB8704}"/>
              </a:ext>
            </a:extLst>
          </p:cNvPr>
          <p:cNvSpPr/>
          <p:nvPr/>
        </p:nvSpPr>
        <p:spPr>
          <a:xfrm>
            <a:off x="2406650" y="2244526"/>
            <a:ext cx="1533525" cy="1095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D7309C-C8E7-C11E-E194-79912B426BD9}"/>
              </a:ext>
            </a:extLst>
          </p:cNvPr>
          <p:cNvSpPr/>
          <p:nvPr/>
        </p:nvSpPr>
        <p:spPr>
          <a:xfrm>
            <a:off x="2406650" y="3339901"/>
            <a:ext cx="1533525" cy="1095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943E7A-869E-ACF5-96AB-64964A8F117A}"/>
              </a:ext>
            </a:extLst>
          </p:cNvPr>
          <p:cNvSpPr txBox="1"/>
          <p:nvPr/>
        </p:nvSpPr>
        <p:spPr>
          <a:xfrm>
            <a:off x="2563811" y="2655301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635E4C-1E2A-0463-CCE9-2E4015FB3739}"/>
              </a:ext>
            </a:extLst>
          </p:cNvPr>
          <p:cNvSpPr txBox="1"/>
          <p:nvPr/>
        </p:nvSpPr>
        <p:spPr>
          <a:xfrm>
            <a:off x="2506263" y="3564423"/>
            <a:ext cx="13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£4.95</a:t>
            </a:r>
          </a:p>
          <a:p>
            <a:pPr algn="ctr"/>
            <a:r>
              <a:rPr lang="en-GB" sz="1200" b="1" dirty="0"/>
              <a:t>(£5 referendum limit)</a:t>
            </a: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E9143D58-302B-11FE-B28D-0F12E548DE3D}"/>
              </a:ext>
            </a:extLst>
          </p:cNvPr>
          <p:cNvSpPr/>
          <p:nvPr/>
        </p:nvSpPr>
        <p:spPr>
          <a:xfrm>
            <a:off x="7104062" y="1380550"/>
            <a:ext cx="1003300" cy="64633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83A983-6AC4-B5D2-E0F1-DD6E67F564F8}"/>
              </a:ext>
            </a:extLst>
          </p:cNvPr>
          <p:cNvSpPr/>
          <p:nvPr/>
        </p:nvSpPr>
        <p:spPr>
          <a:xfrm>
            <a:off x="6238876" y="1143204"/>
            <a:ext cx="1533525" cy="1095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5D3990-632A-D784-B5C9-EAE6D217BDB1}"/>
              </a:ext>
            </a:extLst>
          </p:cNvPr>
          <p:cNvSpPr txBox="1"/>
          <p:nvPr/>
        </p:nvSpPr>
        <p:spPr>
          <a:xfrm>
            <a:off x="6396037" y="1209637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Impact on Band D Council Tax Charge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Weekly Bill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151A35-A2A5-F193-E4B2-B8A70A507013}"/>
              </a:ext>
            </a:extLst>
          </p:cNvPr>
          <p:cNvSpPr/>
          <p:nvPr/>
        </p:nvSpPr>
        <p:spPr>
          <a:xfrm>
            <a:off x="6238876" y="2235405"/>
            <a:ext cx="1533525" cy="1095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115E51-5B11-D297-4325-D99A75BDE5B4}"/>
              </a:ext>
            </a:extLst>
          </p:cNvPr>
          <p:cNvSpPr/>
          <p:nvPr/>
        </p:nvSpPr>
        <p:spPr>
          <a:xfrm>
            <a:off x="6238876" y="3330780"/>
            <a:ext cx="1533525" cy="1095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FDA011-B743-04E1-E192-431F040E8BE8}"/>
              </a:ext>
            </a:extLst>
          </p:cNvPr>
          <p:cNvSpPr txBox="1"/>
          <p:nvPr/>
        </p:nvSpPr>
        <p:spPr>
          <a:xfrm>
            <a:off x="6396037" y="2646180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FC5962-DB10-3F7F-C7E9-FCDCD200457B}"/>
              </a:ext>
            </a:extLst>
          </p:cNvPr>
          <p:cNvSpPr txBox="1"/>
          <p:nvPr/>
        </p:nvSpPr>
        <p:spPr>
          <a:xfrm>
            <a:off x="6312692" y="3624082"/>
            <a:ext cx="13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£0.09 – 2027-29</a:t>
            </a:r>
          </a:p>
          <a:p>
            <a:pPr algn="ctr"/>
            <a:r>
              <a:rPr lang="en-GB" sz="1200" b="1" dirty="0"/>
              <a:t>£0.04 – 2029-31</a:t>
            </a: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853F9AE7-5ACC-8691-3691-24A3D10E902E}"/>
              </a:ext>
            </a:extLst>
          </p:cNvPr>
          <p:cNvSpPr/>
          <p:nvPr/>
        </p:nvSpPr>
        <p:spPr>
          <a:xfrm>
            <a:off x="9029698" y="1380550"/>
            <a:ext cx="1003300" cy="64633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BD1184-607D-EA84-B7E6-021E367A1CF3}"/>
              </a:ext>
            </a:extLst>
          </p:cNvPr>
          <p:cNvSpPr/>
          <p:nvPr/>
        </p:nvSpPr>
        <p:spPr>
          <a:xfrm>
            <a:off x="8164512" y="1143204"/>
            <a:ext cx="1533525" cy="10953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21EB79-C2B0-D131-107E-3C1B00D4C652}"/>
              </a:ext>
            </a:extLst>
          </p:cNvPr>
          <p:cNvSpPr txBox="1"/>
          <p:nvPr/>
        </p:nvSpPr>
        <p:spPr>
          <a:xfrm>
            <a:off x="8321672" y="1180184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Council Tax income generated from £ increase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BCE07D7-B291-52EA-A99B-005876E2CDED}"/>
              </a:ext>
            </a:extLst>
          </p:cNvPr>
          <p:cNvSpPr/>
          <p:nvPr/>
        </p:nvSpPr>
        <p:spPr>
          <a:xfrm>
            <a:off x="8164512" y="2235405"/>
            <a:ext cx="1533525" cy="1095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66849D-2D9D-1F5C-592D-09868AD2F751}"/>
              </a:ext>
            </a:extLst>
          </p:cNvPr>
          <p:cNvSpPr/>
          <p:nvPr/>
        </p:nvSpPr>
        <p:spPr>
          <a:xfrm>
            <a:off x="8164512" y="3330780"/>
            <a:ext cx="1533525" cy="10953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CCAD90-F3E9-336C-A25D-511088D14FE5}"/>
              </a:ext>
            </a:extLst>
          </p:cNvPr>
          <p:cNvSpPr txBox="1"/>
          <p:nvPr/>
        </p:nvSpPr>
        <p:spPr>
          <a:xfrm>
            <a:off x="8321673" y="2646180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539397-5712-2346-170D-3D5A5E3FEEFD}"/>
              </a:ext>
            </a:extLst>
          </p:cNvPr>
          <p:cNvSpPr txBox="1"/>
          <p:nvPr/>
        </p:nvSpPr>
        <p:spPr>
          <a:xfrm>
            <a:off x="8300243" y="3624082"/>
            <a:ext cx="1376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£3.5m - 2027-29</a:t>
            </a:r>
          </a:p>
          <a:p>
            <a:pPr algn="ctr"/>
            <a:r>
              <a:rPr lang="en-GB" sz="1200" b="1" dirty="0"/>
              <a:t>£1.5m – 2029-31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373566-C519-7483-0BE6-E009675CC6D0}"/>
              </a:ext>
            </a:extLst>
          </p:cNvPr>
          <p:cNvSpPr/>
          <p:nvPr/>
        </p:nvSpPr>
        <p:spPr>
          <a:xfrm>
            <a:off x="10090148" y="1143204"/>
            <a:ext cx="1533525" cy="1095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45B202-D23D-9027-A2FA-B2F41C68F566}"/>
              </a:ext>
            </a:extLst>
          </p:cNvPr>
          <p:cNvSpPr txBox="1"/>
          <p:nvPr/>
        </p:nvSpPr>
        <p:spPr>
          <a:xfrm>
            <a:off x="10247308" y="1180184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Level of expected savings required 2027-31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D1BCE4-BA68-1347-8AA9-1D4F2F484FEE}"/>
              </a:ext>
            </a:extLst>
          </p:cNvPr>
          <p:cNvSpPr/>
          <p:nvPr/>
        </p:nvSpPr>
        <p:spPr>
          <a:xfrm>
            <a:off x="10090148" y="2235405"/>
            <a:ext cx="1533525" cy="1095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8BC538-239D-2ACE-5984-DE4043903C4F}"/>
              </a:ext>
            </a:extLst>
          </p:cNvPr>
          <p:cNvSpPr/>
          <p:nvPr/>
        </p:nvSpPr>
        <p:spPr>
          <a:xfrm>
            <a:off x="10090148" y="3330780"/>
            <a:ext cx="1533525" cy="1095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02BE534-3223-2E5B-1FCB-797541CD6944}"/>
              </a:ext>
            </a:extLst>
          </p:cNvPr>
          <p:cNvSpPr txBox="1"/>
          <p:nvPr/>
        </p:nvSpPr>
        <p:spPr>
          <a:xfrm>
            <a:off x="10247309" y="2646180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£17m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28DE03-7B01-C28B-E8A8-D59B32A9498D}"/>
              </a:ext>
            </a:extLst>
          </p:cNvPr>
          <p:cNvSpPr txBox="1"/>
          <p:nvPr/>
        </p:nvSpPr>
        <p:spPr>
          <a:xfrm>
            <a:off x="10247308" y="3712197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£4m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01C9C7-91B5-34B1-930A-22F67506A84E}"/>
              </a:ext>
            </a:extLst>
          </p:cNvPr>
          <p:cNvSpPr/>
          <p:nvPr/>
        </p:nvSpPr>
        <p:spPr>
          <a:xfrm>
            <a:off x="490537" y="1152325"/>
            <a:ext cx="1533525" cy="1095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692B9-29A6-2D80-56EE-64305DC5E681}"/>
              </a:ext>
            </a:extLst>
          </p:cNvPr>
          <p:cNvSpPr txBox="1"/>
          <p:nvPr/>
        </p:nvSpPr>
        <p:spPr>
          <a:xfrm>
            <a:off x="652460" y="1199516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 Band D Council Tax</a:t>
            </a:r>
          </a:p>
          <a:p>
            <a:pPr algn="ctr"/>
            <a:r>
              <a:rPr lang="en-GB" sz="1200" b="1" dirty="0"/>
              <a:t>Charge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for 2026-27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Annual Bill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DFC816-7371-C9AD-EA1E-FDEECCAEA9B4}"/>
              </a:ext>
            </a:extLst>
          </p:cNvPr>
          <p:cNvSpPr/>
          <p:nvPr/>
        </p:nvSpPr>
        <p:spPr>
          <a:xfrm>
            <a:off x="490537" y="2244526"/>
            <a:ext cx="1533525" cy="21907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670B7D-2C14-4DCC-2052-89215E7A64A3}"/>
              </a:ext>
            </a:extLst>
          </p:cNvPr>
          <p:cNvSpPr txBox="1"/>
          <p:nvPr/>
        </p:nvSpPr>
        <p:spPr>
          <a:xfrm>
            <a:off x="652461" y="2372859"/>
            <a:ext cx="12096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highlight>
                  <a:srgbClr val="FFFF00"/>
                </a:highlight>
              </a:rPr>
              <a:t>£99.81</a:t>
            </a:r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The Fire charge equates to around </a:t>
            </a:r>
            <a:r>
              <a:rPr lang="en-GB" sz="1200" b="1" dirty="0">
                <a:highlight>
                  <a:srgbClr val="00FFFF"/>
                </a:highlight>
              </a:rPr>
              <a:t>4%</a:t>
            </a:r>
            <a:r>
              <a:rPr lang="en-GB" sz="1200" b="1" dirty="0"/>
              <a:t> of the average Council Tax bill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1276FD-836A-1F52-F6B0-EB2418B71B79}"/>
              </a:ext>
            </a:extLst>
          </p:cNvPr>
          <p:cNvSpPr txBox="1"/>
          <p:nvPr/>
        </p:nvSpPr>
        <p:spPr>
          <a:xfrm>
            <a:off x="1248960" y="4555922"/>
            <a:ext cx="3449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KCC = </a:t>
            </a:r>
            <a:r>
              <a:rPr lang="en-GB" sz="1200" dirty="0">
                <a:highlight>
                  <a:srgbClr val="FFFF00"/>
                </a:highlight>
              </a:rPr>
              <a:t>£1,758.60</a:t>
            </a:r>
            <a:r>
              <a:rPr lang="en-GB" sz="1200" dirty="0"/>
              <a:t> (</a:t>
            </a:r>
            <a:r>
              <a:rPr lang="en-GB" sz="1200" dirty="0">
                <a:highlight>
                  <a:srgbClr val="00FFFF"/>
                </a:highlight>
              </a:rPr>
              <a:t>71%</a:t>
            </a:r>
            <a:r>
              <a:rPr lang="en-GB" sz="1200" dirty="0"/>
              <a:t>)</a:t>
            </a:r>
          </a:p>
          <a:p>
            <a:r>
              <a:rPr lang="en-GB" sz="1200" dirty="0"/>
              <a:t>District or Borough = </a:t>
            </a:r>
            <a:r>
              <a:rPr lang="en-GB" sz="1200" dirty="0">
                <a:highlight>
                  <a:srgbClr val="FFFF00"/>
                </a:highlight>
              </a:rPr>
              <a:t>£310.84 </a:t>
            </a:r>
            <a:r>
              <a:rPr lang="en-GB" sz="1200" dirty="0"/>
              <a:t>average (</a:t>
            </a:r>
            <a:r>
              <a:rPr lang="en-GB" sz="1200" dirty="0">
                <a:highlight>
                  <a:srgbClr val="00FFFF"/>
                </a:highlight>
              </a:rPr>
              <a:t>13%</a:t>
            </a:r>
            <a:r>
              <a:rPr lang="en-GB" sz="1200" dirty="0"/>
              <a:t>)</a:t>
            </a:r>
          </a:p>
          <a:p>
            <a:endParaRPr lang="en-GB" sz="1200" dirty="0"/>
          </a:p>
          <a:p>
            <a:r>
              <a:rPr lang="en-GB" sz="1200" dirty="0"/>
              <a:t>Medway Council = </a:t>
            </a:r>
            <a:r>
              <a:rPr lang="en-GB" sz="1200" dirty="0">
                <a:highlight>
                  <a:srgbClr val="FFFF00"/>
                </a:highlight>
              </a:rPr>
              <a:t>£1,949.59</a:t>
            </a:r>
            <a:r>
              <a:rPr lang="en-GB" sz="1200" dirty="0"/>
              <a:t> (</a:t>
            </a:r>
            <a:r>
              <a:rPr lang="en-GB" sz="1200" dirty="0">
                <a:highlight>
                  <a:srgbClr val="00FFFF"/>
                </a:highlight>
              </a:rPr>
              <a:t>84%</a:t>
            </a:r>
            <a:r>
              <a:rPr lang="en-GB" sz="1200" dirty="0"/>
              <a:t>)</a:t>
            </a:r>
          </a:p>
          <a:p>
            <a:endParaRPr lang="en-GB" sz="1200" dirty="0"/>
          </a:p>
          <a:p>
            <a:r>
              <a:rPr lang="en-GB" sz="1200" dirty="0"/>
              <a:t>Kent Police = </a:t>
            </a:r>
            <a:r>
              <a:rPr lang="en-GB" sz="1200" dirty="0">
                <a:highlight>
                  <a:srgbClr val="FFFF00"/>
                </a:highlight>
              </a:rPr>
              <a:t>£285.15</a:t>
            </a:r>
            <a:r>
              <a:rPr lang="en-GB" sz="1200" dirty="0"/>
              <a:t> (</a:t>
            </a:r>
            <a:r>
              <a:rPr lang="en-GB" sz="1200" dirty="0">
                <a:highlight>
                  <a:srgbClr val="00FFFF"/>
                </a:highlight>
              </a:rPr>
              <a:t>12%</a:t>
            </a:r>
            <a:r>
              <a:rPr lang="en-GB" sz="1200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6C4946-D762-BBAA-86A0-A941E4D31FD2}"/>
              </a:ext>
            </a:extLst>
          </p:cNvPr>
          <p:cNvSpPr txBox="1"/>
          <p:nvPr/>
        </p:nvSpPr>
        <p:spPr>
          <a:xfrm>
            <a:off x="5078411" y="4637578"/>
            <a:ext cx="51196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As the Kent Fire charge represents only 4% of the total Council Tax bill, a £4.95 annual increase on the Kent Fire Band D charge equates to a 0.2% annual increase in the overall Council Tax bill.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C5B4FBE7-3CB1-8B9D-7BE8-D1C8F061449F}"/>
              </a:ext>
            </a:extLst>
          </p:cNvPr>
          <p:cNvSpPr/>
          <p:nvPr/>
        </p:nvSpPr>
        <p:spPr>
          <a:xfrm>
            <a:off x="5156996" y="1330286"/>
            <a:ext cx="1003300" cy="646331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813B02A-8878-A2BD-2E83-81E631B51E25}"/>
              </a:ext>
            </a:extLst>
          </p:cNvPr>
          <p:cNvSpPr/>
          <p:nvPr/>
        </p:nvSpPr>
        <p:spPr>
          <a:xfrm>
            <a:off x="4322763" y="1143204"/>
            <a:ext cx="1533525" cy="1095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AF4D98-1B88-4FD4-502B-DA3C34930816}"/>
              </a:ext>
            </a:extLst>
          </p:cNvPr>
          <p:cNvSpPr txBox="1"/>
          <p:nvPr/>
        </p:nvSpPr>
        <p:spPr>
          <a:xfrm>
            <a:off x="4484686" y="1190395"/>
            <a:ext cx="1209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 increase in Band D Council Tax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for 2029-31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</a:rPr>
              <a:t>Annual Bills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F765D9D-6DC7-D70D-3493-F5A9D18AFA41}"/>
              </a:ext>
            </a:extLst>
          </p:cNvPr>
          <p:cNvSpPr/>
          <p:nvPr/>
        </p:nvSpPr>
        <p:spPr>
          <a:xfrm>
            <a:off x="4322763" y="2244526"/>
            <a:ext cx="1533525" cy="1095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3DC3C4B-B8E3-1312-38D8-2375DBCA71BE}"/>
              </a:ext>
            </a:extLst>
          </p:cNvPr>
          <p:cNvSpPr/>
          <p:nvPr/>
        </p:nvSpPr>
        <p:spPr>
          <a:xfrm>
            <a:off x="4322763" y="3339901"/>
            <a:ext cx="1533525" cy="1095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40CE15F-24A0-EEE2-5E55-F6454A77F397}"/>
              </a:ext>
            </a:extLst>
          </p:cNvPr>
          <p:cNvSpPr txBox="1"/>
          <p:nvPr/>
        </p:nvSpPr>
        <p:spPr>
          <a:xfrm>
            <a:off x="4479924" y="2655301"/>
            <a:ext cx="1209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£0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BA5610-858A-0497-4B69-BB6F01AE506F}"/>
              </a:ext>
            </a:extLst>
          </p:cNvPr>
          <p:cNvSpPr txBox="1"/>
          <p:nvPr/>
        </p:nvSpPr>
        <p:spPr>
          <a:xfrm>
            <a:off x="4462068" y="3579358"/>
            <a:ext cx="138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2% (assumed referendum limit)</a:t>
            </a:r>
          </a:p>
        </p:txBody>
      </p:sp>
    </p:spTree>
    <p:extLst>
      <p:ext uri="{BB962C8B-B14F-4D97-AF65-F5344CB8AC3E}">
        <p14:creationId xmlns:p14="http://schemas.microsoft.com/office/powerpoint/2010/main" val="3760119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993E9-2506-5F59-54CE-3CF75D7A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029" y="260350"/>
            <a:ext cx="5398971" cy="987425"/>
          </a:xfrm>
        </p:spPr>
        <p:txBody>
          <a:bodyPr/>
          <a:lstStyle/>
          <a:p>
            <a:r>
              <a:rPr lang="en-GB" dirty="0"/>
              <a:t>Recommendation: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2074-F79B-C304-F050-C838A8EB8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029" y="1433513"/>
            <a:ext cx="10515600" cy="34750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Members are asked to:</a:t>
            </a:r>
          </a:p>
          <a:p>
            <a:pPr algn="r"/>
            <a:endParaRPr lang="en-GB" dirty="0"/>
          </a:p>
          <a:p>
            <a:pPr marL="803275" lvl="1" indent="-357188"/>
            <a:r>
              <a:rPr lang="en-GB" dirty="0"/>
              <a:t>Agree the assumptions being used to develop the Medium-Term Financial Plan (MTFP);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Note the potential range of funding available;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Note the savings requirement under each scenario; and</a:t>
            </a:r>
          </a:p>
          <a:p>
            <a:pPr marL="803275" lvl="1" indent="-357188"/>
            <a:endParaRPr lang="en-GB" dirty="0"/>
          </a:p>
          <a:p>
            <a:pPr marL="803275" lvl="1" indent="-357188"/>
            <a:r>
              <a:rPr lang="en-GB" dirty="0"/>
              <a:t>Consider these implications alongside the Council Tax consultation report later on the agenda.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505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021C1B9-E613-45E7-9EBB-50220C64D0D8}" vid="{5419594B-2D69-4CB0-8F2E-D75A46905B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0164EFB9C64B429430641911A2DCD9" ma:contentTypeVersion="13" ma:contentTypeDescription="Create a new document." ma:contentTypeScope="" ma:versionID="437ea4c40d79f067ba9e99ee31b824ba">
  <xsd:schema xmlns:xsd="http://www.w3.org/2001/XMLSchema" xmlns:xs="http://www.w3.org/2001/XMLSchema" xmlns:p="http://schemas.microsoft.com/office/2006/metadata/properties" xmlns:ns2="5742d1a8-5d46-43cc-8e92-389832ac6497" xmlns:ns3="c098f24a-1cb3-4fc3-88f7-84ecf7f1a205" targetNamespace="http://schemas.microsoft.com/office/2006/metadata/properties" ma:root="true" ma:fieldsID="e329f0eba9c08051f77ed36c14c952bc" ns2:_="" ns3:_="">
    <xsd:import namespace="5742d1a8-5d46-43cc-8e92-389832ac6497"/>
    <xsd:import namespace="c098f24a-1cb3-4fc3-88f7-84ecf7f1a205"/>
    <xsd:element name="properties">
      <xsd:complexType>
        <xsd:sequence>
          <xsd:element name="documentManagement">
            <xsd:complexType>
              <xsd:all>
                <xsd:element ref="ns2:j8b19079ad9644d88d713c4f965cc75a" minOccurs="0"/>
                <xsd:element ref="ns3:TaxCatchAll" minOccurs="0"/>
                <xsd:element ref="ns2:m83b530f4de148efb97b5fc903aeccbb" minOccurs="0"/>
                <xsd:element ref="ns2:k954f059e56b43f39a0b8ea0b6797f08" minOccurs="0"/>
                <xsd:element ref="ns2:Meetingdat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42d1a8-5d46-43cc-8e92-389832ac6497" elementFormDefault="qualified">
    <xsd:import namespace="http://schemas.microsoft.com/office/2006/documentManagement/types"/>
    <xsd:import namespace="http://schemas.microsoft.com/office/infopath/2007/PartnerControls"/>
    <xsd:element name="j8b19079ad9644d88d713c4f965cc75a" ma:index="9" nillable="true" ma:taxonomy="true" ma:internalName="j8b19079ad9644d88d713c4f965cc75a" ma:taxonomyFieldName="DocumentType" ma:displayName="DocumentType" ma:default="" ma:fieldId="{38b19079-ad96-44d8-8d71-3c4f965cc75a}" ma:sspId="273cd7ea-5514-489e-98f0-acd0d6f7a540" ma:termSetId="876672e5-7801-41e6-9b1c-4b1b7dc67ea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83b530f4de148efb97b5fc903aeccbb" ma:index="12" nillable="true" ma:taxonomy="true" ma:internalName="m83b530f4de148efb97b5fc903aeccbb" ma:taxonomyFieldName="Topic" ma:displayName="Topic" ma:default="" ma:fieldId="{683b530f-4de1-48ef-b97b-5fc903aeccbb}" ma:sspId="273cd7ea-5514-489e-98f0-acd0d6f7a540" ma:termSetId="7dd3e761-923b-47fc-9eff-d3d1c4ad3d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4f059e56b43f39a0b8ea0b6797f08" ma:index="14" nillable="true" ma:taxonomy="true" ma:internalName="k954f059e56b43f39a0b8ea0b6797f08" ma:taxonomyFieldName="RelatedTopics" ma:displayName="RelatedTopics" ma:default="" ma:fieldId="{4954f059-e56b-43f3-9a0b-8ea0b6797f08}" ma:taxonomyMulti="true" ma:sspId="273cd7ea-5514-489e-98f0-acd0d6f7a540" ma:termSetId="7dd3e761-923b-47fc-9eff-d3d1c4ad3db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etingdate" ma:index="15" nillable="true" ma:displayName="Meetingdate" ma:format="DateOnly" ma:internalName="Meetingdate">
      <xsd:simpleType>
        <xsd:restriction base="dms:DateTime"/>
      </xsd:simple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98f24a-1cb3-4fc3-88f7-84ecf7f1a20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b13f95cf-a4f4-4d13-84ff-3017d546bd84}" ma:internalName="TaxCatchAll" ma:showField="CatchAllData" ma:web="2250f71b-3303-4edf-8720-4499b74956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98f24a-1cb3-4fc3-88f7-84ecf7f1a205" xsi:nil="true"/>
    <j8b19079ad9644d88d713c4f965cc75a xmlns="5742d1a8-5d46-43cc-8e92-389832ac6497">
      <Terms xmlns="http://schemas.microsoft.com/office/infopath/2007/PartnerControls"/>
    </j8b19079ad9644d88d713c4f965cc75a>
    <Meetingdate xmlns="5742d1a8-5d46-43cc-8e92-389832ac6497">2026-10-12T23:00:00+00:00</Meetingdate>
    <m83b530f4de148efb97b5fc903aeccbb xmlns="5742d1a8-5d46-43cc-8e92-389832ac6497">
      <Terms xmlns="http://schemas.microsoft.com/office/infopath/2007/PartnerControls"/>
    </m83b530f4de148efb97b5fc903aeccbb>
    <k954f059e56b43f39a0b8ea0b6797f08 xmlns="5742d1a8-5d46-43cc-8e92-389832ac6497">
      <Terms xmlns="http://schemas.microsoft.com/office/infopath/2007/PartnerControls"/>
    </k954f059e56b43f39a0b8ea0b6797f08>
  </documentManagement>
</p:properties>
</file>

<file path=customXml/itemProps1.xml><?xml version="1.0" encoding="utf-8"?>
<ds:datastoreItem xmlns:ds="http://schemas.openxmlformats.org/officeDocument/2006/customXml" ds:itemID="{8FEC7A59-8D5F-4834-9D19-84808ADC5B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F12472-2B78-40B0-8978-646360C799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42d1a8-5d46-43cc-8e92-389832ac6497"/>
    <ds:schemaRef ds:uri="c098f24a-1cb3-4fc3-88f7-84ecf7f1a2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99F812-7098-4133-9FE6-E39FF848B92C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c098f24a-1cb3-4fc3-88f7-84ecf7f1a205"/>
    <ds:schemaRef ds:uri="http://schemas.openxmlformats.org/package/2006/metadata/core-properties"/>
    <ds:schemaRef ds:uri="5742d1a8-5d46-43cc-8e92-389832ac649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107875</TotalTime>
  <Words>2053</Words>
  <Application>Microsoft Office PowerPoint</Application>
  <PresentationFormat>Widescreen</PresentationFormat>
  <Paragraphs>608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Arial (Headings)</vt:lpstr>
      <vt:lpstr>Calibri</vt:lpstr>
      <vt:lpstr>Office Theme</vt:lpstr>
      <vt:lpstr>Medium-Term Financial Plan (MTFP) 2027/28 – 2030/31</vt:lpstr>
      <vt:lpstr>Purpose and decisions required</vt:lpstr>
      <vt:lpstr>Executive Summary</vt:lpstr>
      <vt:lpstr>2026/27 Revenue Budget - Funding</vt:lpstr>
      <vt:lpstr>2026/27 Revenue Budget - Summary</vt:lpstr>
      <vt:lpstr>2026/27 Revenue Budget - Income</vt:lpstr>
      <vt:lpstr>Brief note on charging</vt:lpstr>
      <vt:lpstr>Funding Outlook</vt:lpstr>
      <vt:lpstr>Key Funding Considerations - 2027/28 (short-term) Planning Scenarios</vt:lpstr>
      <vt:lpstr>PowerPoint Presentation</vt:lpstr>
      <vt:lpstr>PowerPoint Presentation</vt:lpstr>
      <vt:lpstr>PowerPoint Presentation</vt:lpstr>
      <vt:lpstr>Principal Budget Pressures  and Savings</vt:lpstr>
      <vt:lpstr>2027/28 to 2030/31 – Budget pressures and savings</vt:lpstr>
      <vt:lpstr>Pay-related budget pressures and savings – 2027/28 to 2030/31</vt:lpstr>
      <vt:lpstr>Non-pay budget pressures / reduced income – 2027/28 to 2030/31</vt:lpstr>
      <vt:lpstr>Budget savings / additional income - 2027/28 to 2030/31</vt:lpstr>
      <vt:lpstr>One-off Budget Adjustments – 2027/28 to 2030/31</vt:lpstr>
      <vt:lpstr>Summary MTFP – 2027/28 to 2030/31</vt:lpstr>
      <vt:lpstr>2026/27 Forecast Reserve Balances</vt:lpstr>
      <vt:lpstr>Draft 10-Year Capital and Revenue Infrastructure Plan</vt:lpstr>
      <vt:lpstr>Recap on Council Tax</vt:lpstr>
      <vt:lpstr>Recommendation: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Medium Term Financial Plan 2024/25 – 2027/28  CMB Update</dc:title>
  <dc:creator>Fullbrook, Barrie</dc:creator>
  <cp:lastModifiedBy>Barrie Fullbrook</cp:lastModifiedBy>
  <cp:revision>23</cp:revision>
  <dcterms:created xsi:type="dcterms:W3CDTF">2023-05-31T13:06:45Z</dcterms:created>
  <dcterms:modified xsi:type="dcterms:W3CDTF">2026-10-16T09:22:39Z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0x010100E10164EFB9C64B429430641911A2DCD9</vt:lpwstr>
  </property>
  <property fmtid="{D5CDD505-2E9C-101B-9397-08002B2CF9AE}" pid="3" name="Topic">
    <vt:lpwstr/>
  </property>
  <property fmtid="{D5CDD505-2E9C-101B-9397-08002B2CF9AE}" pid="4" name="RelatedTopics">
    <vt:lpwstr/>
  </property>
  <property fmtid="{D5CDD505-2E9C-101B-9397-08002B2CF9AE}" pid="5" name="Reference">
    <vt:lpwstr/>
  </property>
  <property fmtid="{D5CDD505-2E9C-101B-9397-08002B2CF9AE}" pid="6" name="DocumentType">
    <vt:lpwstr/>
  </property>
  <property fmtid="{D5CDD505-2E9C-101B-9397-08002B2CF9AE}" pid="7" name="Period">
    <vt:lpwstr/>
  </property>
  <property fmtid="{D5CDD505-2E9C-101B-9397-08002B2CF9AE}" pid="8" name="Local_x0020_Topic">
    <vt:lpwstr/>
  </property>
  <property fmtid="{D5CDD505-2E9C-101B-9397-08002B2CF9AE}" pid="9" name="Team">
    <vt:lpwstr/>
  </property>
  <property fmtid="{D5CDD505-2E9C-101B-9397-08002B2CF9AE}" pid="10" name="Local Topic">
    <vt:lpwstr/>
  </property>
</Properties>
</file>